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38006D-96A1-46F8-B206-ED5614DF050A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B4B45D-8180-4E2C-84E0-B1C92C053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71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14556-01AA-468C-AE79-FEB3E1B0DB31}" type="datetime1">
              <a:rPr lang="en-US" smtClean="0"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114B6-3936-4068-8319-4E9321AB2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618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7FBC6-1F4B-4ECD-8091-7F340706CF66}" type="datetime1">
              <a:rPr lang="en-US" smtClean="0"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114B6-3936-4068-8319-4E9321AB2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3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4E84-FD07-4799-AFE9-AC914824AB00}" type="datetime1">
              <a:rPr lang="en-US" smtClean="0"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114B6-3936-4068-8319-4E9321AB2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B9B69-7716-408F-B3AE-E2DBB5264913}" type="datetime1">
              <a:rPr lang="en-US" smtClean="0"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114B6-3936-4068-8319-4E9321AB2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40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BD271-ECB9-4A97-A4DC-9E0DF70FF0F0}" type="datetime1">
              <a:rPr lang="en-US" smtClean="0"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114B6-3936-4068-8319-4E9321AB2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909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7845E-CB2D-454D-B80B-2CC14BEE6E8B}" type="datetime1">
              <a:rPr lang="en-US" smtClean="0"/>
              <a:t>11/24/2013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114B6-3936-4068-8319-4E9321AB2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985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5E074-3297-45B5-A1F5-AA05C2549C83}" type="datetime1">
              <a:rPr lang="en-US" smtClean="0"/>
              <a:t>11/24/2013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114B6-3936-4068-8319-4E9321AB2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383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55086-5DE6-4267-ADBE-648478643EAD}" type="datetime1">
              <a:rPr lang="en-US" smtClean="0"/>
              <a:t>11/24/2013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114B6-3936-4068-8319-4E9321AB2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766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C36FF-8A85-45B9-8DA6-BA0FB359EAA7}" type="datetime1">
              <a:rPr lang="en-US" smtClean="0"/>
              <a:t>11/24/2013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114B6-3936-4068-8319-4E9321AB2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532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D3638-B38B-42AA-A40C-2C334B331A84}" type="datetime1">
              <a:rPr lang="en-US" smtClean="0"/>
              <a:t>11/24/2013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114B6-3936-4068-8319-4E9321AB2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853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E947C-473A-482A-ABF5-3AC73BA41C4A}" type="datetime1">
              <a:rPr lang="en-US" smtClean="0"/>
              <a:t>11/24/2013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114B6-3936-4068-8319-4E9321AB2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581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64570-2F37-447E-8972-816C2B2EB31D}" type="datetime1">
              <a:rPr lang="en-US" smtClean="0"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114B6-3936-4068-8319-4E9321AB2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290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XML Design for Streamability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749143" y="6324600"/>
            <a:ext cx="2362200" cy="5334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Roger L. Costello</a:t>
            </a:r>
          </a:p>
          <a:p>
            <a:r>
              <a:rPr lang="en-US" dirty="0" smtClean="0"/>
              <a:t>November 24,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114B6-3936-4068-8319-4E9321AB22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71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XML for Streaming?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70000" y="1638300"/>
            <a:ext cx="6300788" cy="247760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Aft>
                <a:spcPts val="600"/>
              </a:spcAft>
              <a:buClr>
                <a:schemeClr val="tx2"/>
              </a:buClr>
              <a:buSzPct val="120000"/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Aft>
                <a:spcPts val="600"/>
              </a:spcAft>
              <a:buClr>
                <a:schemeClr val="tx2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Aft>
                <a:spcPts val="600"/>
              </a:spcAft>
              <a:buClr>
                <a:schemeClr val="tx2"/>
              </a:buClr>
              <a:buSzPct val="11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Aft>
                <a:spcPts val="600"/>
              </a:spcAft>
              <a:buClr>
                <a:schemeClr val="tx2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Aft>
                <a:spcPts val="600"/>
              </a:spcAft>
              <a:buClr>
                <a:schemeClr val="tx2"/>
              </a:buClr>
              <a:buSzPct val="6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Pct val="6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Pct val="6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Pct val="6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Pct val="6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P</a:t>
            </a:r>
            <a:r>
              <a:rPr lang="en-US" sz="1400" b="0" dirty="0" smtClean="0">
                <a:effectLst/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hilosophically I'm somewhat opposed to designing XML for streaming or for any particular process or processing paradigm. This is sometimes necessary, but more often I think it would be optimizing in the wrong place.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buNone/>
            </a:pPr>
            <a:endParaRPr lang="en-US" altLang="en-US" sz="1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Would you be comfortable if someone said you can't </a:t>
            </a:r>
            <a:r>
              <a:rPr lang="en-US" sz="1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have cross-references </a:t>
            </a:r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in your user manual because they prevent you </a:t>
            </a:r>
            <a:r>
              <a:rPr lang="en-US" sz="1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from streaming </a:t>
            </a:r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in your production process?</a:t>
            </a:r>
          </a:p>
          <a:p>
            <a:pPr>
              <a:buNone/>
            </a:pPr>
            <a:endParaRPr lang="en-US" sz="1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sz="1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I'd </a:t>
            </a:r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rather have the cross-references, and then if I need to stream, </a:t>
            </a:r>
            <a:r>
              <a:rPr lang="en-US" sz="1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I can </a:t>
            </a:r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figure out how to do that. </a:t>
            </a:r>
            <a:endParaRPr lang="en-US" altLang="en-US" sz="1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5230813" y="4136271"/>
            <a:ext cx="1879810" cy="661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Aft>
                <a:spcPts val="600"/>
              </a:spcAft>
              <a:buClr>
                <a:schemeClr val="tx2"/>
              </a:buClr>
              <a:buSzPct val="120000"/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Aft>
                <a:spcPts val="600"/>
              </a:spcAft>
              <a:buClr>
                <a:schemeClr val="tx2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Aft>
                <a:spcPts val="600"/>
              </a:spcAft>
              <a:buClr>
                <a:schemeClr val="tx2"/>
              </a:buClr>
              <a:buSzPct val="11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Aft>
                <a:spcPts val="600"/>
              </a:spcAft>
              <a:buClr>
                <a:schemeClr val="tx2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Aft>
                <a:spcPts val="600"/>
              </a:spcAft>
              <a:buClr>
                <a:schemeClr val="tx2"/>
              </a:buClr>
              <a:buSzPct val="6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Pct val="6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Pct val="6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Pct val="6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Pct val="6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en-US" sz="1600" b="0" dirty="0" smtClean="0"/>
              <a:t>Wendell </a:t>
            </a:r>
            <a:r>
              <a:rPr lang="en-US" altLang="en-US" sz="1600" b="0" dirty="0" err="1" smtClean="0"/>
              <a:t>Piez</a:t>
            </a:r>
            <a:endParaRPr lang="en-US" altLang="en-US" sz="1600" b="0" dirty="0"/>
          </a:p>
          <a:p>
            <a:pPr eaLnBrk="1" hangingPunct="1">
              <a:buClrTx/>
              <a:buSzTx/>
              <a:buFontTx/>
              <a:buNone/>
            </a:pPr>
            <a:r>
              <a:rPr lang="en-US" altLang="en-US" sz="1600" b="0" dirty="0"/>
              <a:t>xsl-list, </a:t>
            </a:r>
            <a:r>
              <a:rPr lang="en-US" altLang="en-US" sz="1600" b="0" dirty="0" smtClean="0"/>
              <a:t>11/22/2013</a:t>
            </a:r>
            <a:endParaRPr lang="en-US" altLang="en-US" sz="1600" b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114B6-3936-4068-8319-4E9321AB22D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384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XML for Streaming?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Wendell makes a really good point.</a:t>
            </a:r>
          </a:p>
          <a:p>
            <a:r>
              <a:rPr lang="en-US" dirty="0" smtClean="0"/>
              <a:t>However, sometimes with a small tweak here and there, an XML design can be changed from one that is not streamable to one that is streamable. See next slide.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114B6-3936-4068-8319-4E9321AB22D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799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 XML Design That Is Not Suited For Streaming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39656"/>
            <a:ext cx="8229600" cy="12573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Below is an XML document that contains data about a military mission. It describes the type-of-mission (training, actual, simulation) and the weapons used.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90800" y="3289181"/>
            <a:ext cx="3937000" cy="17543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Aft>
                <a:spcPts val="600"/>
              </a:spcAft>
              <a:buClr>
                <a:schemeClr val="tx2"/>
              </a:buClr>
              <a:buSzPct val="120000"/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Aft>
                <a:spcPts val="600"/>
              </a:spcAft>
              <a:buClr>
                <a:schemeClr val="tx2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Aft>
                <a:spcPts val="600"/>
              </a:spcAft>
              <a:buClr>
                <a:schemeClr val="tx2"/>
              </a:buClr>
              <a:buSzPct val="11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Aft>
                <a:spcPts val="600"/>
              </a:spcAft>
              <a:buClr>
                <a:schemeClr val="tx2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Aft>
                <a:spcPts val="600"/>
              </a:spcAft>
              <a:buClr>
                <a:schemeClr val="tx2"/>
              </a:buClr>
              <a:buSzPct val="6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Pct val="6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Pct val="6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Pct val="6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Pct val="6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ct val="0"/>
              </a:spcAft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96"/>
                </a:solidFill>
              </a:rPr>
              <a:t>&lt;Mission&gt;</a:t>
            </a:r>
            <a:r>
              <a:rPr lang="en-US" sz="1200" dirty="0" smtClean="0">
                <a:solidFill>
                  <a:srgbClr val="000000"/>
                </a:solidFill>
              </a:rPr>
              <a:t/>
            </a:r>
            <a:br>
              <a:rPr lang="en-US" sz="1200" dirty="0" smtClean="0">
                <a:solidFill>
                  <a:srgbClr val="000000"/>
                </a:solidFill>
              </a:rPr>
            </a:br>
            <a:r>
              <a:rPr lang="en-US" sz="1200" dirty="0" smtClean="0">
                <a:solidFill>
                  <a:srgbClr val="000000"/>
                </a:solidFill>
              </a:rPr>
              <a:t>    </a:t>
            </a:r>
            <a:r>
              <a:rPr lang="en-US" sz="1200" dirty="0" smtClean="0">
                <a:solidFill>
                  <a:srgbClr val="000096"/>
                </a:solidFill>
              </a:rPr>
              <a:t>&lt;Type&gt;</a:t>
            </a:r>
            <a:r>
              <a:rPr lang="en-US" sz="1200" dirty="0" smtClean="0">
                <a:solidFill>
                  <a:srgbClr val="000000"/>
                </a:solidFill>
              </a:rPr>
              <a:t>simulation</a:t>
            </a:r>
            <a:r>
              <a:rPr lang="en-US" sz="1200" dirty="0" smtClean="0">
                <a:solidFill>
                  <a:srgbClr val="000096"/>
                </a:solidFill>
              </a:rPr>
              <a:t>&lt;/Type&gt;</a:t>
            </a:r>
            <a:r>
              <a:rPr lang="en-US" sz="1200" dirty="0" smtClean="0">
                <a:solidFill>
                  <a:srgbClr val="000000"/>
                </a:solidFill>
              </a:rPr>
              <a:t/>
            </a:r>
            <a:br>
              <a:rPr lang="en-US" sz="1200" dirty="0" smtClean="0">
                <a:solidFill>
                  <a:srgbClr val="000000"/>
                </a:solidFill>
              </a:rPr>
            </a:br>
            <a:r>
              <a:rPr lang="en-US" sz="1200" dirty="0" smtClean="0">
                <a:solidFill>
                  <a:srgbClr val="000000"/>
                </a:solidFill>
              </a:rPr>
              <a:t>    </a:t>
            </a:r>
            <a:r>
              <a:rPr lang="en-US" sz="1200" dirty="0" smtClean="0">
                <a:solidFill>
                  <a:srgbClr val="000096"/>
                </a:solidFill>
              </a:rPr>
              <a:t>&lt;</a:t>
            </a:r>
            <a:r>
              <a:rPr lang="en-US" sz="1200" dirty="0" err="1" smtClean="0">
                <a:solidFill>
                  <a:srgbClr val="000096"/>
                </a:solidFill>
              </a:rPr>
              <a:t>WeaponRelease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  <a:r>
              <a:rPr lang="en-US" sz="1200" dirty="0" smtClean="0">
                <a:solidFill>
                  <a:srgbClr val="000000"/>
                </a:solidFill>
              </a:rPr>
              <a:t/>
            </a:r>
            <a:br>
              <a:rPr lang="en-US" sz="1200" dirty="0" smtClean="0">
                <a:solidFill>
                  <a:srgbClr val="000000"/>
                </a:solidFill>
              </a:rPr>
            </a:br>
            <a:r>
              <a:rPr lang="en-US" sz="1200" dirty="0" smtClean="0">
                <a:solidFill>
                  <a:srgbClr val="000000"/>
                </a:solidFill>
              </a:rPr>
              <a:t>        </a:t>
            </a:r>
            <a:r>
              <a:rPr lang="en-US" sz="1200" dirty="0" smtClean="0">
                <a:solidFill>
                  <a:srgbClr val="000096"/>
                </a:solidFill>
              </a:rPr>
              <a:t>&lt;Munition&gt;</a:t>
            </a:r>
            <a:r>
              <a:rPr lang="en-US" sz="1200" dirty="0" smtClean="0">
                <a:solidFill>
                  <a:srgbClr val="000000"/>
                </a:solidFill>
              </a:rPr>
              <a:t>CBU-89</a:t>
            </a:r>
            <a:r>
              <a:rPr lang="en-US" sz="1200" dirty="0" smtClean="0">
                <a:solidFill>
                  <a:srgbClr val="000096"/>
                </a:solidFill>
              </a:rPr>
              <a:t>&lt;/Munition&gt;</a:t>
            </a:r>
            <a:r>
              <a:rPr lang="en-US" sz="1200" dirty="0" smtClean="0">
                <a:solidFill>
                  <a:srgbClr val="000000"/>
                </a:solidFill>
              </a:rPr>
              <a:t/>
            </a:r>
            <a:br>
              <a:rPr lang="en-US" sz="1200" dirty="0" smtClean="0">
                <a:solidFill>
                  <a:srgbClr val="000000"/>
                </a:solidFill>
              </a:rPr>
            </a:br>
            <a:r>
              <a:rPr lang="en-US" sz="1200" dirty="0" smtClean="0">
                <a:solidFill>
                  <a:srgbClr val="000000"/>
                </a:solidFill>
              </a:rPr>
              <a:t>        </a:t>
            </a:r>
            <a:r>
              <a:rPr lang="en-US" sz="1200" dirty="0" smtClean="0">
                <a:solidFill>
                  <a:srgbClr val="000096"/>
                </a:solidFill>
              </a:rPr>
              <a:t>&lt;Quantity&gt;</a:t>
            </a:r>
            <a:r>
              <a:rPr lang="en-US" sz="1200" dirty="0" smtClean="0">
                <a:solidFill>
                  <a:srgbClr val="000000"/>
                </a:solidFill>
              </a:rPr>
              <a:t>20</a:t>
            </a:r>
            <a:r>
              <a:rPr lang="en-US" sz="1200" dirty="0" smtClean="0">
                <a:solidFill>
                  <a:srgbClr val="000096"/>
                </a:solidFill>
              </a:rPr>
              <a:t>&lt;/Quantity&gt;</a:t>
            </a:r>
            <a:r>
              <a:rPr lang="en-US" sz="1200" dirty="0" smtClean="0">
                <a:solidFill>
                  <a:srgbClr val="000000"/>
                </a:solidFill>
              </a:rPr>
              <a:t/>
            </a:r>
            <a:br>
              <a:rPr lang="en-US" sz="1200" dirty="0" smtClean="0">
                <a:solidFill>
                  <a:srgbClr val="000000"/>
                </a:solidFill>
              </a:rPr>
            </a:br>
            <a:r>
              <a:rPr lang="en-US" sz="1200" dirty="0" smtClean="0">
                <a:solidFill>
                  <a:srgbClr val="000000"/>
                </a:solidFill>
              </a:rPr>
              <a:t>        </a:t>
            </a:r>
            <a:r>
              <a:rPr lang="en-US" sz="1200" dirty="0" smtClean="0">
                <a:solidFill>
                  <a:srgbClr val="000096"/>
                </a:solidFill>
              </a:rPr>
              <a:t>&lt;Target&gt;</a:t>
            </a:r>
            <a:r>
              <a:rPr lang="en-US" sz="1200" dirty="0" smtClean="0">
                <a:solidFill>
                  <a:srgbClr val="000000"/>
                </a:solidFill>
              </a:rPr>
              <a:t>Enemy terrorists</a:t>
            </a:r>
            <a:r>
              <a:rPr lang="en-US" sz="1200" dirty="0" smtClean="0">
                <a:solidFill>
                  <a:srgbClr val="000096"/>
                </a:solidFill>
              </a:rPr>
              <a:t>&lt;/Target&gt;</a:t>
            </a:r>
            <a:r>
              <a:rPr lang="en-US" sz="1200" dirty="0" smtClean="0">
                <a:solidFill>
                  <a:srgbClr val="000000"/>
                </a:solidFill>
              </a:rPr>
              <a:t/>
            </a:r>
            <a:br>
              <a:rPr lang="en-US" sz="1200" dirty="0" smtClean="0">
                <a:solidFill>
                  <a:srgbClr val="000000"/>
                </a:solidFill>
              </a:rPr>
            </a:br>
            <a:r>
              <a:rPr lang="en-US" sz="1200" dirty="0" smtClean="0">
                <a:solidFill>
                  <a:srgbClr val="000000"/>
                </a:solidFill>
              </a:rPr>
              <a:t>        </a:t>
            </a:r>
            <a:r>
              <a:rPr lang="en-US" sz="1200" dirty="0" smtClean="0">
                <a:solidFill>
                  <a:srgbClr val="000096"/>
                </a:solidFill>
              </a:rPr>
              <a:t>&lt;</a:t>
            </a:r>
            <a:r>
              <a:rPr lang="en-US" sz="1200" dirty="0" err="1" smtClean="0">
                <a:solidFill>
                  <a:srgbClr val="000096"/>
                </a:solidFill>
              </a:rPr>
              <a:t>DateTime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  <a:r>
              <a:rPr lang="en-US" sz="1200" dirty="0" smtClean="0">
                <a:solidFill>
                  <a:srgbClr val="000000"/>
                </a:solidFill>
              </a:rPr>
              <a:t>2013-05-11T08:00:00</a:t>
            </a:r>
            <a:r>
              <a:rPr lang="en-US" sz="1200" dirty="0" smtClean="0">
                <a:solidFill>
                  <a:srgbClr val="000096"/>
                </a:solidFill>
              </a:rPr>
              <a:t>&lt;/</a:t>
            </a:r>
            <a:r>
              <a:rPr lang="en-US" sz="1200" dirty="0" err="1" smtClean="0">
                <a:solidFill>
                  <a:srgbClr val="000096"/>
                </a:solidFill>
              </a:rPr>
              <a:t>DateTime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  <a:r>
              <a:rPr lang="en-US" sz="1200" dirty="0" smtClean="0">
                <a:solidFill>
                  <a:srgbClr val="000000"/>
                </a:solidFill>
              </a:rPr>
              <a:t/>
            </a:r>
            <a:br>
              <a:rPr lang="en-US" sz="1200" dirty="0" smtClean="0">
                <a:solidFill>
                  <a:srgbClr val="000000"/>
                </a:solidFill>
              </a:rPr>
            </a:br>
            <a:r>
              <a:rPr lang="en-US" sz="1200" dirty="0" smtClean="0">
                <a:solidFill>
                  <a:srgbClr val="000000"/>
                </a:solidFill>
              </a:rPr>
              <a:t>    </a:t>
            </a:r>
            <a:r>
              <a:rPr lang="en-US" sz="1200" dirty="0" smtClean="0">
                <a:solidFill>
                  <a:srgbClr val="000096"/>
                </a:solidFill>
              </a:rPr>
              <a:t>&lt;/</a:t>
            </a:r>
            <a:r>
              <a:rPr lang="en-US" sz="1200" dirty="0" err="1" smtClean="0">
                <a:solidFill>
                  <a:srgbClr val="000096"/>
                </a:solidFill>
              </a:rPr>
              <a:t>WeaponRelease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  <a:r>
              <a:rPr lang="en-US" sz="1200" dirty="0" smtClean="0">
                <a:solidFill>
                  <a:srgbClr val="000000"/>
                </a:solidFill>
              </a:rPr>
              <a:t/>
            </a:r>
            <a:br>
              <a:rPr lang="en-US" sz="1200" dirty="0" smtClean="0">
                <a:solidFill>
                  <a:srgbClr val="000000"/>
                </a:solidFill>
              </a:rPr>
            </a:br>
            <a:r>
              <a:rPr lang="en-US" sz="1200" dirty="0" smtClean="0">
                <a:solidFill>
                  <a:srgbClr val="000096"/>
                </a:solidFill>
              </a:rPr>
              <a:t>&lt;/Mission&gt;</a:t>
            </a:r>
            <a:endParaRPr lang="en-US" altLang="en-US" sz="1200" b="0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070100" y="3782755"/>
            <a:ext cx="723900" cy="2159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1500" y="3617655"/>
            <a:ext cx="19177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dirty="0" smtClean="0">
                <a:ea typeface="Verdana" pitchFamily="34" charset="0"/>
                <a:cs typeface="Verdana" pitchFamily="34" charset="0"/>
              </a:rPr>
              <a:t>Suppose that processing this requires knowing the type-of-mission. Since the type is in a preceding node (and XSLT streaming prohibits access to preceding nodes), the XSLT program cannot process </a:t>
            </a:r>
            <a:r>
              <a:rPr lang="en-US" sz="1600" dirty="0" err="1" smtClean="0">
                <a:ea typeface="Verdana" pitchFamily="34" charset="0"/>
                <a:cs typeface="Verdana" pitchFamily="34" charset="0"/>
              </a:rPr>
              <a:t>WeaponRelease</a:t>
            </a:r>
            <a:r>
              <a:rPr lang="en-US" sz="1600" dirty="0" smtClean="0">
                <a:ea typeface="Verdana" pitchFamily="34" charset="0"/>
                <a:cs typeface="Verdana" pitchFamily="34" charset="0"/>
              </a:rPr>
              <a:t>.</a:t>
            </a:r>
            <a:endParaRPr lang="en-US" sz="1600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114B6-3936-4068-8319-4E9321AB22D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546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Revised XML Design So That It Is Suited For Streaming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302000" y="1965086"/>
            <a:ext cx="3937000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Aft>
                <a:spcPts val="600"/>
              </a:spcAft>
              <a:buClr>
                <a:schemeClr val="tx2"/>
              </a:buClr>
              <a:buSzPct val="120000"/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Aft>
                <a:spcPts val="600"/>
              </a:spcAft>
              <a:buClr>
                <a:schemeClr val="tx2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Aft>
                <a:spcPts val="600"/>
              </a:spcAft>
              <a:buClr>
                <a:schemeClr val="tx2"/>
              </a:buClr>
              <a:buSzPct val="11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Aft>
                <a:spcPts val="600"/>
              </a:spcAft>
              <a:buClr>
                <a:schemeClr val="tx2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Aft>
                <a:spcPts val="600"/>
              </a:spcAft>
              <a:buClr>
                <a:schemeClr val="tx2"/>
              </a:buClr>
              <a:buSzPct val="6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Pct val="6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Pct val="6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Pct val="6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Pct val="6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ct val="0"/>
              </a:spcAft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96"/>
                </a:solidFill>
              </a:rPr>
              <a:t>&lt;Mission</a:t>
            </a:r>
            <a:r>
              <a:rPr lang="en-US" sz="1200" dirty="0" smtClean="0">
                <a:solidFill>
                  <a:srgbClr val="F5844C"/>
                </a:solidFill>
              </a:rPr>
              <a:t> type</a:t>
            </a:r>
            <a:r>
              <a:rPr lang="en-US" sz="1200" dirty="0" smtClean="0">
                <a:solidFill>
                  <a:srgbClr val="FF8040"/>
                </a:solidFill>
              </a:rPr>
              <a:t>=</a:t>
            </a:r>
            <a:r>
              <a:rPr lang="en-US" sz="1200" dirty="0" smtClean="0">
                <a:solidFill>
                  <a:srgbClr val="993300"/>
                </a:solidFill>
              </a:rPr>
              <a:t>"simulation"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  <a:r>
              <a:rPr lang="en-US" sz="1200" dirty="0" smtClean="0">
                <a:solidFill>
                  <a:srgbClr val="000000"/>
                </a:solidFill>
              </a:rPr>
              <a:t/>
            </a:r>
            <a:br>
              <a:rPr lang="en-US" sz="1200" dirty="0" smtClean="0">
                <a:solidFill>
                  <a:srgbClr val="000000"/>
                </a:solidFill>
              </a:rPr>
            </a:br>
            <a:r>
              <a:rPr lang="en-US" sz="1200" dirty="0" smtClean="0">
                <a:solidFill>
                  <a:srgbClr val="000000"/>
                </a:solidFill>
              </a:rPr>
              <a:t>    </a:t>
            </a:r>
            <a:r>
              <a:rPr lang="en-US" sz="1200" dirty="0" smtClean="0">
                <a:solidFill>
                  <a:srgbClr val="000096"/>
                </a:solidFill>
              </a:rPr>
              <a:t>&lt;</a:t>
            </a:r>
            <a:r>
              <a:rPr lang="en-US" sz="1200" dirty="0" err="1" smtClean="0">
                <a:solidFill>
                  <a:srgbClr val="000096"/>
                </a:solidFill>
              </a:rPr>
              <a:t>WeaponRelease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  <a:r>
              <a:rPr lang="en-US" sz="1200" dirty="0" smtClean="0">
                <a:solidFill>
                  <a:srgbClr val="000000"/>
                </a:solidFill>
              </a:rPr>
              <a:t/>
            </a:r>
            <a:br>
              <a:rPr lang="en-US" sz="1200" dirty="0" smtClean="0">
                <a:solidFill>
                  <a:srgbClr val="000000"/>
                </a:solidFill>
              </a:rPr>
            </a:br>
            <a:r>
              <a:rPr lang="en-US" sz="1200" dirty="0" smtClean="0">
                <a:solidFill>
                  <a:srgbClr val="000000"/>
                </a:solidFill>
              </a:rPr>
              <a:t>        </a:t>
            </a:r>
            <a:r>
              <a:rPr lang="en-US" sz="1200" dirty="0" smtClean="0">
                <a:solidFill>
                  <a:srgbClr val="000096"/>
                </a:solidFill>
              </a:rPr>
              <a:t>&lt;Munition&gt;</a:t>
            </a:r>
            <a:r>
              <a:rPr lang="en-US" sz="1200" dirty="0" smtClean="0">
                <a:solidFill>
                  <a:srgbClr val="000000"/>
                </a:solidFill>
              </a:rPr>
              <a:t>CBU-89</a:t>
            </a:r>
            <a:r>
              <a:rPr lang="en-US" sz="1200" dirty="0" smtClean="0">
                <a:solidFill>
                  <a:srgbClr val="000096"/>
                </a:solidFill>
              </a:rPr>
              <a:t>&lt;/Munition&gt;</a:t>
            </a:r>
            <a:r>
              <a:rPr lang="en-US" sz="1200" dirty="0" smtClean="0">
                <a:solidFill>
                  <a:srgbClr val="000000"/>
                </a:solidFill>
              </a:rPr>
              <a:t/>
            </a:r>
            <a:br>
              <a:rPr lang="en-US" sz="1200" dirty="0" smtClean="0">
                <a:solidFill>
                  <a:srgbClr val="000000"/>
                </a:solidFill>
              </a:rPr>
            </a:br>
            <a:r>
              <a:rPr lang="en-US" sz="1200" dirty="0" smtClean="0">
                <a:solidFill>
                  <a:srgbClr val="000000"/>
                </a:solidFill>
              </a:rPr>
              <a:t>        </a:t>
            </a:r>
            <a:r>
              <a:rPr lang="en-US" sz="1200" dirty="0" smtClean="0">
                <a:solidFill>
                  <a:srgbClr val="000096"/>
                </a:solidFill>
              </a:rPr>
              <a:t>&lt;Quantity&gt;</a:t>
            </a:r>
            <a:r>
              <a:rPr lang="en-US" sz="1200" dirty="0" smtClean="0">
                <a:solidFill>
                  <a:srgbClr val="000000"/>
                </a:solidFill>
              </a:rPr>
              <a:t>20</a:t>
            </a:r>
            <a:r>
              <a:rPr lang="en-US" sz="1200" dirty="0" smtClean="0">
                <a:solidFill>
                  <a:srgbClr val="000096"/>
                </a:solidFill>
              </a:rPr>
              <a:t>&lt;/Quantity&gt;</a:t>
            </a:r>
            <a:r>
              <a:rPr lang="en-US" sz="1200" dirty="0" smtClean="0">
                <a:solidFill>
                  <a:srgbClr val="000000"/>
                </a:solidFill>
              </a:rPr>
              <a:t/>
            </a:r>
            <a:br>
              <a:rPr lang="en-US" sz="1200" dirty="0" smtClean="0">
                <a:solidFill>
                  <a:srgbClr val="000000"/>
                </a:solidFill>
              </a:rPr>
            </a:br>
            <a:r>
              <a:rPr lang="en-US" sz="1200" dirty="0" smtClean="0">
                <a:solidFill>
                  <a:srgbClr val="000000"/>
                </a:solidFill>
              </a:rPr>
              <a:t>        </a:t>
            </a:r>
            <a:r>
              <a:rPr lang="en-US" sz="1200" dirty="0" smtClean="0">
                <a:solidFill>
                  <a:srgbClr val="000096"/>
                </a:solidFill>
              </a:rPr>
              <a:t>&lt;Target&gt;</a:t>
            </a:r>
            <a:r>
              <a:rPr lang="en-US" sz="1200" dirty="0" smtClean="0">
                <a:solidFill>
                  <a:srgbClr val="000000"/>
                </a:solidFill>
              </a:rPr>
              <a:t>Enemy terrorists</a:t>
            </a:r>
            <a:r>
              <a:rPr lang="en-US" sz="1200" dirty="0" smtClean="0">
                <a:solidFill>
                  <a:srgbClr val="000096"/>
                </a:solidFill>
              </a:rPr>
              <a:t>&lt;/Target&gt;</a:t>
            </a:r>
            <a:r>
              <a:rPr lang="en-US" sz="1200" dirty="0" smtClean="0">
                <a:solidFill>
                  <a:srgbClr val="000000"/>
                </a:solidFill>
              </a:rPr>
              <a:t/>
            </a:r>
            <a:br>
              <a:rPr lang="en-US" sz="1200" dirty="0" smtClean="0">
                <a:solidFill>
                  <a:srgbClr val="000000"/>
                </a:solidFill>
              </a:rPr>
            </a:br>
            <a:r>
              <a:rPr lang="en-US" sz="1200" dirty="0" smtClean="0">
                <a:solidFill>
                  <a:srgbClr val="000000"/>
                </a:solidFill>
              </a:rPr>
              <a:t>        </a:t>
            </a:r>
            <a:r>
              <a:rPr lang="en-US" sz="1200" dirty="0" smtClean="0">
                <a:solidFill>
                  <a:srgbClr val="000096"/>
                </a:solidFill>
              </a:rPr>
              <a:t>&lt;</a:t>
            </a:r>
            <a:r>
              <a:rPr lang="en-US" sz="1200" dirty="0" err="1" smtClean="0">
                <a:solidFill>
                  <a:srgbClr val="000096"/>
                </a:solidFill>
              </a:rPr>
              <a:t>DateTime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  <a:r>
              <a:rPr lang="en-US" sz="1200" dirty="0" smtClean="0">
                <a:solidFill>
                  <a:srgbClr val="000000"/>
                </a:solidFill>
              </a:rPr>
              <a:t>2013-05-11T08:00:00</a:t>
            </a:r>
            <a:r>
              <a:rPr lang="en-US" sz="1200" dirty="0" smtClean="0">
                <a:solidFill>
                  <a:srgbClr val="000096"/>
                </a:solidFill>
              </a:rPr>
              <a:t>&lt;/</a:t>
            </a:r>
            <a:r>
              <a:rPr lang="en-US" sz="1200" dirty="0" err="1" smtClean="0">
                <a:solidFill>
                  <a:srgbClr val="000096"/>
                </a:solidFill>
              </a:rPr>
              <a:t>DateTime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  <a:r>
              <a:rPr lang="en-US" sz="1200" dirty="0" smtClean="0">
                <a:solidFill>
                  <a:srgbClr val="000000"/>
                </a:solidFill>
              </a:rPr>
              <a:t/>
            </a:r>
            <a:br>
              <a:rPr lang="en-US" sz="1200" dirty="0" smtClean="0">
                <a:solidFill>
                  <a:srgbClr val="000000"/>
                </a:solidFill>
              </a:rPr>
            </a:br>
            <a:r>
              <a:rPr lang="en-US" sz="1200" dirty="0" smtClean="0">
                <a:solidFill>
                  <a:srgbClr val="000000"/>
                </a:solidFill>
              </a:rPr>
              <a:t>    </a:t>
            </a:r>
            <a:r>
              <a:rPr lang="en-US" sz="1200" dirty="0" smtClean="0">
                <a:solidFill>
                  <a:srgbClr val="000096"/>
                </a:solidFill>
              </a:rPr>
              <a:t>&lt;/</a:t>
            </a:r>
            <a:r>
              <a:rPr lang="en-US" sz="1200" dirty="0" err="1" smtClean="0">
                <a:solidFill>
                  <a:srgbClr val="000096"/>
                </a:solidFill>
              </a:rPr>
              <a:t>WeaponRelease</a:t>
            </a:r>
            <a:r>
              <a:rPr lang="en-US" sz="1200" dirty="0" smtClean="0">
                <a:solidFill>
                  <a:srgbClr val="000096"/>
                </a:solidFill>
              </a:rPr>
              <a:t>&gt;</a:t>
            </a:r>
            <a:r>
              <a:rPr lang="en-US" sz="1200" dirty="0" smtClean="0">
                <a:solidFill>
                  <a:srgbClr val="000000"/>
                </a:solidFill>
              </a:rPr>
              <a:t/>
            </a:r>
            <a:br>
              <a:rPr lang="en-US" sz="1200" dirty="0" smtClean="0">
                <a:solidFill>
                  <a:srgbClr val="000000"/>
                </a:solidFill>
              </a:rPr>
            </a:br>
            <a:r>
              <a:rPr lang="en-US" sz="1200" dirty="0" smtClean="0">
                <a:solidFill>
                  <a:srgbClr val="000096"/>
                </a:solidFill>
              </a:rPr>
              <a:t>&lt;/Mission&gt;</a:t>
            </a:r>
            <a:endParaRPr lang="en-US" altLang="en-US" sz="1200" b="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628900" y="2273300"/>
            <a:ext cx="889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87400" y="2082800"/>
            <a:ext cx="19177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dirty="0" smtClean="0">
                <a:ea typeface="Verdana" pitchFamily="34" charset="0"/>
                <a:cs typeface="Verdana" pitchFamily="34" charset="0"/>
              </a:rPr>
              <a:t>The data about the type-of-mission is now in an ancestor’s attribute, so the XSLT can process </a:t>
            </a:r>
            <a:r>
              <a:rPr lang="en-US" sz="1600" dirty="0" err="1" smtClean="0">
                <a:ea typeface="Verdana" pitchFamily="34" charset="0"/>
                <a:cs typeface="Verdana" pitchFamily="34" charset="0"/>
              </a:rPr>
              <a:t>WeaponRelease</a:t>
            </a:r>
            <a:r>
              <a:rPr lang="en-US" sz="1600" dirty="0" smtClean="0">
                <a:ea typeface="Verdana" pitchFamily="34" charset="0"/>
                <a:cs typeface="Verdana" pitchFamily="34" charset="0"/>
              </a:rPr>
              <a:t>.</a:t>
            </a:r>
            <a:endParaRPr lang="en-US" sz="1600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114B6-3936-4068-8319-4E9321AB22D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910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simple change in XML design can make the difference between a streamable XML versus a non-streamable XML.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114B6-3936-4068-8319-4E9321AB22D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562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290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XML Design for Streamability</vt:lpstr>
      <vt:lpstr>Design XML for Streaming?</vt:lpstr>
      <vt:lpstr>Design XML for Streaming?</vt:lpstr>
      <vt:lpstr>An XML Design That Is Not Suited For Streaming</vt:lpstr>
      <vt:lpstr>Revised XML Design So That It Is Suited For Streaming</vt:lpstr>
      <vt:lpstr>Lesson Learned</vt:lpstr>
    </vt:vector>
  </TitlesOfParts>
  <Company>The MITRE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XML Design for Streamability</dc:title>
  <dc:creator>Costello, Roger L.</dc:creator>
  <cp:keywords>XSLT Streaming, XML, streaming, XSLT, design, XML design</cp:keywords>
  <cp:lastModifiedBy>Costello, Roger L.</cp:lastModifiedBy>
  <cp:revision>6</cp:revision>
  <dcterms:created xsi:type="dcterms:W3CDTF">2013-11-24T10:03:45Z</dcterms:created>
  <dcterms:modified xsi:type="dcterms:W3CDTF">2013-11-24T10:17:08Z</dcterms:modified>
</cp:coreProperties>
</file>