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B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8" d="100"/>
          <a:sy n="88" d="100"/>
        </p:scale>
        <p:origin x="-213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51EFD4-6110-414F-947A-497D9AA1AA68}" type="datetimeFigureOut">
              <a:rPr lang="en-US" smtClean="0"/>
              <a:t>1/29/2014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8DDA98-9952-444F-9873-FCDC03D16EE1}" type="slidenum">
              <a:rPr lang="en-US" smtClean="0"/>
              <a:t>‹#›</a:t>
            </a:fld>
            <a:endParaRPr lang="en-US"/>
          </a:p>
        </p:txBody>
      </p:sp>
    </p:spTree>
    <p:extLst>
      <p:ext uri="{BB962C8B-B14F-4D97-AF65-F5344CB8AC3E}">
        <p14:creationId xmlns:p14="http://schemas.microsoft.com/office/powerpoint/2010/main" val="3426734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9A66-EA95-483D-9060-4B7F843274F4}" type="slidenum">
              <a:rPr lang="en-US" smtClean="0"/>
              <a:t>‹#›</a:t>
            </a:fld>
            <a:endParaRPr lang="en-US"/>
          </a:p>
        </p:txBody>
      </p:sp>
    </p:spTree>
    <p:extLst>
      <p:ext uri="{BB962C8B-B14F-4D97-AF65-F5344CB8AC3E}">
        <p14:creationId xmlns:p14="http://schemas.microsoft.com/office/powerpoint/2010/main" val="3385897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9A66-EA95-483D-9060-4B7F843274F4}" type="slidenum">
              <a:rPr lang="en-US" smtClean="0"/>
              <a:t>‹#›</a:t>
            </a:fld>
            <a:endParaRPr lang="en-US"/>
          </a:p>
        </p:txBody>
      </p:sp>
    </p:spTree>
    <p:extLst>
      <p:ext uri="{BB962C8B-B14F-4D97-AF65-F5344CB8AC3E}">
        <p14:creationId xmlns:p14="http://schemas.microsoft.com/office/powerpoint/2010/main" val="2368083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9A66-EA95-483D-9060-4B7F843274F4}" type="slidenum">
              <a:rPr lang="en-US" smtClean="0"/>
              <a:t>‹#›</a:t>
            </a:fld>
            <a:endParaRPr lang="en-US"/>
          </a:p>
        </p:txBody>
      </p:sp>
    </p:spTree>
    <p:extLst>
      <p:ext uri="{BB962C8B-B14F-4D97-AF65-F5344CB8AC3E}">
        <p14:creationId xmlns:p14="http://schemas.microsoft.com/office/powerpoint/2010/main" val="4241840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4" name="Text Box 34"/>
          <p:cNvSpPr txBox="1">
            <a:spLocks noChangeArrowheads="1"/>
          </p:cNvSpPr>
          <p:nvPr/>
        </p:nvSpPr>
        <p:spPr bwMode="auto">
          <a:xfrm>
            <a:off x="6315075" y="6532563"/>
            <a:ext cx="25495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r" defTabSz="457200" eaLnBrk="1" fontAlgn="base" hangingPunct="1">
              <a:spcBef>
                <a:spcPct val="0"/>
              </a:spcBef>
              <a:spcAft>
                <a:spcPct val="0"/>
              </a:spcAft>
              <a:defRPr/>
            </a:pPr>
            <a:r>
              <a:rPr lang="en-US" altLang="en-US" sz="800" smtClean="0">
                <a:solidFill>
                  <a:srgbClr val="7F7F7F"/>
                </a:solidFill>
                <a:cs typeface="Arial" charset="0"/>
              </a:rPr>
              <a:t>© 2013 The MITRE Corporation. All rights reserved.</a:t>
            </a:r>
          </a:p>
        </p:txBody>
      </p:sp>
      <p:sp>
        <p:nvSpPr>
          <p:cNvPr id="5" name="Rectangle 13"/>
          <p:cNvSpPr>
            <a:spLocks noChangeArrowheads="1"/>
          </p:cNvSpPr>
          <p:nvPr/>
        </p:nvSpPr>
        <p:spPr bwMode="auto">
          <a:xfrm>
            <a:off x="0" y="0"/>
            <a:ext cx="407988" cy="2398713"/>
          </a:xfrm>
          <a:prstGeom prst="rect">
            <a:avLst/>
          </a:prstGeom>
          <a:solidFill>
            <a:srgbClr val="C1CD23"/>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fontAlgn="base">
              <a:lnSpc>
                <a:spcPts val="2500"/>
              </a:lnSpc>
              <a:spcBef>
                <a:spcPct val="0"/>
              </a:spcBef>
              <a:spcAft>
                <a:spcPts val="1000"/>
              </a:spcAft>
              <a:buClr>
                <a:srgbClr val="FDAA03"/>
              </a:buClr>
              <a:defRPr/>
            </a:pPr>
            <a:endParaRPr lang="en-US" altLang="en-US" b="1" smtClean="0">
              <a:solidFill>
                <a:prstClr val="black"/>
              </a:solidFill>
            </a:endParaRPr>
          </a:p>
        </p:txBody>
      </p:sp>
      <p:cxnSp>
        <p:nvCxnSpPr>
          <p:cNvPr id="6" name="Straight Connector 14"/>
          <p:cNvCxnSpPr>
            <a:cxnSpLocks noChangeShapeType="1"/>
          </p:cNvCxnSpPr>
          <p:nvPr/>
        </p:nvCxnSpPr>
        <p:spPr bwMode="auto">
          <a:xfrm>
            <a:off x="823913" y="2447925"/>
            <a:ext cx="7943850" cy="0"/>
          </a:xfrm>
          <a:prstGeom prst="line">
            <a:avLst/>
          </a:prstGeom>
          <a:noFill/>
          <a:ln w="12700" algn="ctr">
            <a:solidFill>
              <a:srgbClr val="C1CD23"/>
            </a:solidFill>
            <a:round/>
            <a:headEnd/>
            <a:tailEnd/>
          </a:ln>
          <a:extLst>
            <a:ext uri="{909E8E84-426E-40DD-AFC4-6F175D3DCCD1}">
              <a14:hiddenFill xmlns:a14="http://schemas.microsoft.com/office/drawing/2010/main">
                <a:noFill/>
              </a14:hiddenFill>
            </a:ext>
          </a:extLst>
        </p:spPr>
      </p:cxnSp>
      <p:sp>
        <p:nvSpPr>
          <p:cNvPr id="7" name="Rectangle 15"/>
          <p:cNvSpPr>
            <a:spLocks noChangeArrowheads="1"/>
          </p:cNvSpPr>
          <p:nvPr/>
        </p:nvSpPr>
        <p:spPr bwMode="auto">
          <a:xfrm>
            <a:off x="0" y="2509838"/>
            <a:ext cx="407988" cy="4348162"/>
          </a:xfrm>
          <a:prstGeom prst="rect">
            <a:avLst/>
          </a:prstGeom>
          <a:solidFill>
            <a:schemeClr val="tx2"/>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fontAlgn="base">
              <a:lnSpc>
                <a:spcPts val="2500"/>
              </a:lnSpc>
              <a:spcBef>
                <a:spcPct val="0"/>
              </a:spcBef>
              <a:spcAft>
                <a:spcPts val="1000"/>
              </a:spcAft>
              <a:buClr>
                <a:srgbClr val="FDAA03"/>
              </a:buClr>
              <a:defRPr/>
            </a:pPr>
            <a:endParaRPr lang="en-US" altLang="en-US" b="1" smtClean="0">
              <a:solidFill>
                <a:srgbClr val="005B94"/>
              </a:solidFill>
            </a:endParaRPr>
          </a:p>
        </p:txBody>
      </p:sp>
      <p:cxnSp>
        <p:nvCxnSpPr>
          <p:cNvPr id="10" name="Straight Connector 16"/>
          <p:cNvCxnSpPr>
            <a:cxnSpLocks noChangeShapeType="1"/>
          </p:cNvCxnSpPr>
          <p:nvPr/>
        </p:nvCxnSpPr>
        <p:spPr bwMode="auto">
          <a:xfrm>
            <a:off x="823913" y="6534150"/>
            <a:ext cx="7943850" cy="0"/>
          </a:xfrm>
          <a:prstGeom prst="line">
            <a:avLst/>
          </a:prstGeom>
          <a:noFill/>
          <a:ln w="12700" algn="ctr">
            <a:solidFill>
              <a:srgbClr val="C1CD23"/>
            </a:solidFill>
            <a:round/>
            <a:headEnd/>
            <a:tailEnd/>
          </a:ln>
          <a:extLst>
            <a:ext uri="{909E8E84-426E-40DD-AFC4-6F175D3DCCD1}">
              <a14:hiddenFill xmlns:a14="http://schemas.microsoft.com/office/drawing/2010/main">
                <a:noFill/>
              </a14:hiddenFill>
            </a:ext>
          </a:extLst>
        </p:spPr>
      </p:cxnSp>
      <p:pic>
        <p:nvPicPr>
          <p:cNvPr id="11" name="Picture 1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6251575"/>
            <a:ext cx="669925"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p:cNvSpPr>
            <a:spLocks noGrp="1" noChangeArrowheads="1"/>
          </p:cNvSpPr>
          <p:nvPr>
            <p:ph type="subTitle" idx="1"/>
          </p:nvPr>
        </p:nvSpPr>
        <p:spPr>
          <a:xfrm>
            <a:off x="783116" y="2568939"/>
            <a:ext cx="4602163" cy="389922"/>
          </a:xfrm>
        </p:spPr>
        <p:txBody>
          <a:bodyPr/>
          <a:lstStyle>
            <a:lvl1pPr marL="0" indent="0">
              <a:buFont typeface="Wingdings" pitchFamily="2" charset="2"/>
              <a:buNone/>
              <a:defRPr b="1" spc="300" baseline="0">
                <a:solidFill>
                  <a:schemeClr val="tx2"/>
                </a:solidFill>
                <a:latin typeface="Arial" pitchFamily="34" charset="0"/>
                <a:cs typeface="Arial" pitchFamily="34" charset="0"/>
              </a:defRPr>
            </a:lvl1pPr>
          </a:lstStyle>
          <a:p>
            <a:r>
              <a:rPr lang="en-US" altLang="en-US" smtClean="0"/>
              <a:t>Click to edit Master subtitle style</a:t>
            </a:r>
            <a:endParaRPr lang="en-US" altLang="en-US" dirty="0"/>
          </a:p>
        </p:txBody>
      </p:sp>
      <p:sp>
        <p:nvSpPr>
          <p:cNvPr id="9" name="Rectangle 9"/>
          <p:cNvSpPr>
            <a:spLocks noGrp="1" noChangeArrowheads="1"/>
          </p:cNvSpPr>
          <p:nvPr>
            <p:ph type="ctrTitle" sz="quarter"/>
          </p:nvPr>
        </p:nvSpPr>
        <p:spPr>
          <a:xfrm>
            <a:off x="757146" y="368932"/>
            <a:ext cx="7246620" cy="1981200"/>
          </a:xfrm>
        </p:spPr>
        <p:txBody>
          <a:bodyPr anchor="b">
            <a:normAutofit/>
          </a:bodyPr>
          <a:lstStyle>
            <a:lvl1pPr algn="l">
              <a:lnSpc>
                <a:spcPts val="4400"/>
              </a:lnSpc>
              <a:defRPr sz="4000" b="1">
                <a:solidFill>
                  <a:schemeClr val="tx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416083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8" name="Text Placeholder 2"/>
          <p:cNvSpPr>
            <a:spLocks noGrp="1"/>
          </p:cNvSpPr>
          <p:nvPr>
            <p:ph idx="1"/>
          </p:nvPr>
        </p:nvSpPr>
        <p:spPr>
          <a:xfrm>
            <a:off x="609600" y="1447800"/>
            <a:ext cx="8229600" cy="4678363"/>
          </a:xfrm>
          <a:prstGeom prst="rect">
            <a:avLst/>
          </a:prstGeom>
        </p:spPr>
        <p:txBody>
          <a:bodyPr rtlCol="0">
            <a:normAutofit/>
          </a:bodyPr>
          <a:lstStyle>
            <a:lvl1pPr>
              <a:spcAft>
                <a:spcPts val="600"/>
              </a:spcAft>
              <a:defRPr lang="en-US" smtClean="0"/>
            </a:lvl1pPr>
            <a:lvl2pPr>
              <a:spcAft>
                <a:spcPts val="600"/>
              </a:spcAft>
              <a:defRPr lang="en-US" smtClean="0"/>
            </a:lvl2pPr>
            <a:lvl3pPr>
              <a:spcAft>
                <a:spcPts val="600"/>
              </a:spcAft>
              <a:defRPr lang="en-US" smtClean="0"/>
            </a:lvl3pPr>
            <a:lvl4pPr marL="1027113" indent="-280988">
              <a:buClr>
                <a:schemeClr val="tx2"/>
              </a:buClr>
              <a:defRPr lang="en-US" smtClean="0"/>
            </a:lvl4pPr>
            <a:lvl5pPr marL="1319213" indent="-228600">
              <a:buClr>
                <a:schemeClr val="tx2"/>
              </a:buClr>
              <a:buSzPct val="60000"/>
              <a:buFont typeface="Wingdings" pitchFamily="2" charset="2"/>
              <a:buChar char="q"/>
              <a:tabLst/>
              <a:defRPr lang="en-US" smtClean="0"/>
            </a:lvl5pPr>
            <a:lvl6pPr marL="1608138" indent="-228600">
              <a:buClr>
                <a:schemeClr val="tx2"/>
              </a:buClr>
              <a:buFont typeface="Helvetica LT Std" pitchFamily="34" charset="0"/>
              <a:buChar char="–"/>
              <a:tabLst/>
              <a:defRPr lang="en-US" smtClean="0"/>
            </a:lvl6pPr>
          </a:lstStyle>
          <a:p>
            <a:pPr lvl="0"/>
            <a:r>
              <a:rPr lang="en-US" smtClean="0"/>
              <a:t>Click to edit Master text styles</a:t>
            </a:r>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7351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Alternate_Title_Slide">
    <p:spTree>
      <p:nvGrpSpPr>
        <p:cNvPr id="1" name=""/>
        <p:cNvGrpSpPr/>
        <p:nvPr/>
      </p:nvGrpSpPr>
      <p:grpSpPr>
        <a:xfrm>
          <a:off x="0" y="0"/>
          <a:ext cx="0" cy="0"/>
          <a:chOff x="0" y="0"/>
          <a:chExt cx="0" cy="0"/>
        </a:xfrm>
      </p:grpSpPr>
      <p:sp>
        <p:nvSpPr>
          <p:cNvPr id="4" name="Rectangle 3"/>
          <p:cNvSpPr/>
          <p:nvPr/>
        </p:nvSpPr>
        <p:spPr>
          <a:xfrm>
            <a:off x="823913" y="4025900"/>
            <a:ext cx="7947025" cy="1371600"/>
          </a:xfrm>
          <a:prstGeom prst="rect">
            <a:avLst/>
          </a:prstGeom>
          <a:noFill/>
          <a:ln w="6350">
            <a:solidFill>
              <a:schemeClr val="tx1">
                <a:lumMod val="75000"/>
                <a:lumOff val="2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endParaRPr lang="en-US">
              <a:solidFill>
                <a:prstClr val="white"/>
              </a:solidFill>
            </a:endParaRPr>
          </a:p>
        </p:txBody>
      </p:sp>
      <p:sp>
        <p:nvSpPr>
          <p:cNvPr id="5" name="Rectangle 4"/>
          <p:cNvSpPr/>
          <p:nvPr/>
        </p:nvSpPr>
        <p:spPr>
          <a:xfrm>
            <a:off x="7443788" y="4083050"/>
            <a:ext cx="1270000" cy="1271588"/>
          </a:xfrm>
          <a:prstGeom prst="rect">
            <a:avLst/>
          </a:prstGeom>
          <a:solidFill>
            <a:schemeClr val="bg1">
              <a:lumMod val="85000"/>
            </a:schemeClr>
          </a:solidFill>
          <a:ln w="6350">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endParaRPr lang="en-US">
              <a:solidFill>
                <a:prstClr val="white"/>
              </a:solidFill>
            </a:endParaRPr>
          </a:p>
        </p:txBody>
      </p:sp>
      <p:sp>
        <p:nvSpPr>
          <p:cNvPr id="6" name="Rectangle 5"/>
          <p:cNvSpPr/>
          <p:nvPr/>
        </p:nvSpPr>
        <p:spPr>
          <a:xfrm>
            <a:off x="874713" y="4083050"/>
            <a:ext cx="1270000" cy="1271588"/>
          </a:xfrm>
          <a:prstGeom prst="rect">
            <a:avLst/>
          </a:prstGeom>
          <a:solidFill>
            <a:schemeClr val="bg1">
              <a:lumMod val="85000"/>
            </a:schemeClr>
          </a:solidFill>
          <a:ln w="6350">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endParaRPr lang="en-US">
              <a:solidFill>
                <a:prstClr val="white"/>
              </a:solidFill>
            </a:endParaRPr>
          </a:p>
        </p:txBody>
      </p:sp>
      <p:sp>
        <p:nvSpPr>
          <p:cNvPr id="7" name="Rectangle 6"/>
          <p:cNvSpPr/>
          <p:nvPr/>
        </p:nvSpPr>
        <p:spPr>
          <a:xfrm>
            <a:off x="2187575" y="4083050"/>
            <a:ext cx="1271588" cy="1271588"/>
          </a:xfrm>
          <a:prstGeom prst="rect">
            <a:avLst/>
          </a:prstGeom>
          <a:solidFill>
            <a:schemeClr val="bg1">
              <a:lumMod val="85000"/>
            </a:schemeClr>
          </a:solidFill>
          <a:ln w="6350">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endParaRPr lang="en-US">
              <a:solidFill>
                <a:prstClr val="white"/>
              </a:solidFill>
            </a:endParaRPr>
          </a:p>
        </p:txBody>
      </p:sp>
      <p:sp>
        <p:nvSpPr>
          <p:cNvPr id="10" name="Rectangle 9"/>
          <p:cNvSpPr/>
          <p:nvPr/>
        </p:nvSpPr>
        <p:spPr>
          <a:xfrm>
            <a:off x="3502025" y="4083050"/>
            <a:ext cx="1271588" cy="1271588"/>
          </a:xfrm>
          <a:prstGeom prst="rect">
            <a:avLst/>
          </a:prstGeom>
          <a:solidFill>
            <a:schemeClr val="bg1">
              <a:lumMod val="85000"/>
            </a:schemeClr>
          </a:solidFill>
          <a:ln w="6350">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endParaRPr lang="en-US">
              <a:solidFill>
                <a:prstClr val="white"/>
              </a:solidFill>
            </a:endParaRPr>
          </a:p>
        </p:txBody>
      </p:sp>
      <p:sp>
        <p:nvSpPr>
          <p:cNvPr id="11" name="Rectangle 10"/>
          <p:cNvSpPr/>
          <p:nvPr/>
        </p:nvSpPr>
        <p:spPr>
          <a:xfrm>
            <a:off x="4814888" y="4083050"/>
            <a:ext cx="1271587" cy="1271588"/>
          </a:xfrm>
          <a:prstGeom prst="rect">
            <a:avLst/>
          </a:prstGeom>
          <a:solidFill>
            <a:schemeClr val="bg1">
              <a:lumMod val="85000"/>
            </a:schemeClr>
          </a:solidFill>
          <a:ln w="6350">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endParaRPr lang="en-US">
              <a:solidFill>
                <a:prstClr val="white"/>
              </a:solidFill>
            </a:endParaRPr>
          </a:p>
        </p:txBody>
      </p:sp>
      <p:sp>
        <p:nvSpPr>
          <p:cNvPr id="12" name="Rectangle 11"/>
          <p:cNvSpPr/>
          <p:nvPr/>
        </p:nvSpPr>
        <p:spPr>
          <a:xfrm>
            <a:off x="6129338" y="4083050"/>
            <a:ext cx="1271587" cy="1271588"/>
          </a:xfrm>
          <a:prstGeom prst="rect">
            <a:avLst/>
          </a:prstGeom>
          <a:solidFill>
            <a:schemeClr val="bg1">
              <a:lumMod val="85000"/>
            </a:schemeClr>
          </a:solidFill>
          <a:ln w="6350">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endParaRPr lang="en-US">
              <a:solidFill>
                <a:prstClr val="white"/>
              </a:solidFill>
            </a:endParaRPr>
          </a:p>
        </p:txBody>
      </p:sp>
      <p:sp>
        <p:nvSpPr>
          <p:cNvPr id="13" name="Text Box 34"/>
          <p:cNvSpPr txBox="1">
            <a:spLocks noChangeArrowheads="1"/>
          </p:cNvSpPr>
          <p:nvPr/>
        </p:nvSpPr>
        <p:spPr bwMode="auto">
          <a:xfrm>
            <a:off x="6283325" y="6540500"/>
            <a:ext cx="2581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r" defTabSz="457200" eaLnBrk="1" fontAlgn="base" hangingPunct="1">
              <a:spcBef>
                <a:spcPct val="0"/>
              </a:spcBef>
              <a:spcAft>
                <a:spcPct val="0"/>
              </a:spcAft>
              <a:defRPr/>
            </a:pPr>
            <a:r>
              <a:rPr lang="en-US" altLang="en-US" sz="800" smtClean="0">
                <a:solidFill>
                  <a:srgbClr val="7F7F7F"/>
                </a:solidFill>
              </a:rPr>
              <a:t>© 2013 The MITRE Corporation. All rights reserved.</a:t>
            </a:r>
          </a:p>
        </p:txBody>
      </p:sp>
      <p:sp>
        <p:nvSpPr>
          <p:cNvPr id="14" name="Rectangle 20"/>
          <p:cNvSpPr>
            <a:spLocks noChangeArrowheads="1"/>
          </p:cNvSpPr>
          <p:nvPr/>
        </p:nvSpPr>
        <p:spPr bwMode="auto">
          <a:xfrm>
            <a:off x="0" y="0"/>
            <a:ext cx="407988" cy="2398713"/>
          </a:xfrm>
          <a:prstGeom prst="rect">
            <a:avLst/>
          </a:prstGeom>
          <a:solidFill>
            <a:srgbClr val="C1CD23"/>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fontAlgn="base">
              <a:lnSpc>
                <a:spcPts val="2500"/>
              </a:lnSpc>
              <a:spcBef>
                <a:spcPct val="0"/>
              </a:spcBef>
              <a:spcAft>
                <a:spcPts val="1000"/>
              </a:spcAft>
              <a:buClr>
                <a:srgbClr val="FDAA03"/>
              </a:buClr>
              <a:defRPr/>
            </a:pPr>
            <a:endParaRPr lang="en-US" altLang="en-US" b="1" smtClean="0">
              <a:solidFill>
                <a:prstClr val="black"/>
              </a:solidFill>
            </a:endParaRPr>
          </a:p>
        </p:txBody>
      </p:sp>
      <p:cxnSp>
        <p:nvCxnSpPr>
          <p:cNvPr id="15" name="Straight Connector 21"/>
          <p:cNvCxnSpPr>
            <a:cxnSpLocks noChangeShapeType="1"/>
          </p:cNvCxnSpPr>
          <p:nvPr/>
        </p:nvCxnSpPr>
        <p:spPr bwMode="auto">
          <a:xfrm>
            <a:off x="823913" y="2447925"/>
            <a:ext cx="7943850" cy="0"/>
          </a:xfrm>
          <a:prstGeom prst="line">
            <a:avLst/>
          </a:prstGeom>
          <a:noFill/>
          <a:ln w="12700" algn="ctr">
            <a:solidFill>
              <a:srgbClr val="C1CD23"/>
            </a:solidFill>
            <a:round/>
            <a:headEnd/>
            <a:tailEnd/>
          </a:ln>
          <a:extLst>
            <a:ext uri="{909E8E84-426E-40DD-AFC4-6F175D3DCCD1}">
              <a14:hiddenFill xmlns:a14="http://schemas.microsoft.com/office/drawing/2010/main">
                <a:noFill/>
              </a14:hiddenFill>
            </a:ext>
          </a:extLst>
        </p:spPr>
      </p:cxnSp>
      <p:sp>
        <p:nvSpPr>
          <p:cNvPr id="16" name="Rectangle 22"/>
          <p:cNvSpPr>
            <a:spLocks noChangeArrowheads="1"/>
          </p:cNvSpPr>
          <p:nvPr/>
        </p:nvSpPr>
        <p:spPr bwMode="auto">
          <a:xfrm>
            <a:off x="0" y="2509838"/>
            <a:ext cx="407988" cy="4348162"/>
          </a:xfrm>
          <a:prstGeom prst="rect">
            <a:avLst/>
          </a:prstGeom>
          <a:solidFill>
            <a:schemeClr val="tx2"/>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fontAlgn="base">
              <a:lnSpc>
                <a:spcPts val="2500"/>
              </a:lnSpc>
              <a:spcBef>
                <a:spcPct val="0"/>
              </a:spcBef>
              <a:spcAft>
                <a:spcPts val="1000"/>
              </a:spcAft>
              <a:buClr>
                <a:srgbClr val="FDAA03"/>
              </a:buClr>
              <a:defRPr/>
            </a:pPr>
            <a:endParaRPr lang="en-US" altLang="en-US" b="1" smtClean="0">
              <a:solidFill>
                <a:srgbClr val="005B94"/>
              </a:solidFill>
            </a:endParaRPr>
          </a:p>
        </p:txBody>
      </p:sp>
      <p:cxnSp>
        <p:nvCxnSpPr>
          <p:cNvPr id="17" name="Straight Connector 23"/>
          <p:cNvCxnSpPr>
            <a:cxnSpLocks noChangeShapeType="1"/>
          </p:cNvCxnSpPr>
          <p:nvPr/>
        </p:nvCxnSpPr>
        <p:spPr bwMode="auto">
          <a:xfrm>
            <a:off x="823913" y="6534150"/>
            <a:ext cx="7943850" cy="0"/>
          </a:xfrm>
          <a:prstGeom prst="line">
            <a:avLst/>
          </a:prstGeom>
          <a:noFill/>
          <a:ln w="12700" algn="ctr">
            <a:solidFill>
              <a:srgbClr val="C1CD23"/>
            </a:solidFill>
            <a:round/>
            <a:headEnd/>
            <a:tailEnd/>
          </a:ln>
          <a:extLst>
            <a:ext uri="{909E8E84-426E-40DD-AFC4-6F175D3DCCD1}">
              <a14:hiddenFill xmlns:a14="http://schemas.microsoft.com/office/drawing/2010/main">
                <a:noFill/>
              </a14:hiddenFill>
            </a:ext>
          </a:extLst>
        </p:spPr>
      </p:cxnSp>
      <p:pic>
        <p:nvPicPr>
          <p:cNvPr id="18" name="Picture 2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6251575"/>
            <a:ext cx="669925"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25"/>
          <p:cNvSpPr txBox="1">
            <a:spLocks noChangeArrowheads="1"/>
          </p:cNvSpPr>
          <p:nvPr/>
        </p:nvSpPr>
        <p:spPr bwMode="auto">
          <a:xfrm>
            <a:off x="739775" y="106363"/>
            <a:ext cx="8031163"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rIns="0" bIns="0">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r" defTabSz="457200" eaLnBrk="1" fontAlgn="base" hangingPunct="1">
              <a:spcBef>
                <a:spcPct val="0"/>
              </a:spcBef>
              <a:spcAft>
                <a:spcPts val="600"/>
              </a:spcAft>
              <a:defRPr/>
            </a:pPr>
            <a:r>
              <a:rPr lang="en-US" sz="1200" smtClean="0">
                <a:solidFill>
                  <a:srgbClr val="005B94"/>
                </a:solidFill>
              </a:rPr>
              <a:t>Center or Organization Name Here</a:t>
            </a:r>
          </a:p>
        </p:txBody>
      </p:sp>
      <p:sp>
        <p:nvSpPr>
          <p:cNvPr id="20" name="TextBox 26"/>
          <p:cNvSpPr txBox="1">
            <a:spLocks noChangeArrowheads="1"/>
          </p:cNvSpPr>
          <p:nvPr/>
        </p:nvSpPr>
        <p:spPr bwMode="auto">
          <a:xfrm>
            <a:off x="1062038" y="4354513"/>
            <a:ext cx="9017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defTabSz="457200" eaLnBrk="1" fontAlgn="base" hangingPunct="1">
              <a:lnSpc>
                <a:spcPts val="1400"/>
              </a:lnSpc>
              <a:spcBef>
                <a:spcPct val="0"/>
              </a:spcBef>
              <a:spcAft>
                <a:spcPts val="600"/>
              </a:spcAft>
              <a:defRPr/>
            </a:pPr>
            <a:r>
              <a:rPr lang="en-US" sz="1400" smtClean="0">
                <a:solidFill>
                  <a:prstClr val="black"/>
                </a:solidFill>
              </a:rPr>
              <a:t>Optional </a:t>
            </a:r>
          </a:p>
          <a:p>
            <a:pPr algn="ctr" defTabSz="457200" eaLnBrk="1" fontAlgn="base" hangingPunct="1">
              <a:lnSpc>
                <a:spcPts val="1400"/>
              </a:lnSpc>
              <a:spcBef>
                <a:spcPct val="0"/>
              </a:spcBef>
              <a:spcAft>
                <a:spcPts val="600"/>
              </a:spcAft>
              <a:defRPr/>
            </a:pPr>
            <a:r>
              <a:rPr lang="en-US" sz="1400" smtClean="0">
                <a:solidFill>
                  <a:prstClr val="black"/>
                </a:solidFill>
              </a:rPr>
              <a:t>Image</a:t>
            </a:r>
          </a:p>
          <a:p>
            <a:pPr algn="ctr" defTabSz="457200" eaLnBrk="1" fontAlgn="base" hangingPunct="1">
              <a:lnSpc>
                <a:spcPts val="1400"/>
              </a:lnSpc>
              <a:spcBef>
                <a:spcPct val="0"/>
              </a:spcBef>
              <a:spcAft>
                <a:spcPts val="600"/>
              </a:spcAft>
              <a:defRPr/>
            </a:pPr>
            <a:r>
              <a:rPr lang="en-US" sz="1400" smtClean="0">
                <a:solidFill>
                  <a:prstClr val="black"/>
                </a:solidFill>
              </a:rPr>
              <a:t>Here</a:t>
            </a:r>
          </a:p>
        </p:txBody>
      </p:sp>
      <p:sp>
        <p:nvSpPr>
          <p:cNvPr id="21" name="TextBox 27"/>
          <p:cNvSpPr txBox="1">
            <a:spLocks noChangeArrowheads="1"/>
          </p:cNvSpPr>
          <p:nvPr/>
        </p:nvSpPr>
        <p:spPr bwMode="auto">
          <a:xfrm>
            <a:off x="2373313" y="4354513"/>
            <a:ext cx="900112"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defTabSz="457200" eaLnBrk="1" fontAlgn="base" hangingPunct="1">
              <a:lnSpc>
                <a:spcPts val="1400"/>
              </a:lnSpc>
              <a:spcBef>
                <a:spcPct val="0"/>
              </a:spcBef>
              <a:spcAft>
                <a:spcPts val="600"/>
              </a:spcAft>
              <a:defRPr/>
            </a:pPr>
            <a:r>
              <a:rPr lang="en-US" sz="1400" smtClean="0">
                <a:solidFill>
                  <a:prstClr val="black"/>
                </a:solidFill>
              </a:rPr>
              <a:t>Optional </a:t>
            </a:r>
          </a:p>
          <a:p>
            <a:pPr algn="ctr" defTabSz="457200" eaLnBrk="1" fontAlgn="base" hangingPunct="1">
              <a:lnSpc>
                <a:spcPts val="1400"/>
              </a:lnSpc>
              <a:spcBef>
                <a:spcPct val="0"/>
              </a:spcBef>
              <a:spcAft>
                <a:spcPts val="600"/>
              </a:spcAft>
              <a:defRPr/>
            </a:pPr>
            <a:r>
              <a:rPr lang="en-US" sz="1400" smtClean="0">
                <a:solidFill>
                  <a:prstClr val="black"/>
                </a:solidFill>
              </a:rPr>
              <a:t>Image</a:t>
            </a:r>
          </a:p>
          <a:p>
            <a:pPr algn="ctr" defTabSz="457200" eaLnBrk="1" fontAlgn="base" hangingPunct="1">
              <a:lnSpc>
                <a:spcPts val="1400"/>
              </a:lnSpc>
              <a:spcBef>
                <a:spcPct val="0"/>
              </a:spcBef>
              <a:spcAft>
                <a:spcPts val="600"/>
              </a:spcAft>
              <a:defRPr/>
            </a:pPr>
            <a:r>
              <a:rPr lang="en-US" sz="1400" smtClean="0">
                <a:solidFill>
                  <a:prstClr val="black"/>
                </a:solidFill>
              </a:rPr>
              <a:t>Here</a:t>
            </a:r>
          </a:p>
        </p:txBody>
      </p:sp>
      <p:sp>
        <p:nvSpPr>
          <p:cNvPr id="22" name="TextBox 28"/>
          <p:cNvSpPr txBox="1">
            <a:spLocks noChangeArrowheads="1"/>
          </p:cNvSpPr>
          <p:nvPr/>
        </p:nvSpPr>
        <p:spPr bwMode="auto">
          <a:xfrm>
            <a:off x="3684588" y="4354513"/>
            <a:ext cx="900112"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defTabSz="457200" eaLnBrk="1" fontAlgn="base" hangingPunct="1">
              <a:lnSpc>
                <a:spcPts val="1400"/>
              </a:lnSpc>
              <a:spcBef>
                <a:spcPct val="0"/>
              </a:spcBef>
              <a:spcAft>
                <a:spcPts val="600"/>
              </a:spcAft>
              <a:defRPr/>
            </a:pPr>
            <a:r>
              <a:rPr lang="en-US" sz="1400" smtClean="0">
                <a:solidFill>
                  <a:prstClr val="black"/>
                </a:solidFill>
              </a:rPr>
              <a:t>Optional </a:t>
            </a:r>
          </a:p>
          <a:p>
            <a:pPr algn="ctr" defTabSz="457200" eaLnBrk="1" fontAlgn="base" hangingPunct="1">
              <a:lnSpc>
                <a:spcPts val="1400"/>
              </a:lnSpc>
              <a:spcBef>
                <a:spcPct val="0"/>
              </a:spcBef>
              <a:spcAft>
                <a:spcPts val="600"/>
              </a:spcAft>
              <a:defRPr/>
            </a:pPr>
            <a:r>
              <a:rPr lang="en-US" sz="1400" smtClean="0">
                <a:solidFill>
                  <a:prstClr val="black"/>
                </a:solidFill>
              </a:rPr>
              <a:t>Image</a:t>
            </a:r>
          </a:p>
          <a:p>
            <a:pPr algn="ctr" defTabSz="457200" eaLnBrk="1" fontAlgn="base" hangingPunct="1">
              <a:lnSpc>
                <a:spcPts val="1400"/>
              </a:lnSpc>
              <a:spcBef>
                <a:spcPct val="0"/>
              </a:spcBef>
              <a:spcAft>
                <a:spcPts val="600"/>
              </a:spcAft>
              <a:defRPr/>
            </a:pPr>
            <a:r>
              <a:rPr lang="en-US" sz="1400" smtClean="0">
                <a:solidFill>
                  <a:prstClr val="black"/>
                </a:solidFill>
              </a:rPr>
              <a:t>Here</a:t>
            </a:r>
          </a:p>
        </p:txBody>
      </p:sp>
      <p:sp>
        <p:nvSpPr>
          <p:cNvPr id="23" name="TextBox 29"/>
          <p:cNvSpPr txBox="1">
            <a:spLocks noChangeArrowheads="1"/>
          </p:cNvSpPr>
          <p:nvPr/>
        </p:nvSpPr>
        <p:spPr bwMode="auto">
          <a:xfrm>
            <a:off x="4994275" y="4354513"/>
            <a:ext cx="9017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defTabSz="457200" eaLnBrk="1" fontAlgn="base" hangingPunct="1">
              <a:lnSpc>
                <a:spcPts val="1400"/>
              </a:lnSpc>
              <a:spcBef>
                <a:spcPct val="0"/>
              </a:spcBef>
              <a:spcAft>
                <a:spcPts val="600"/>
              </a:spcAft>
              <a:defRPr/>
            </a:pPr>
            <a:r>
              <a:rPr lang="en-US" sz="1400" smtClean="0">
                <a:solidFill>
                  <a:prstClr val="black"/>
                </a:solidFill>
              </a:rPr>
              <a:t>Optional </a:t>
            </a:r>
          </a:p>
          <a:p>
            <a:pPr algn="ctr" defTabSz="457200" eaLnBrk="1" fontAlgn="base" hangingPunct="1">
              <a:lnSpc>
                <a:spcPts val="1400"/>
              </a:lnSpc>
              <a:spcBef>
                <a:spcPct val="0"/>
              </a:spcBef>
              <a:spcAft>
                <a:spcPts val="600"/>
              </a:spcAft>
              <a:defRPr/>
            </a:pPr>
            <a:r>
              <a:rPr lang="en-US" sz="1400" smtClean="0">
                <a:solidFill>
                  <a:prstClr val="black"/>
                </a:solidFill>
              </a:rPr>
              <a:t>Image</a:t>
            </a:r>
          </a:p>
          <a:p>
            <a:pPr algn="ctr" defTabSz="457200" eaLnBrk="1" fontAlgn="base" hangingPunct="1">
              <a:lnSpc>
                <a:spcPts val="1400"/>
              </a:lnSpc>
              <a:spcBef>
                <a:spcPct val="0"/>
              </a:spcBef>
              <a:spcAft>
                <a:spcPts val="600"/>
              </a:spcAft>
              <a:defRPr/>
            </a:pPr>
            <a:r>
              <a:rPr lang="en-US" sz="1400" smtClean="0">
                <a:solidFill>
                  <a:prstClr val="black"/>
                </a:solidFill>
              </a:rPr>
              <a:t>Here</a:t>
            </a:r>
          </a:p>
        </p:txBody>
      </p:sp>
      <p:sp>
        <p:nvSpPr>
          <p:cNvPr id="24" name="TextBox 30"/>
          <p:cNvSpPr txBox="1">
            <a:spLocks noChangeArrowheads="1"/>
          </p:cNvSpPr>
          <p:nvPr/>
        </p:nvSpPr>
        <p:spPr bwMode="auto">
          <a:xfrm>
            <a:off x="6305550" y="4354513"/>
            <a:ext cx="9017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defTabSz="457200" eaLnBrk="1" fontAlgn="base" hangingPunct="1">
              <a:lnSpc>
                <a:spcPts val="1400"/>
              </a:lnSpc>
              <a:spcBef>
                <a:spcPct val="0"/>
              </a:spcBef>
              <a:spcAft>
                <a:spcPts val="600"/>
              </a:spcAft>
              <a:defRPr/>
            </a:pPr>
            <a:r>
              <a:rPr lang="en-US" sz="1400" smtClean="0">
                <a:solidFill>
                  <a:prstClr val="black"/>
                </a:solidFill>
              </a:rPr>
              <a:t>Optional </a:t>
            </a:r>
          </a:p>
          <a:p>
            <a:pPr algn="ctr" defTabSz="457200" eaLnBrk="1" fontAlgn="base" hangingPunct="1">
              <a:lnSpc>
                <a:spcPts val="1400"/>
              </a:lnSpc>
              <a:spcBef>
                <a:spcPct val="0"/>
              </a:spcBef>
              <a:spcAft>
                <a:spcPts val="600"/>
              </a:spcAft>
              <a:defRPr/>
            </a:pPr>
            <a:r>
              <a:rPr lang="en-US" sz="1400" smtClean="0">
                <a:solidFill>
                  <a:prstClr val="black"/>
                </a:solidFill>
              </a:rPr>
              <a:t>Image</a:t>
            </a:r>
          </a:p>
          <a:p>
            <a:pPr algn="ctr" defTabSz="457200" eaLnBrk="1" fontAlgn="base" hangingPunct="1">
              <a:lnSpc>
                <a:spcPts val="1400"/>
              </a:lnSpc>
              <a:spcBef>
                <a:spcPct val="0"/>
              </a:spcBef>
              <a:spcAft>
                <a:spcPts val="600"/>
              </a:spcAft>
              <a:defRPr/>
            </a:pPr>
            <a:r>
              <a:rPr lang="en-US" sz="1400" smtClean="0">
                <a:solidFill>
                  <a:prstClr val="black"/>
                </a:solidFill>
              </a:rPr>
              <a:t>Here</a:t>
            </a:r>
          </a:p>
        </p:txBody>
      </p:sp>
      <p:sp>
        <p:nvSpPr>
          <p:cNvPr id="25" name="TextBox 31"/>
          <p:cNvSpPr txBox="1">
            <a:spLocks noChangeArrowheads="1"/>
          </p:cNvSpPr>
          <p:nvPr/>
        </p:nvSpPr>
        <p:spPr bwMode="auto">
          <a:xfrm>
            <a:off x="7616825" y="4354513"/>
            <a:ext cx="9017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defTabSz="457200" eaLnBrk="1" fontAlgn="base" hangingPunct="1">
              <a:lnSpc>
                <a:spcPts val="1400"/>
              </a:lnSpc>
              <a:spcBef>
                <a:spcPct val="0"/>
              </a:spcBef>
              <a:spcAft>
                <a:spcPts val="600"/>
              </a:spcAft>
              <a:defRPr/>
            </a:pPr>
            <a:r>
              <a:rPr lang="en-US" sz="1400" smtClean="0">
                <a:solidFill>
                  <a:prstClr val="black"/>
                </a:solidFill>
              </a:rPr>
              <a:t>Optional </a:t>
            </a:r>
          </a:p>
          <a:p>
            <a:pPr algn="ctr" defTabSz="457200" eaLnBrk="1" fontAlgn="base" hangingPunct="1">
              <a:lnSpc>
                <a:spcPts val="1400"/>
              </a:lnSpc>
              <a:spcBef>
                <a:spcPct val="0"/>
              </a:spcBef>
              <a:spcAft>
                <a:spcPts val="600"/>
              </a:spcAft>
              <a:defRPr/>
            </a:pPr>
            <a:r>
              <a:rPr lang="en-US" sz="1400" smtClean="0">
                <a:solidFill>
                  <a:prstClr val="black"/>
                </a:solidFill>
              </a:rPr>
              <a:t>Image</a:t>
            </a:r>
          </a:p>
          <a:p>
            <a:pPr algn="ctr" defTabSz="457200" eaLnBrk="1" fontAlgn="base" hangingPunct="1">
              <a:lnSpc>
                <a:spcPts val="1400"/>
              </a:lnSpc>
              <a:spcBef>
                <a:spcPct val="0"/>
              </a:spcBef>
              <a:spcAft>
                <a:spcPts val="600"/>
              </a:spcAft>
              <a:defRPr/>
            </a:pPr>
            <a:r>
              <a:rPr lang="en-US" sz="1400" smtClean="0">
                <a:solidFill>
                  <a:prstClr val="black"/>
                </a:solidFill>
              </a:rPr>
              <a:t>Here</a:t>
            </a:r>
          </a:p>
        </p:txBody>
      </p:sp>
      <p:sp>
        <p:nvSpPr>
          <p:cNvPr id="8" name="Rectangle 4"/>
          <p:cNvSpPr>
            <a:spLocks noGrp="1" noChangeArrowheads="1"/>
          </p:cNvSpPr>
          <p:nvPr>
            <p:ph type="subTitle" idx="1"/>
          </p:nvPr>
        </p:nvSpPr>
        <p:spPr>
          <a:xfrm>
            <a:off x="783116" y="2568939"/>
            <a:ext cx="4602163" cy="389922"/>
          </a:xfrm>
        </p:spPr>
        <p:txBody>
          <a:bodyPr/>
          <a:lstStyle>
            <a:lvl1pPr marL="0" indent="0">
              <a:buFont typeface="Wingdings" pitchFamily="2" charset="2"/>
              <a:buNone/>
              <a:defRPr b="1" spc="0" baseline="0">
                <a:solidFill>
                  <a:schemeClr val="tx2"/>
                </a:solidFill>
                <a:latin typeface="Arial" pitchFamily="34" charset="0"/>
                <a:cs typeface="Calibri" pitchFamily="34" charset="0"/>
              </a:defRPr>
            </a:lvl1pPr>
          </a:lstStyle>
          <a:p>
            <a:r>
              <a:rPr lang="en-US" altLang="en-US" smtClean="0"/>
              <a:t>Click to edit Master subtitle style</a:t>
            </a:r>
            <a:endParaRPr lang="en-US" altLang="en-US" dirty="0"/>
          </a:p>
        </p:txBody>
      </p:sp>
      <p:sp>
        <p:nvSpPr>
          <p:cNvPr id="9" name="Rectangle 9"/>
          <p:cNvSpPr>
            <a:spLocks noGrp="1" noChangeArrowheads="1"/>
          </p:cNvSpPr>
          <p:nvPr>
            <p:ph type="ctrTitle" sz="quarter"/>
          </p:nvPr>
        </p:nvSpPr>
        <p:spPr>
          <a:xfrm>
            <a:off x="757146" y="368932"/>
            <a:ext cx="7246620" cy="1981200"/>
          </a:xfrm>
        </p:spPr>
        <p:txBody>
          <a:bodyPr anchor="b">
            <a:noAutofit/>
          </a:bodyPr>
          <a:lstStyle>
            <a:lvl1pPr algn="l">
              <a:lnSpc>
                <a:spcPts val="4400"/>
              </a:lnSpc>
              <a:defRPr sz="4000" b="1">
                <a:solidFill>
                  <a:schemeClr val="tx2"/>
                </a:solidFill>
                <a:latin typeface="Arial" pitchFamily="34" charset="0"/>
                <a:cs typeface="Times New Roman" pitchFamily="18"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2433740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Section Header Layout">
    <p:spTree>
      <p:nvGrpSpPr>
        <p:cNvPr id="1" name=""/>
        <p:cNvGrpSpPr/>
        <p:nvPr/>
      </p:nvGrpSpPr>
      <p:grpSpPr>
        <a:xfrm>
          <a:off x="0" y="0"/>
          <a:ext cx="0" cy="0"/>
          <a:chOff x="0" y="0"/>
          <a:chExt cx="0" cy="0"/>
        </a:xfrm>
      </p:grpSpPr>
      <p:cxnSp>
        <p:nvCxnSpPr>
          <p:cNvPr id="4" name="Straight Connector 11"/>
          <p:cNvCxnSpPr>
            <a:cxnSpLocks noChangeShapeType="1"/>
          </p:cNvCxnSpPr>
          <p:nvPr/>
        </p:nvCxnSpPr>
        <p:spPr bwMode="auto">
          <a:xfrm>
            <a:off x="838200" y="3276600"/>
            <a:ext cx="7780338" cy="0"/>
          </a:xfrm>
          <a:prstGeom prst="line">
            <a:avLst/>
          </a:prstGeom>
          <a:noFill/>
          <a:ln w="12700" algn="ctr">
            <a:solidFill>
              <a:srgbClr val="C1CD23"/>
            </a:solidFill>
            <a:round/>
            <a:headEnd/>
            <a:tailEnd/>
          </a:ln>
          <a:extLst>
            <a:ext uri="{909E8E84-426E-40DD-AFC4-6F175D3DCCD1}">
              <a14:hiddenFill xmlns:a14="http://schemas.microsoft.com/office/drawing/2010/main">
                <a:noFill/>
              </a14:hiddenFill>
            </a:ext>
          </a:extLst>
        </p:spPr>
      </p:cxnSp>
      <p:sp>
        <p:nvSpPr>
          <p:cNvPr id="5" name="Text Box 34"/>
          <p:cNvSpPr txBox="1">
            <a:spLocks noChangeArrowheads="1"/>
          </p:cNvSpPr>
          <p:nvPr/>
        </p:nvSpPr>
        <p:spPr bwMode="auto">
          <a:xfrm>
            <a:off x="6288088" y="6589713"/>
            <a:ext cx="25511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r" defTabSz="457200" eaLnBrk="1" fontAlgn="base" hangingPunct="1">
              <a:spcBef>
                <a:spcPct val="0"/>
              </a:spcBef>
              <a:spcAft>
                <a:spcPct val="0"/>
              </a:spcAft>
              <a:defRPr/>
            </a:pPr>
            <a:r>
              <a:rPr lang="en-US" altLang="en-US" sz="800" smtClean="0">
                <a:solidFill>
                  <a:srgbClr val="7F7F7F"/>
                </a:solidFill>
              </a:rPr>
              <a:t>© 2013 The MITRE Corporation. All rights reserved.</a:t>
            </a:r>
          </a:p>
        </p:txBody>
      </p:sp>
      <p:sp>
        <p:nvSpPr>
          <p:cNvPr id="6" name="Rectangle 14"/>
          <p:cNvSpPr>
            <a:spLocks noChangeArrowheads="1"/>
          </p:cNvSpPr>
          <p:nvPr/>
        </p:nvSpPr>
        <p:spPr bwMode="auto">
          <a:xfrm>
            <a:off x="0" y="0"/>
            <a:ext cx="407988" cy="3124200"/>
          </a:xfrm>
          <a:prstGeom prst="rect">
            <a:avLst/>
          </a:prstGeom>
          <a:solidFill>
            <a:srgbClr val="C1CD23"/>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fontAlgn="base">
              <a:lnSpc>
                <a:spcPts val="2500"/>
              </a:lnSpc>
              <a:spcBef>
                <a:spcPct val="0"/>
              </a:spcBef>
              <a:spcAft>
                <a:spcPts val="1000"/>
              </a:spcAft>
              <a:buClr>
                <a:srgbClr val="FDAA03"/>
              </a:buClr>
              <a:defRPr/>
            </a:pPr>
            <a:endParaRPr lang="en-US" altLang="en-US" b="1" smtClean="0">
              <a:solidFill>
                <a:prstClr val="black"/>
              </a:solidFill>
            </a:endParaRPr>
          </a:p>
        </p:txBody>
      </p:sp>
      <p:sp>
        <p:nvSpPr>
          <p:cNvPr id="7" name="Rectangle 15"/>
          <p:cNvSpPr>
            <a:spLocks noChangeArrowheads="1"/>
          </p:cNvSpPr>
          <p:nvPr/>
        </p:nvSpPr>
        <p:spPr bwMode="auto">
          <a:xfrm>
            <a:off x="0" y="3352800"/>
            <a:ext cx="407988" cy="3505200"/>
          </a:xfrm>
          <a:prstGeom prst="rect">
            <a:avLst/>
          </a:prstGeom>
          <a:solidFill>
            <a:schemeClr val="tx2"/>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fontAlgn="base">
              <a:lnSpc>
                <a:spcPts val="2500"/>
              </a:lnSpc>
              <a:spcBef>
                <a:spcPct val="0"/>
              </a:spcBef>
              <a:spcAft>
                <a:spcPts val="1000"/>
              </a:spcAft>
              <a:buClr>
                <a:srgbClr val="FDAA03"/>
              </a:buClr>
              <a:defRPr/>
            </a:pPr>
            <a:endParaRPr lang="en-US" altLang="en-US" b="1" smtClean="0">
              <a:solidFill>
                <a:srgbClr val="005B94"/>
              </a:solidFill>
            </a:endParaRPr>
          </a:p>
        </p:txBody>
      </p:sp>
      <p:cxnSp>
        <p:nvCxnSpPr>
          <p:cNvPr id="8" name="Straight Connector 16"/>
          <p:cNvCxnSpPr>
            <a:cxnSpLocks noChangeShapeType="1"/>
          </p:cNvCxnSpPr>
          <p:nvPr/>
        </p:nvCxnSpPr>
        <p:spPr bwMode="auto">
          <a:xfrm>
            <a:off x="823913" y="6534150"/>
            <a:ext cx="7943850" cy="0"/>
          </a:xfrm>
          <a:prstGeom prst="line">
            <a:avLst/>
          </a:prstGeom>
          <a:noFill/>
          <a:ln w="12700" algn="ctr">
            <a:solidFill>
              <a:srgbClr val="C1CD23"/>
            </a:solidFill>
            <a:round/>
            <a:headEnd/>
            <a:tailEnd/>
          </a:ln>
          <a:extLst>
            <a:ext uri="{909E8E84-426E-40DD-AFC4-6F175D3DCCD1}">
              <a14:hiddenFill xmlns:a14="http://schemas.microsoft.com/office/drawing/2010/main">
                <a:noFill/>
              </a14:hiddenFill>
            </a:ext>
          </a:extLst>
        </p:spPr>
      </p:cxnSp>
      <p:pic>
        <p:nvPicPr>
          <p:cNvPr id="9" name="Picture 1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3913" y="6251575"/>
            <a:ext cx="669925"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8"/>
          <p:cNvSpPr txBox="1">
            <a:spLocks noChangeArrowheads="1"/>
          </p:cNvSpPr>
          <p:nvPr/>
        </p:nvSpPr>
        <p:spPr bwMode="auto">
          <a:xfrm>
            <a:off x="7324725" y="63500"/>
            <a:ext cx="16033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r" eaLnBrk="1" fontAlgn="base" hangingPunct="1">
              <a:spcBef>
                <a:spcPct val="0"/>
              </a:spcBef>
              <a:spcAft>
                <a:spcPts val="600"/>
              </a:spcAft>
              <a:defRPr/>
            </a:pPr>
            <a:r>
              <a:rPr lang="en-US" sz="1000" smtClean="0">
                <a:solidFill>
                  <a:srgbClr val="C1CD23"/>
                </a:solidFill>
              </a:rPr>
              <a:t>|</a:t>
            </a:r>
            <a:r>
              <a:rPr lang="en-US" sz="1000" smtClean="0">
                <a:solidFill>
                  <a:prstClr val="black"/>
                </a:solidFill>
              </a:rPr>
              <a:t> </a:t>
            </a:r>
            <a:fld id="{3626FABA-02DF-4AB3-8E79-C5710CF3221A}" type="slidenum">
              <a:rPr lang="en-US" sz="1000" smtClean="0">
                <a:solidFill>
                  <a:srgbClr val="7F7F7F"/>
                </a:solidFill>
              </a:rPr>
              <a:pPr algn="r" eaLnBrk="1" fontAlgn="base" hangingPunct="1">
                <a:spcBef>
                  <a:spcPct val="0"/>
                </a:spcBef>
                <a:spcAft>
                  <a:spcPts val="600"/>
                </a:spcAft>
                <a:defRPr/>
              </a:pPr>
              <a:t>‹#›</a:t>
            </a:fld>
            <a:r>
              <a:rPr lang="en-US" sz="1000" smtClean="0">
                <a:solidFill>
                  <a:prstClr val="black"/>
                </a:solidFill>
              </a:rPr>
              <a:t> </a:t>
            </a:r>
            <a:r>
              <a:rPr lang="en-US" sz="1000" smtClean="0">
                <a:solidFill>
                  <a:srgbClr val="C1CD23"/>
                </a:solidFill>
              </a:rPr>
              <a:t>|</a:t>
            </a:r>
            <a:r>
              <a:rPr lang="en-US" sz="1000" smtClean="0">
                <a:solidFill>
                  <a:prstClr val="black"/>
                </a:solidFill>
              </a:rPr>
              <a:t> </a:t>
            </a:r>
          </a:p>
        </p:txBody>
      </p:sp>
      <p:sp>
        <p:nvSpPr>
          <p:cNvPr id="13" name="Rectangle 4"/>
          <p:cNvSpPr>
            <a:spLocks noGrp="1" noChangeArrowheads="1"/>
          </p:cNvSpPr>
          <p:nvPr>
            <p:ph type="subTitle" idx="1"/>
          </p:nvPr>
        </p:nvSpPr>
        <p:spPr>
          <a:xfrm>
            <a:off x="823649" y="3463137"/>
            <a:ext cx="4602163" cy="389922"/>
          </a:xfrm>
        </p:spPr>
        <p:txBody>
          <a:bodyPr/>
          <a:lstStyle>
            <a:lvl1pPr marL="0" indent="0">
              <a:buFont typeface="Wingdings" pitchFamily="2" charset="2"/>
              <a:buNone/>
              <a:defRPr b="1" spc="300" baseline="0">
                <a:solidFill>
                  <a:schemeClr val="tx2"/>
                </a:solidFill>
                <a:latin typeface="Arial" pitchFamily="34" charset="0"/>
                <a:cs typeface="Calibri" pitchFamily="34" charset="0"/>
              </a:defRPr>
            </a:lvl1pPr>
          </a:lstStyle>
          <a:p>
            <a:r>
              <a:rPr lang="en-US" altLang="en-US" smtClean="0"/>
              <a:t>Click to edit Master subtitle style</a:t>
            </a:r>
            <a:endParaRPr lang="en-US" altLang="en-US" dirty="0"/>
          </a:p>
        </p:txBody>
      </p:sp>
      <p:sp>
        <p:nvSpPr>
          <p:cNvPr id="21" name="Rectangle 9"/>
          <p:cNvSpPr>
            <a:spLocks noGrp="1" noChangeArrowheads="1"/>
          </p:cNvSpPr>
          <p:nvPr>
            <p:ph type="ctrTitle" sz="quarter"/>
          </p:nvPr>
        </p:nvSpPr>
        <p:spPr>
          <a:xfrm>
            <a:off x="762000" y="1041287"/>
            <a:ext cx="7246620" cy="1981200"/>
          </a:xfrm>
        </p:spPr>
        <p:txBody>
          <a:bodyPr anchor="b">
            <a:noAutofit/>
          </a:bodyPr>
          <a:lstStyle>
            <a:lvl1pPr algn="l">
              <a:lnSpc>
                <a:spcPts val="4400"/>
              </a:lnSpc>
              <a:defRPr sz="4000" b="1">
                <a:solidFill>
                  <a:schemeClr val="tx2"/>
                </a:solidFill>
                <a:latin typeface="Arial" pitchFamily="34" charset="0"/>
                <a:cs typeface="Times New Roman" pitchFamily="18"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20893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498596"/>
            <a:ext cx="4038600" cy="4525963"/>
          </a:xfrm>
        </p:spPr>
        <p:txBody>
          <a:bodyPr>
            <a:noAutofit/>
          </a:bodyPr>
          <a:lstStyle>
            <a:lvl1pPr>
              <a:defRPr sz="2000">
                <a:latin typeface="Arial" pitchFamily="34" charset="0"/>
              </a:defRPr>
            </a:lvl1pPr>
            <a:lvl2pPr>
              <a:defRPr sz="2000">
                <a:latin typeface="Arial" pitchFamily="34" charset="0"/>
              </a:defRPr>
            </a:lvl2pPr>
            <a:lvl3pPr>
              <a:defRPr sz="1800">
                <a:latin typeface="Arial" pitchFamily="34" charset="0"/>
              </a:defRPr>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800600" y="1498596"/>
            <a:ext cx="4038600" cy="4525963"/>
          </a:xfrm>
        </p:spPr>
        <p:txBody>
          <a:bodyPr>
            <a:noAutofit/>
          </a:bodyPr>
          <a:lstStyle>
            <a:lvl1pPr>
              <a:defRPr sz="2000">
                <a:latin typeface="Arial" pitchFamily="34" charset="0"/>
              </a:defRPr>
            </a:lvl1pPr>
            <a:lvl2pPr>
              <a:defRPr sz="2000">
                <a:latin typeface="Arial" pitchFamily="34" charset="0"/>
              </a:defRPr>
            </a:lvl2pPr>
            <a:lvl3pPr>
              <a:defRPr sz="1800">
                <a:latin typeface="Arial" pitchFamily="34" charset="0"/>
              </a:defRPr>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1083146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320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9A66-EA95-483D-9060-4B7F843274F4}" type="slidenum">
              <a:rPr lang="en-US" smtClean="0"/>
              <a:t>‹#›</a:t>
            </a:fld>
            <a:endParaRPr lang="en-US"/>
          </a:p>
        </p:txBody>
      </p:sp>
    </p:spTree>
    <p:extLst>
      <p:ext uri="{BB962C8B-B14F-4D97-AF65-F5344CB8AC3E}">
        <p14:creationId xmlns:p14="http://schemas.microsoft.com/office/powerpoint/2010/main" val="3031443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9A66-EA95-483D-9060-4B7F843274F4}" type="slidenum">
              <a:rPr lang="en-US" smtClean="0"/>
              <a:t>‹#›</a:t>
            </a:fld>
            <a:endParaRPr lang="en-US"/>
          </a:p>
        </p:txBody>
      </p:sp>
    </p:spTree>
    <p:extLst>
      <p:ext uri="{BB962C8B-B14F-4D97-AF65-F5344CB8AC3E}">
        <p14:creationId xmlns:p14="http://schemas.microsoft.com/office/powerpoint/2010/main" val="2083695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39A66-EA95-483D-9060-4B7F843274F4}" type="slidenum">
              <a:rPr lang="en-US" smtClean="0"/>
              <a:t>‹#›</a:t>
            </a:fld>
            <a:endParaRPr lang="en-US"/>
          </a:p>
        </p:txBody>
      </p:sp>
    </p:spTree>
    <p:extLst>
      <p:ext uri="{BB962C8B-B14F-4D97-AF65-F5344CB8AC3E}">
        <p14:creationId xmlns:p14="http://schemas.microsoft.com/office/powerpoint/2010/main" val="2984779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39A66-EA95-483D-9060-4B7F843274F4}" type="slidenum">
              <a:rPr lang="en-US" smtClean="0"/>
              <a:t>‹#›</a:t>
            </a:fld>
            <a:endParaRPr lang="en-US"/>
          </a:p>
        </p:txBody>
      </p:sp>
    </p:spTree>
    <p:extLst>
      <p:ext uri="{BB962C8B-B14F-4D97-AF65-F5344CB8AC3E}">
        <p14:creationId xmlns:p14="http://schemas.microsoft.com/office/powerpoint/2010/main" val="2712472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39A66-EA95-483D-9060-4B7F843274F4}" type="slidenum">
              <a:rPr lang="en-US" smtClean="0"/>
              <a:t>‹#›</a:t>
            </a:fld>
            <a:endParaRPr lang="en-US"/>
          </a:p>
        </p:txBody>
      </p:sp>
    </p:spTree>
    <p:extLst>
      <p:ext uri="{BB962C8B-B14F-4D97-AF65-F5344CB8AC3E}">
        <p14:creationId xmlns:p14="http://schemas.microsoft.com/office/powerpoint/2010/main" val="2016975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39A66-EA95-483D-9060-4B7F843274F4}" type="slidenum">
              <a:rPr lang="en-US" smtClean="0"/>
              <a:t>‹#›</a:t>
            </a:fld>
            <a:endParaRPr lang="en-US"/>
          </a:p>
        </p:txBody>
      </p:sp>
    </p:spTree>
    <p:extLst>
      <p:ext uri="{BB962C8B-B14F-4D97-AF65-F5344CB8AC3E}">
        <p14:creationId xmlns:p14="http://schemas.microsoft.com/office/powerpoint/2010/main" val="4232414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39A66-EA95-483D-9060-4B7F843274F4}" type="slidenum">
              <a:rPr lang="en-US" smtClean="0"/>
              <a:t>‹#›</a:t>
            </a:fld>
            <a:endParaRPr lang="en-US"/>
          </a:p>
        </p:txBody>
      </p:sp>
    </p:spTree>
    <p:extLst>
      <p:ext uri="{BB962C8B-B14F-4D97-AF65-F5344CB8AC3E}">
        <p14:creationId xmlns:p14="http://schemas.microsoft.com/office/powerpoint/2010/main" val="1023104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39A66-EA95-483D-9060-4B7F843274F4}" type="slidenum">
              <a:rPr lang="en-US" smtClean="0"/>
              <a:t>‹#›</a:t>
            </a:fld>
            <a:endParaRPr lang="en-US"/>
          </a:p>
        </p:txBody>
      </p:sp>
    </p:spTree>
    <p:extLst>
      <p:ext uri="{BB962C8B-B14F-4D97-AF65-F5344CB8AC3E}">
        <p14:creationId xmlns:p14="http://schemas.microsoft.com/office/powerpoint/2010/main" val="3278755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039A66-EA95-483D-9060-4B7F843274F4}" type="slidenum">
              <a:rPr lang="en-US" smtClean="0"/>
              <a:t>‹#›</a:t>
            </a:fld>
            <a:endParaRPr lang="en-US"/>
          </a:p>
        </p:txBody>
      </p:sp>
    </p:spTree>
    <p:extLst>
      <p:ext uri="{BB962C8B-B14F-4D97-AF65-F5344CB8AC3E}">
        <p14:creationId xmlns:p14="http://schemas.microsoft.com/office/powerpoint/2010/main" val="3096888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8229600"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cxnSp>
        <p:nvCxnSpPr>
          <p:cNvPr id="1028" name="Straight Connector 8"/>
          <p:cNvCxnSpPr>
            <a:cxnSpLocks noChangeShapeType="1"/>
          </p:cNvCxnSpPr>
          <p:nvPr/>
        </p:nvCxnSpPr>
        <p:spPr bwMode="auto">
          <a:xfrm>
            <a:off x="617538" y="1295400"/>
            <a:ext cx="8221662" cy="0"/>
          </a:xfrm>
          <a:prstGeom prst="line">
            <a:avLst/>
          </a:prstGeom>
          <a:noFill/>
          <a:ln w="12700" algn="ctr">
            <a:solidFill>
              <a:srgbClr val="C1CD23"/>
            </a:solidFill>
            <a:round/>
            <a:headEnd/>
            <a:tailEnd/>
          </a:ln>
          <a:extLst>
            <a:ext uri="{909E8E84-426E-40DD-AFC4-6F175D3DCCD1}">
              <a14:hiddenFill xmlns:a14="http://schemas.microsoft.com/office/drawing/2010/main">
                <a:noFill/>
              </a14:hiddenFill>
            </a:ext>
          </a:extLst>
        </p:spPr>
      </p:cxnSp>
      <p:sp>
        <p:nvSpPr>
          <p:cNvPr id="1029" name="Rectangle 9"/>
          <p:cNvSpPr>
            <a:spLocks noChangeArrowheads="1"/>
          </p:cNvSpPr>
          <p:nvPr/>
        </p:nvSpPr>
        <p:spPr bwMode="auto">
          <a:xfrm>
            <a:off x="0" y="0"/>
            <a:ext cx="407988" cy="1219200"/>
          </a:xfrm>
          <a:prstGeom prst="rect">
            <a:avLst/>
          </a:prstGeom>
          <a:solidFill>
            <a:srgbClr val="C1CD23"/>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fontAlgn="base">
              <a:lnSpc>
                <a:spcPts val="2500"/>
              </a:lnSpc>
              <a:spcBef>
                <a:spcPct val="0"/>
              </a:spcBef>
              <a:spcAft>
                <a:spcPts val="1000"/>
              </a:spcAft>
              <a:buClr>
                <a:srgbClr val="FDAA03"/>
              </a:buClr>
              <a:defRPr/>
            </a:pPr>
            <a:endParaRPr lang="en-US" altLang="en-US" b="1" smtClean="0">
              <a:solidFill>
                <a:prstClr val="black"/>
              </a:solidFill>
            </a:endParaRPr>
          </a:p>
        </p:txBody>
      </p:sp>
      <p:sp>
        <p:nvSpPr>
          <p:cNvPr id="1030" name="Rectangle 10"/>
          <p:cNvSpPr>
            <a:spLocks noChangeArrowheads="1"/>
          </p:cNvSpPr>
          <p:nvPr/>
        </p:nvSpPr>
        <p:spPr bwMode="auto">
          <a:xfrm>
            <a:off x="0" y="1371600"/>
            <a:ext cx="407988" cy="5486400"/>
          </a:xfrm>
          <a:prstGeom prst="rect">
            <a:avLst/>
          </a:prstGeom>
          <a:solidFill>
            <a:schemeClr val="tx2"/>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fontAlgn="base">
              <a:lnSpc>
                <a:spcPts val="2500"/>
              </a:lnSpc>
              <a:spcBef>
                <a:spcPct val="0"/>
              </a:spcBef>
              <a:spcAft>
                <a:spcPts val="1000"/>
              </a:spcAft>
              <a:buClr>
                <a:srgbClr val="FDAA03"/>
              </a:buClr>
              <a:defRPr/>
            </a:pPr>
            <a:endParaRPr lang="en-US" altLang="en-US" b="1" smtClean="0">
              <a:solidFill>
                <a:srgbClr val="005B94"/>
              </a:solidFill>
            </a:endParaRPr>
          </a:p>
        </p:txBody>
      </p:sp>
      <p:pic>
        <p:nvPicPr>
          <p:cNvPr id="1031" name="Picture 5"/>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8186738" y="6540500"/>
            <a:ext cx="669925"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Box 12"/>
          <p:cNvSpPr txBox="1">
            <a:spLocks noChangeArrowheads="1"/>
          </p:cNvSpPr>
          <p:nvPr/>
        </p:nvSpPr>
        <p:spPr bwMode="auto">
          <a:xfrm>
            <a:off x="7324725" y="63500"/>
            <a:ext cx="16033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r" eaLnBrk="1" fontAlgn="base" hangingPunct="1">
              <a:spcBef>
                <a:spcPct val="0"/>
              </a:spcBef>
              <a:spcAft>
                <a:spcPts val="600"/>
              </a:spcAft>
              <a:defRPr/>
            </a:pPr>
            <a:r>
              <a:rPr lang="en-US" sz="1000" smtClean="0">
                <a:solidFill>
                  <a:srgbClr val="C1CD23"/>
                </a:solidFill>
              </a:rPr>
              <a:t>|</a:t>
            </a:r>
            <a:r>
              <a:rPr lang="en-US" sz="1000" smtClean="0">
                <a:solidFill>
                  <a:prstClr val="black"/>
                </a:solidFill>
              </a:rPr>
              <a:t> </a:t>
            </a:r>
            <a:fld id="{5E3C4C97-663A-4E24-AD2D-8B7F5264EF3C}" type="slidenum">
              <a:rPr lang="en-US" sz="1000" smtClean="0">
                <a:solidFill>
                  <a:srgbClr val="7F7F7F"/>
                </a:solidFill>
              </a:rPr>
              <a:pPr algn="r" eaLnBrk="1" fontAlgn="base" hangingPunct="1">
                <a:spcBef>
                  <a:spcPct val="0"/>
                </a:spcBef>
                <a:spcAft>
                  <a:spcPts val="600"/>
                </a:spcAft>
                <a:defRPr/>
              </a:pPr>
              <a:t>‹#›</a:t>
            </a:fld>
            <a:r>
              <a:rPr lang="en-US" sz="1000" smtClean="0">
                <a:solidFill>
                  <a:prstClr val="black"/>
                </a:solidFill>
              </a:rPr>
              <a:t> </a:t>
            </a:r>
            <a:r>
              <a:rPr lang="en-US" sz="1000" smtClean="0">
                <a:solidFill>
                  <a:srgbClr val="C1CD23"/>
                </a:solidFill>
              </a:rPr>
              <a:t>|</a:t>
            </a:r>
            <a:r>
              <a:rPr lang="en-US" sz="1000" smtClean="0">
                <a:solidFill>
                  <a:prstClr val="black"/>
                </a:solidFill>
              </a:rPr>
              <a:t> </a:t>
            </a:r>
          </a:p>
        </p:txBody>
      </p:sp>
      <p:sp>
        <p:nvSpPr>
          <p:cNvPr id="1033" name="Rectangle 3"/>
          <p:cNvSpPr>
            <a:spLocks noChangeArrowheads="1"/>
          </p:cNvSpPr>
          <p:nvPr userDrawn="1"/>
        </p:nvSpPr>
        <p:spPr bwMode="auto">
          <a:xfrm>
            <a:off x="627063" y="6610350"/>
            <a:ext cx="45720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defTabSz="457200" eaLnBrk="1" fontAlgn="base" hangingPunct="1">
              <a:spcBef>
                <a:spcPct val="0"/>
              </a:spcBef>
              <a:spcAft>
                <a:spcPct val="0"/>
              </a:spcAft>
              <a:defRPr/>
            </a:pPr>
            <a:r>
              <a:rPr lang="en-US" altLang="en-US" sz="800" smtClean="0">
                <a:solidFill>
                  <a:srgbClr val="7F7F7F"/>
                </a:solidFill>
              </a:rPr>
              <a:t>© 2013 The MITRE Corporation. All rights reserved. </a:t>
            </a:r>
          </a:p>
        </p:txBody>
      </p:sp>
    </p:spTree>
    <p:extLst>
      <p:ext uri="{BB962C8B-B14F-4D97-AF65-F5344CB8AC3E}">
        <p14:creationId xmlns:p14="http://schemas.microsoft.com/office/powerpoint/2010/main" val="2616010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iming>
    <p:tnLst>
      <p:par>
        <p:cTn id="1" dur="indefinite" restart="never" nodeType="tmRoot"/>
      </p:par>
    </p:tnLst>
  </p:timing>
  <p:hf sldNum="0" hdr="0" ftr="0" dt="0"/>
  <p:txStyles>
    <p:titleStyle>
      <a:lvl1pPr algn="l" rtl="0" eaLnBrk="0" fontAlgn="base" hangingPunct="0">
        <a:lnSpc>
          <a:spcPts val="3200"/>
        </a:lnSpc>
        <a:spcBef>
          <a:spcPct val="0"/>
        </a:spcBef>
        <a:spcAft>
          <a:spcPct val="0"/>
        </a:spcAft>
        <a:defRPr lang="en-US" sz="3200" b="1" kern="1200">
          <a:solidFill>
            <a:schemeClr val="tx2"/>
          </a:solidFill>
          <a:latin typeface="Arial" pitchFamily="34" charset="0"/>
          <a:ea typeface="Verdana" pitchFamily="34" charset="0"/>
          <a:cs typeface="Arial" pitchFamily="34" charset="0"/>
        </a:defRPr>
      </a:lvl1pPr>
      <a:lvl2pPr algn="l" rtl="0" eaLnBrk="0" fontAlgn="base" hangingPunct="0">
        <a:lnSpc>
          <a:spcPts val="3200"/>
        </a:lnSpc>
        <a:spcBef>
          <a:spcPct val="0"/>
        </a:spcBef>
        <a:spcAft>
          <a:spcPct val="0"/>
        </a:spcAft>
        <a:defRPr sz="3200" b="1">
          <a:solidFill>
            <a:schemeClr val="tx2"/>
          </a:solidFill>
          <a:latin typeface="Arial" charset="0"/>
          <a:ea typeface="Verdana" pitchFamily="34" charset="0"/>
          <a:cs typeface="Arial" charset="0"/>
        </a:defRPr>
      </a:lvl2pPr>
      <a:lvl3pPr algn="l" rtl="0" eaLnBrk="0" fontAlgn="base" hangingPunct="0">
        <a:lnSpc>
          <a:spcPts val="3200"/>
        </a:lnSpc>
        <a:spcBef>
          <a:spcPct val="0"/>
        </a:spcBef>
        <a:spcAft>
          <a:spcPct val="0"/>
        </a:spcAft>
        <a:defRPr sz="3200" b="1">
          <a:solidFill>
            <a:schemeClr val="tx2"/>
          </a:solidFill>
          <a:latin typeface="Arial" charset="0"/>
          <a:ea typeface="Verdana" pitchFamily="34" charset="0"/>
          <a:cs typeface="Arial" charset="0"/>
        </a:defRPr>
      </a:lvl3pPr>
      <a:lvl4pPr algn="l" rtl="0" eaLnBrk="0" fontAlgn="base" hangingPunct="0">
        <a:lnSpc>
          <a:spcPts val="3200"/>
        </a:lnSpc>
        <a:spcBef>
          <a:spcPct val="0"/>
        </a:spcBef>
        <a:spcAft>
          <a:spcPct val="0"/>
        </a:spcAft>
        <a:defRPr sz="3200" b="1">
          <a:solidFill>
            <a:schemeClr val="tx2"/>
          </a:solidFill>
          <a:latin typeface="Arial" charset="0"/>
          <a:ea typeface="Verdana" pitchFamily="34" charset="0"/>
          <a:cs typeface="Arial" charset="0"/>
        </a:defRPr>
      </a:lvl4pPr>
      <a:lvl5pPr algn="l" rtl="0" eaLnBrk="0" fontAlgn="base" hangingPunct="0">
        <a:lnSpc>
          <a:spcPts val="3200"/>
        </a:lnSpc>
        <a:spcBef>
          <a:spcPct val="0"/>
        </a:spcBef>
        <a:spcAft>
          <a:spcPct val="0"/>
        </a:spcAft>
        <a:defRPr sz="3200" b="1">
          <a:solidFill>
            <a:schemeClr val="tx2"/>
          </a:solidFill>
          <a:latin typeface="Arial" charset="0"/>
          <a:ea typeface="Verdana" pitchFamily="34" charset="0"/>
          <a:cs typeface="Arial" charset="0"/>
        </a:defRPr>
      </a:lvl5pPr>
      <a:lvl6pPr marL="457200" algn="l" rtl="0" fontAlgn="base">
        <a:lnSpc>
          <a:spcPts val="3200"/>
        </a:lnSpc>
        <a:spcBef>
          <a:spcPct val="0"/>
        </a:spcBef>
        <a:spcAft>
          <a:spcPct val="0"/>
        </a:spcAft>
        <a:defRPr sz="3200" b="1">
          <a:solidFill>
            <a:schemeClr val="tx2"/>
          </a:solidFill>
          <a:latin typeface="Arial" charset="0"/>
          <a:ea typeface="Verdana" pitchFamily="34" charset="0"/>
          <a:cs typeface="Arial" charset="0"/>
        </a:defRPr>
      </a:lvl6pPr>
      <a:lvl7pPr marL="914400" algn="l" rtl="0" fontAlgn="base">
        <a:lnSpc>
          <a:spcPts val="3200"/>
        </a:lnSpc>
        <a:spcBef>
          <a:spcPct val="0"/>
        </a:spcBef>
        <a:spcAft>
          <a:spcPct val="0"/>
        </a:spcAft>
        <a:defRPr sz="3200" b="1">
          <a:solidFill>
            <a:schemeClr val="tx2"/>
          </a:solidFill>
          <a:latin typeface="Arial" charset="0"/>
          <a:ea typeface="Verdana" pitchFamily="34" charset="0"/>
          <a:cs typeface="Arial" charset="0"/>
        </a:defRPr>
      </a:lvl7pPr>
      <a:lvl8pPr marL="1371600" algn="l" rtl="0" fontAlgn="base">
        <a:lnSpc>
          <a:spcPts val="3200"/>
        </a:lnSpc>
        <a:spcBef>
          <a:spcPct val="0"/>
        </a:spcBef>
        <a:spcAft>
          <a:spcPct val="0"/>
        </a:spcAft>
        <a:defRPr sz="3200" b="1">
          <a:solidFill>
            <a:schemeClr val="tx2"/>
          </a:solidFill>
          <a:latin typeface="Arial" charset="0"/>
          <a:ea typeface="Verdana" pitchFamily="34" charset="0"/>
          <a:cs typeface="Arial" charset="0"/>
        </a:defRPr>
      </a:lvl8pPr>
      <a:lvl9pPr marL="1828800" algn="l" rtl="0" fontAlgn="base">
        <a:lnSpc>
          <a:spcPts val="3200"/>
        </a:lnSpc>
        <a:spcBef>
          <a:spcPct val="0"/>
        </a:spcBef>
        <a:spcAft>
          <a:spcPct val="0"/>
        </a:spcAft>
        <a:defRPr sz="3200" b="1">
          <a:solidFill>
            <a:schemeClr val="tx2"/>
          </a:solidFill>
          <a:latin typeface="Arial" charset="0"/>
          <a:ea typeface="Verdana" pitchFamily="34" charset="0"/>
          <a:cs typeface="Arial" charset="0"/>
        </a:defRPr>
      </a:lvl9pPr>
    </p:titleStyle>
    <p:bodyStyle>
      <a:lvl1pPr marL="231775" indent="-231775" algn="l" rtl="0" eaLnBrk="0" fontAlgn="base" hangingPunct="0">
        <a:spcBef>
          <a:spcPct val="0"/>
        </a:spcBef>
        <a:spcAft>
          <a:spcPts val="600"/>
        </a:spcAft>
        <a:buClr>
          <a:schemeClr val="tx2"/>
        </a:buClr>
        <a:buSzPct val="120000"/>
        <a:buFont typeface="Wingdings" pitchFamily="2" charset="2"/>
        <a:buChar char="§"/>
        <a:defRPr sz="2000" b="1" kern="1200">
          <a:solidFill>
            <a:schemeClr val="tx1"/>
          </a:solidFill>
          <a:latin typeface="Arial" pitchFamily="34" charset="0"/>
          <a:ea typeface="+mn-ea"/>
          <a:cs typeface="Arial" pitchFamily="34" charset="0"/>
        </a:defRPr>
      </a:lvl1pPr>
      <a:lvl2pPr marL="515938" indent="-228600" algn="l" rtl="0" eaLnBrk="0" fontAlgn="base" hangingPunct="0">
        <a:spcBef>
          <a:spcPct val="0"/>
        </a:spcBef>
        <a:spcAft>
          <a:spcPts val="600"/>
        </a:spcAft>
        <a:buClr>
          <a:schemeClr val="tx2"/>
        </a:buClr>
        <a:buFont typeface="Arial" charset="0"/>
        <a:buChar char="–"/>
        <a:defRPr sz="2000" kern="1200">
          <a:solidFill>
            <a:schemeClr val="tx1"/>
          </a:solidFill>
          <a:latin typeface="Arial" pitchFamily="34" charset="0"/>
          <a:ea typeface="+mn-ea"/>
          <a:cs typeface="Arial" pitchFamily="34" charset="0"/>
        </a:defRPr>
      </a:lvl2pPr>
      <a:lvl3pPr marL="747713" indent="-231775" algn="l" rtl="0" eaLnBrk="0" fontAlgn="base" hangingPunct="0">
        <a:spcBef>
          <a:spcPct val="0"/>
        </a:spcBef>
        <a:spcAft>
          <a:spcPts val="600"/>
        </a:spcAft>
        <a:buClr>
          <a:schemeClr val="tx2"/>
        </a:buClr>
        <a:buSzPct val="110000"/>
        <a:buFont typeface="Wingdings" pitchFamily="2" charset="2"/>
        <a:buChar char="§"/>
        <a:defRPr kern="1200">
          <a:solidFill>
            <a:schemeClr val="tx1"/>
          </a:solidFill>
          <a:latin typeface="Arial" pitchFamily="34" charset="0"/>
          <a:ea typeface="+mn-ea"/>
          <a:cs typeface="Arial" pitchFamily="34" charset="0"/>
        </a:defRPr>
      </a:lvl3pPr>
      <a:lvl4pPr marL="1030288" indent="-228600" algn="l" rtl="0" eaLnBrk="0" fontAlgn="base" hangingPunct="0">
        <a:spcBef>
          <a:spcPct val="0"/>
        </a:spcBef>
        <a:spcAft>
          <a:spcPts val="600"/>
        </a:spcAft>
        <a:buClr>
          <a:schemeClr val="tx2"/>
        </a:buClr>
        <a:buFont typeface="Arial" charset="0"/>
        <a:buChar char="–"/>
        <a:defRPr kern="1200">
          <a:solidFill>
            <a:schemeClr val="tx1"/>
          </a:solidFill>
          <a:latin typeface="Arial" pitchFamily="34" charset="0"/>
          <a:ea typeface="+mn-ea"/>
          <a:cs typeface="Arial" pitchFamily="34" charset="0"/>
        </a:defRPr>
      </a:lvl4pPr>
      <a:lvl5pPr marL="1319213" indent="-228600" algn="l" rtl="0" eaLnBrk="0" fontAlgn="base" hangingPunct="0">
        <a:spcBef>
          <a:spcPct val="0"/>
        </a:spcBef>
        <a:spcAft>
          <a:spcPts val="600"/>
        </a:spcAft>
        <a:buClr>
          <a:schemeClr val="tx2"/>
        </a:buClr>
        <a:buSzPct val="60000"/>
        <a:buFont typeface="Wingdings" pitchFamily="2" charset="2"/>
        <a:buChar char="q"/>
        <a:defRPr kern="1200">
          <a:solidFill>
            <a:schemeClr val="tx1"/>
          </a:solidFill>
          <a:latin typeface="Arial" pitchFamily="34" charset="0"/>
          <a:ea typeface="+mn-ea"/>
          <a:cs typeface="Arial" pitchFamily="34" charset="0"/>
        </a:defRPr>
      </a:lvl5pPr>
      <a:lvl6pPr marL="1608138" indent="-228600" algn="l" defTabSz="914400" rtl="0" eaLnBrk="1" latinLnBrk="0" hangingPunct="1">
        <a:spcBef>
          <a:spcPts val="0"/>
        </a:spcBef>
        <a:spcAft>
          <a:spcPts val="600"/>
        </a:spcAft>
        <a:buClr>
          <a:schemeClr val="tx2"/>
        </a:buClr>
        <a:buFont typeface="Helvetica LT Std" pitchFamily="34" charset="0"/>
        <a:buChar char="–"/>
        <a:defRPr sz="1800" kern="1200">
          <a:solidFill>
            <a:schemeClr val="tx1"/>
          </a:solidFill>
          <a:latin typeface="Arial" pitchFamily="34" charset="0"/>
          <a:ea typeface="+mn-ea"/>
          <a:cs typeface="Arial" pitchFamily="34" charset="0"/>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http://www.book.org/"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005B94"/>
                </a:solidFill>
              </a:rPr>
              <a:t>XSLT Streaming Terminology</a:t>
            </a:r>
            <a:br>
              <a:rPr lang="en-US" b="1" dirty="0" smtClean="0">
                <a:solidFill>
                  <a:srgbClr val="005B94"/>
                </a:solidFill>
              </a:rPr>
            </a:br>
            <a:r>
              <a:rPr lang="en-US" b="1" dirty="0" smtClean="0">
                <a:solidFill>
                  <a:srgbClr val="005B94"/>
                </a:solidFill>
              </a:rPr>
              <a:t>Understanding “Climbing”</a:t>
            </a:r>
            <a:endParaRPr lang="en-US" b="1" dirty="0">
              <a:solidFill>
                <a:srgbClr val="005B94"/>
              </a:solidFill>
            </a:endParaRPr>
          </a:p>
        </p:txBody>
      </p:sp>
      <p:sp>
        <p:nvSpPr>
          <p:cNvPr id="3" name="Subtitle 2"/>
          <p:cNvSpPr>
            <a:spLocks noGrp="1"/>
          </p:cNvSpPr>
          <p:nvPr>
            <p:ph type="subTitle" idx="1"/>
          </p:nvPr>
        </p:nvSpPr>
        <p:spPr>
          <a:xfrm>
            <a:off x="6172200" y="6096000"/>
            <a:ext cx="2819400" cy="685800"/>
          </a:xfrm>
        </p:spPr>
        <p:txBody>
          <a:bodyPr>
            <a:normAutofit fontScale="62500" lnSpcReduction="20000"/>
          </a:bodyPr>
          <a:lstStyle/>
          <a:p>
            <a:r>
              <a:rPr lang="en-US" dirty="0" smtClean="0"/>
              <a:t>Roger L. Costello</a:t>
            </a:r>
          </a:p>
          <a:p>
            <a:r>
              <a:rPr lang="en-US" dirty="0" smtClean="0"/>
              <a:t>January 29, 2014</a:t>
            </a:r>
            <a:endParaRPr lang="en-US" dirty="0"/>
          </a:p>
        </p:txBody>
      </p:sp>
    </p:spTree>
    <p:extLst>
      <p:ext uri="{BB962C8B-B14F-4D97-AF65-F5344CB8AC3E}">
        <p14:creationId xmlns:p14="http://schemas.microsoft.com/office/powerpoint/2010/main" val="404152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229600" cy="868362"/>
          </a:xfrm>
        </p:spPr>
        <p:txBody>
          <a:bodyPr>
            <a:normAutofit fontScale="90000"/>
          </a:bodyPr>
          <a:lstStyle/>
          <a:p>
            <a:r>
              <a:rPr lang="en-US" dirty="0" smtClean="0"/>
              <a:t>Operating on the results of a climbing construct</a:t>
            </a:r>
            <a:endParaRPr lang="en-US" dirty="0"/>
          </a:p>
        </p:txBody>
      </p:sp>
      <p:sp>
        <p:nvSpPr>
          <p:cNvPr id="3" name="Content Placeholder 2"/>
          <p:cNvSpPr>
            <a:spLocks noGrp="1"/>
          </p:cNvSpPr>
          <p:nvPr>
            <p:ph idx="1"/>
          </p:nvPr>
        </p:nvSpPr>
        <p:spPr/>
        <p:txBody>
          <a:bodyPr/>
          <a:lstStyle/>
          <a:p>
            <a:r>
              <a:rPr lang="en-US" dirty="0" smtClean="0"/>
              <a:t>What can be done with the nodes returned by a climbing construct?</a:t>
            </a:r>
            <a:br>
              <a:rPr lang="en-US" dirty="0" smtClean="0"/>
            </a:br>
            <a:endParaRPr lang="en-US" dirty="0" smtClean="0"/>
          </a:p>
          <a:p>
            <a:r>
              <a:rPr lang="en-US" dirty="0" smtClean="0"/>
              <a:t>We must be careful because the XSLT processor remembers only a limited amount of information about the ancestor nodes.</a:t>
            </a:r>
            <a:br>
              <a:rPr lang="en-US" dirty="0" smtClean="0"/>
            </a:br>
            <a:endParaRPr lang="en-US" dirty="0" smtClean="0"/>
          </a:p>
          <a:p>
            <a:r>
              <a:rPr lang="en-US" dirty="0" smtClean="0"/>
              <a:t>We can apply the name function to the parent: </a:t>
            </a:r>
            <a:r>
              <a:rPr lang="en-US" dirty="0" smtClean="0">
                <a:solidFill>
                  <a:srgbClr val="FF0000"/>
                </a:solidFill>
              </a:rPr>
              <a:t>name(..)</a:t>
            </a:r>
            <a:r>
              <a:rPr lang="en-US" dirty="0" smtClean="0"/>
              <a:t/>
            </a:r>
            <a:br>
              <a:rPr lang="en-US" dirty="0" smtClean="0"/>
            </a:br>
            <a:endParaRPr lang="en-US" dirty="0" smtClean="0"/>
          </a:p>
          <a:p>
            <a:r>
              <a:rPr lang="en-US" dirty="0" smtClean="0"/>
              <a:t>We can obtain the name of each ancestor: </a:t>
            </a:r>
            <a:br>
              <a:rPr lang="en-US" dirty="0" smtClean="0"/>
            </a:br>
            <a:r>
              <a:rPr lang="en-US" dirty="0" smtClean="0">
                <a:solidFill>
                  <a:srgbClr val="FF0000"/>
                </a:solidFill>
              </a:rPr>
              <a:t>for $</a:t>
            </a:r>
            <a:r>
              <a:rPr lang="en-US" dirty="0" err="1" smtClean="0">
                <a:solidFill>
                  <a:srgbClr val="FF0000"/>
                </a:solidFill>
              </a:rPr>
              <a:t>i</a:t>
            </a:r>
            <a:r>
              <a:rPr lang="en-US" dirty="0" smtClean="0">
                <a:solidFill>
                  <a:srgbClr val="FF0000"/>
                </a:solidFill>
              </a:rPr>
              <a:t> in ancestor::* return name($</a:t>
            </a:r>
            <a:r>
              <a:rPr lang="en-US" dirty="0" err="1" smtClean="0">
                <a:solidFill>
                  <a:srgbClr val="FF0000"/>
                </a:solidFill>
              </a:rPr>
              <a:t>i</a:t>
            </a:r>
            <a:r>
              <a:rPr lang="en-US" dirty="0" smtClean="0">
                <a:solidFill>
                  <a:srgbClr val="FF0000"/>
                </a:solidFill>
              </a:rPr>
              <a:t>)</a:t>
            </a:r>
            <a:r>
              <a:rPr lang="en-US" dirty="0" smtClean="0"/>
              <a:t/>
            </a:r>
            <a:br>
              <a:rPr lang="en-US" dirty="0" smtClean="0"/>
            </a:br>
            <a:endParaRPr lang="en-US" dirty="0" smtClean="0"/>
          </a:p>
          <a:p>
            <a:r>
              <a:rPr lang="en-US" dirty="0" smtClean="0"/>
              <a:t>We can obtain the value of each attribute of the context node:</a:t>
            </a:r>
            <a:br>
              <a:rPr lang="en-US" dirty="0" smtClean="0"/>
            </a:br>
            <a:r>
              <a:rPr lang="en-US" dirty="0">
                <a:solidFill>
                  <a:srgbClr val="FF0000"/>
                </a:solidFill>
              </a:rPr>
              <a:t>for $</a:t>
            </a:r>
            <a:r>
              <a:rPr lang="en-US" dirty="0" err="1">
                <a:solidFill>
                  <a:srgbClr val="FF0000"/>
                </a:solidFill>
              </a:rPr>
              <a:t>i</a:t>
            </a:r>
            <a:r>
              <a:rPr lang="en-US" dirty="0">
                <a:solidFill>
                  <a:srgbClr val="FF0000"/>
                </a:solidFill>
              </a:rPr>
              <a:t> in </a:t>
            </a:r>
            <a:r>
              <a:rPr lang="en-US" dirty="0" smtClean="0">
                <a:solidFill>
                  <a:srgbClr val="FF0000"/>
                </a:solidFill>
              </a:rPr>
              <a:t>@::* </a:t>
            </a:r>
            <a:r>
              <a:rPr lang="en-US" dirty="0">
                <a:solidFill>
                  <a:srgbClr val="FF0000"/>
                </a:solidFill>
              </a:rPr>
              <a:t>return </a:t>
            </a:r>
            <a:r>
              <a:rPr lang="en-US" dirty="0" smtClean="0">
                <a:solidFill>
                  <a:srgbClr val="FF0000"/>
                </a:solidFill>
              </a:rPr>
              <a:t>data($</a:t>
            </a:r>
            <a:r>
              <a:rPr lang="en-US" dirty="0" err="1">
                <a:solidFill>
                  <a:srgbClr val="FF0000"/>
                </a:solidFill>
              </a:rPr>
              <a:t>i</a:t>
            </a:r>
            <a:r>
              <a:rPr lang="en-US" dirty="0">
                <a:solidFill>
                  <a:srgbClr val="FF0000"/>
                </a:solidFill>
              </a:rPr>
              <a:t>)</a:t>
            </a:r>
            <a:endParaRPr lang="en-US" dirty="0" smtClean="0">
              <a:solidFill>
                <a:srgbClr val="FF0000"/>
              </a:solidFill>
            </a:endParaRPr>
          </a:p>
        </p:txBody>
      </p:sp>
      <p:cxnSp>
        <p:nvCxnSpPr>
          <p:cNvPr id="4" name="Straight Connector 3"/>
          <p:cNvCxnSpPr/>
          <p:nvPr/>
        </p:nvCxnSpPr>
        <p:spPr>
          <a:xfrm>
            <a:off x="457200" y="1295400"/>
            <a:ext cx="8229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0842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229600" cy="868362"/>
          </a:xfrm>
        </p:spPr>
        <p:txBody>
          <a:bodyPr>
            <a:normAutofit fontScale="90000"/>
          </a:bodyPr>
          <a:lstStyle/>
          <a:p>
            <a:r>
              <a:rPr lang="en-US" dirty="0" smtClean="0"/>
              <a:t>Can’t apply the string() function to an ancestor element</a:t>
            </a:r>
            <a:endParaRPr lang="en-US" dirty="0"/>
          </a:p>
        </p:txBody>
      </p:sp>
      <p:sp>
        <p:nvSpPr>
          <p:cNvPr id="3" name="Content Placeholder 2"/>
          <p:cNvSpPr>
            <a:spLocks noGrp="1"/>
          </p:cNvSpPr>
          <p:nvPr>
            <p:ph idx="1"/>
          </p:nvPr>
        </p:nvSpPr>
        <p:spPr>
          <a:xfrm>
            <a:off x="609600" y="1447801"/>
            <a:ext cx="8229600" cy="792479"/>
          </a:xfrm>
        </p:spPr>
        <p:txBody>
          <a:bodyPr>
            <a:normAutofit fontScale="92500"/>
          </a:bodyPr>
          <a:lstStyle/>
          <a:p>
            <a:r>
              <a:rPr lang="en-US" dirty="0" smtClean="0"/>
              <a:t>This is not legal (not streamable): apply string() to the grandparent:</a:t>
            </a:r>
            <a:br>
              <a:rPr lang="en-US" dirty="0" smtClean="0"/>
            </a:br>
            <a:r>
              <a:rPr lang="en-US" dirty="0" smtClean="0">
                <a:solidFill>
                  <a:srgbClr val="FF0000"/>
                </a:solidFill>
              </a:rPr>
              <a:t>string(../..)</a:t>
            </a:r>
            <a:endParaRPr lang="en-US" dirty="0" smtClean="0"/>
          </a:p>
        </p:txBody>
      </p:sp>
      <p:sp>
        <p:nvSpPr>
          <p:cNvPr id="5" name="Rectangle 79"/>
          <p:cNvSpPr>
            <a:spLocks noChangeArrowheads="1"/>
          </p:cNvSpPr>
          <p:nvPr/>
        </p:nvSpPr>
        <p:spPr bwMode="auto">
          <a:xfrm>
            <a:off x="3392963" y="2073433"/>
            <a:ext cx="1057275" cy="4953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dirty="0">
                <a:solidFill>
                  <a:srgbClr val="000000"/>
                </a:solidFill>
                <a:ea typeface="MS PGothic" pitchFamily="34" charset="-128"/>
              </a:rPr>
              <a:t>Element</a:t>
            </a:r>
          </a:p>
          <a:p>
            <a:pPr algn="ctr" defTabSz="457200" eaLnBrk="1" fontAlgn="base" hangingPunct="1">
              <a:spcBef>
                <a:spcPct val="0"/>
              </a:spcBef>
              <a:spcAft>
                <a:spcPct val="0"/>
              </a:spcAft>
              <a:buClrTx/>
              <a:buSzTx/>
              <a:buFontTx/>
              <a:buNone/>
            </a:pPr>
            <a:r>
              <a:rPr lang="en-US" altLang="en-US" sz="1100" b="0" dirty="0">
                <a:solidFill>
                  <a:srgbClr val="000000"/>
                </a:solidFill>
                <a:ea typeface="MS PGothic" pitchFamily="34" charset="-128"/>
              </a:rPr>
              <a:t>Book</a:t>
            </a:r>
            <a:endParaRPr lang="en-US" altLang="en-US" sz="1800" b="0" dirty="0">
              <a:solidFill>
                <a:prstClr val="black"/>
              </a:solidFill>
              <a:ea typeface="MS PGothic" pitchFamily="34" charset="-128"/>
            </a:endParaRPr>
          </a:p>
        </p:txBody>
      </p:sp>
      <p:sp>
        <p:nvSpPr>
          <p:cNvPr id="6" name="Oval 38"/>
          <p:cNvSpPr>
            <a:spLocks noChangeArrowheads="1"/>
          </p:cNvSpPr>
          <p:nvPr/>
        </p:nvSpPr>
        <p:spPr bwMode="auto">
          <a:xfrm>
            <a:off x="4931091" y="4963001"/>
            <a:ext cx="808037" cy="769937"/>
          </a:xfrm>
          <a:prstGeom prst="ellipse">
            <a:avLst/>
          </a:prstGeom>
          <a:solidFill>
            <a:schemeClr val="bg1"/>
          </a:solidFill>
          <a:ln w="12700">
            <a:solidFill>
              <a:schemeClr val="tx1"/>
            </a:solidFill>
            <a:round/>
            <a:headEnd/>
            <a:tailEnd/>
          </a:ln>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dirty="0">
                <a:solidFill>
                  <a:prstClr val="black"/>
                </a:solidFill>
                <a:ea typeface="MS PGothic" pitchFamily="34" charset="-128"/>
              </a:rPr>
              <a:t>Text</a:t>
            </a:r>
          </a:p>
          <a:p>
            <a:pPr algn="ctr" defTabSz="457200" eaLnBrk="1" fontAlgn="base" hangingPunct="1">
              <a:spcBef>
                <a:spcPct val="0"/>
              </a:spcBef>
              <a:spcAft>
                <a:spcPct val="0"/>
              </a:spcAft>
              <a:buClrTx/>
              <a:buSzTx/>
              <a:buFontTx/>
              <a:buNone/>
            </a:pPr>
            <a:r>
              <a:rPr lang="en-US" altLang="en-US" sz="1000" b="0" dirty="0">
                <a:solidFill>
                  <a:prstClr val="black"/>
                </a:solidFill>
                <a:ea typeface="MS PGothic" pitchFamily="34" charset="-128"/>
              </a:rPr>
              <a:t>Hello World</a:t>
            </a:r>
          </a:p>
        </p:txBody>
      </p:sp>
      <p:sp>
        <p:nvSpPr>
          <p:cNvPr id="7" name="Line 44"/>
          <p:cNvSpPr>
            <a:spLocks noChangeShapeType="1"/>
          </p:cNvSpPr>
          <p:nvPr/>
        </p:nvSpPr>
        <p:spPr bwMode="auto">
          <a:xfrm>
            <a:off x="5327966" y="4467701"/>
            <a:ext cx="0" cy="482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57200" fontAlgn="base">
              <a:spcBef>
                <a:spcPct val="0"/>
              </a:spcBef>
              <a:spcAft>
                <a:spcPct val="0"/>
              </a:spcAft>
            </a:pPr>
            <a:endParaRPr lang="en-US">
              <a:solidFill>
                <a:prstClr val="black"/>
              </a:solidFill>
              <a:ea typeface="MS PGothic" pitchFamily="34" charset="-128"/>
            </a:endParaRPr>
          </a:p>
        </p:txBody>
      </p:sp>
      <p:sp>
        <p:nvSpPr>
          <p:cNvPr id="8" name="Rectangle 79"/>
          <p:cNvSpPr>
            <a:spLocks noChangeArrowheads="1"/>
          </p:cNvSpPr>
          <p:nvPr/>
        </p:nvSpPr>
        <p:spPr bwMode="auto">
          <a:xfrm>
            <a:off x="1975643" y="3014503"/>
            <a:ext cx="1057275" cy="4953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dirty="0">
                <a:solidFill>
                  <a:srgbClr val="000000"/>
                </a:solidFill>
                <a:ea typeface="MS PGothic" pitchFamily="34" charset="-128"/>
              </a:rPr>
              <a:t>Element</a:t>
            </a:r>
          </a:p>
          <a:p>
            <a:pPr algn="ctr" defTabSz="457200" eaLnBrk="1" fontAlgn="base" hangingPunct="1">
              <a:spcBef>
                <a:spcPct val="0"/>
              </a:spcBef>
              <a:spcAft>
                <a:spcPct val="0"/>
              </a:spcAft>
              <a:buClrTx/>
              <a:buSzTx/>
              <a:buFontTx/>
              <a:buNone/>
            </a:pPr>
            <a:r>
              <a:rPr lang="en-US" altLang="en-US" sz="1100" b="0" dirty="0">
                <a:solidFill>
                  <a:srgbClr val="000000"/>
                </a:solidFill>
                <a:ea typeface="MS PGothic" pitchFamily="34" charset="-128"/>
              </a:rPr>
              <a:t>Intro</a:t>
            </a:r>
            <a:endParaRPr lang="en-US" altLang="en-US" sz="1800" b="0" dirty="0">
              <a:solidFill>
                <a:prstClr val="black"/>
              </a:solidFill>
              <a:ea typeface="MS PGothic" pitchFamily="34" charset="-128"/>
            </a:endParaRPr>
          </a:p>
        </p:txBody>
      </p:sp>
      <p:sp>
        <p:nvSpPr>
          <p:cNvPr id="9" name="Rectangle 79"/>
          <p:cNvSpPr>
            <a:spLocks noChangeArrowheads="1"/>
          </p:cNvSpPr>
          <p:nvPr/>
        </p:nvSpPr>
        <p:spPr bwMode="auto">
          <a:xfrm>
            <a:off x="4791233" y="3006883"/>
            <a:ext cx="1057275" cy="4953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dirty="0">
                <a:solidFill>
                  <a:srgbClr val="000000"/>
                </a:solidFill>
                <a:ea typeface="MS PGothic" pitchFamily="34" charset="-128"/>
              </a:rPr>
              <a:t>Element</a:t>
            </a:r>
          </a:p>
          <a:p>
            <a:pPr algn="ctr" defTabSz="457200" eaLnBrk="1" fontAlgn="base" hangingPunct="1">
              <a:spcBef>
                <a:spcPct val="0"/>
              </a:spcBef>
              <a:spcAft>
                <a:spcPct val="0"/>
              </a:spcAft>
              <a:buClrTx/>
              <a:buSzTx/>
              <a:buFontTx/>
              <a:buNone/>
            </a:pPr>
            <a:r>
              <a:rPr lang="en-US" altLang="en-US" sz="1100" b="0" dirty="0">
                <a:solidFill>
                  <a:srgbClr val="000000"/>
                </a:solidFill>
                <a:ea typeface="MS PGothic" pitchFamily="34" charset="-128"/>
              </a:rPr>
              <a:t>Chapter</a:t>
            </a:r>
            <a:endParaRPr lang="en-US" altLang="en-US" sz="1800" b="0" dirty="0">
              <a:solidFill>
                <a:prstClr val="black"/>
              </a:solidFill>
              <a:ea typeface="MS PGothic" pitchFamily="34" charset="-128"/>
            </a:endParaRPr>
          </a:p>
        </p:txBody>
      </p:sp>
      <p:sp>
        <p:nvSpPr>
          <p:cNvPr id="10" name="Rectangle 79"/>
          <p:cNvSpPr>
            <a:spLocks noChangeArrowheads="1"/>
          </p:cNvSpPr>
          <p:nvPr/>
        </p:nvSpPr>
        <p:spPr bwMode="auto">
          <a:xfrm>
            <a:off x="4806473" y="3970813"/>
            <a:ext cx="1057275" cy="495300"/>
          </a:xfrm>
          <a:prstGeom prst="rect">
            <a:avLst/>
          </a:prstGeom>
          <a:solidFill>
            <a:srgbClr val="FF0000"/>
          </a:solidFill>
          <a:ln w="12700">
            <a:solidFill>
              <a:schemeClr val="tx1"/>
            </a:solidFill>
            <a:miter lim="800000"/>
            <a:headEnd/>
            <a:tailEnd/>
          </a:ln>
          <a:effec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dirty="0">
                <a:solidFill>
                  <a:srgbClr val="000000"/>
                </a:solidFill>
                <a:ea typeface="MS PGothic" pitchFamily="34" charset="-128"/>
              </a:rPr>
              <a:t>Element</a:t>
            </a:r>
          </a:p>
          <a:p>
            <a:pPr algn="ctr" defTabSz="457200" eaLnBrk="1" fontAlgn="base" hangingPunct="1">
              <a:spcBef>
                <a:spcPct val="0"/>
              </a:spcBef>
              <a:spcAft>
                <a:spcPct val="0"/>
              </a:spcAft>
              <a:buClrTx/>
              <a:buSzTx/>
              <a:buFontTx/>
              <a:buNone/>
            </a:pPr>
            <a:r>
              <a:rPr lang="en-US" altLang="en-US" sz="1100" b="0" dirty="0">
                <a:solidFill>
                  <a:srgbClr val="000000"/>
                </a:solidFill>
                <a:ea typeface="MS PGothic" pitchFamily="34" charset="-128"/>
              </a:rPr>
              <a:t>Title</a:t>
            </a:r>
            <a:endParaRPr lang="en-US" altLang="en-US" sz="1800" b="0" dirty="0">
              <a:solidFill>
                <a:prstClr val="black"/>
              </a:solidFill>
              <a:ea typeface="MS PGothic" pitchFamily="34" charset="-128"/>
            </a:endParaRPr>
          </a:p>
        </p:txBody>
      </p:sp>
      <p:sp>
        <p:nvSpPr>
          <p:cNvPr id="12" name="Rectangle 79"/>
          <p:cNvSpPr>
            <a:spLocks noChangeArrowheads="1"/>
          </p:cNvSpPr>
          <p:nvPr/>
        </p:nvSpPr>
        <p:spPr bwMode="auto">
          <a:xfrm>
            <a:off x="5863748" y="4217193"/>
            <a:ext cx="1305242" cy="247650"/>
          </a:xfrm>
          <a:prstGeom prst="rect">
            <a:avLst/>
          </a:prstGeom>
          <a:solidFill>
            <a:srgbClr val="FF0000"/>
          </a:solidFill>
          <a:ln w="12700">
            <a:solidFill>
              <a:schemeClr val="tx1"/>
            </a:solidFill>
            <a:miter lim="800000"/>
            <a:headEnd/>
            <a:tailEnd/>
          </a:ln>
          <a:effec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b="0" dirty="0">
                <a:solidFill>
                  <a:srgbClr val="000000"/>
                </a:solidFill>
                <a:ea typeface="MS PGothic" pitchFamily="34" charset="-128"/>
              </a:rPr>
              <a:t>xml:lang=</a:t>
            </a:r>
            <a:r>
              <a:rPr lang="en-US" sz="1200" b="0" dirty="0">
                <a:solidFill>
                  <a:prstClr val="black"/>
                </a:solidFill>
                <a:latin typeface="Courier New" panose="02070309020205020404" pitchFamily="49" charset="0"/>
                <a:ea typeface="MS PGothic" pitchFamily="34" charset="-128"/>
                <a:cs typeface="Courier New" panose="02070309020205020404" pitchFamily="49" charset="0"/>
              </a:rPr>
              <a:t>"</a:t>
            </a:r>
            <a:r>
              <a:rPr lang="en-US" altLang="en-US" sz="1200" b="0" dirty="0">
                <a:solidFill>
                  <a:srgbClr val="000000"/>
                </a:solidFill>
                <a:ea typeface="MS PGothic" pitchFamily="34" charset="-128"/>
              </a:rPr>
              <a:t>EN</a:t>
            </a:r>
            <a:r>
              <a:rPr lang="en-US" sz="1200" b="0" dirty="0">
                <a:solidFill>
                  <a:prstClr val="black"/>
                </a:solidFill>
                <a:latin typeface="Courier New" panose="02070309020205020404" pitchFamily="49" charset="0"/>
                <a:ea typeface="MS PGothic" pitchFamily="34" charset="-128"/>
                <a:cs typeface="Courier New" panose="02070309020205020404" pitchFamily="49" charset="0"/>
              </a:rPr>
              <a:t>"</a:t>
            </a:r>
            <a:endParaRPr lang="en-US" altLang="en-US" sz="1800" b="0" dirty="0">
              <a:solidFill>
                <a:prstClr val="black"/>
              </a:solidFill>
              <a:ea typeface="MS PGothic" pitchFamily="34" charset="-128"/>
            </a:endParaRPr>
          </a:p>
        </p:txBody>
      </p:sp>
      <p:cxnSp>
        <p:nvCxnSpPr>
          <p:cNvPr id="14" name="Straight Connector 13"/>
          <p:cNvCxnSpPr>
            <a:stCxn id="9" idx="2"/>
            <a:endCxn id="10" idx="0"/>
          </p:cNvCxnSpPr>
          <p:nvPr/>
        </p:nvCxnSpPr>
        <p:spPr>
          <a:xfrm>
            <a:off x="5319871" y="3502183"/>
            <a:ext cx="0" cy="4686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Oval 38"/>
          <p:cNvSpPr>
            <a:spLocks noChangeArrowheads="1"/>
          </p:cNvSpPr>
          <p:nvPr/>
        </p:nvSpPr>
        <p:spPr bwMode="auto">
          <a:xfrm>
            <a:off x="2100261" y="4011294"/>
            <a:ext cx="808037" cy="769937"/>
          </a:xfrm>
          <a:prstGeom prst="ellipse">
            <a:avLst/>
          </a:prstGeom>
          <a:solidFill>
            <a:schemeClr val="bg1"/>
          </a:solidFill>
          <a:ln w="12700">
            <a:solidFill>
              <a:schemeClr val="tx1"/>
            </a:solidFill>
            <a:round/>
            <a:headEnd/>
            <a:tailEnd/>
          </a:ln>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dirty="0">
                <a:solidFill>
                  <a:prstClr val="black"/>
                </a:solidFill>
                <a:ea typeface="MS PGothic" pitchFamily="34" charset="-128"/>
              </a:rPr>
              <a:t>Text</a:t>
            </a:r>
          </a:p>
          <a:p>
            <a:pPr algn="ctr" defTabSz="457200" eaLnBrk="1" fontAlgn="base" hangingPunct="1">
              <a:spcBef>
                <a:spcPct val="0"/>
              </a:spcBef>
              <a:spcAft>
                <a:spcPct val="0"/>
              </a:spcAft>
              <a:buClrTx/>
              <a:buSzTx/>
              <a:buFontTx/>
              <a:buNone/>
            </a:pPr>
            <a:r>
              <a:rPr lang="en-US" altLang="en-US" sz="1000" b="0" dirty="0">
                <a:solidFill>
                  <a:prstClr val="black"/>
                </a:solidFill>
                <a:ea typeface="MS PGothic" pitchFamily="34" charset="-128"/>
              </a:rPr>
              <a:t>A book about</a:t>
            </a:r>
          </a:p>
          <a:p>
            <a:pPr algn="ctr" defTabSz="457200" eaLnBrk="1" fontAlgn="base" hangingPunct="1">
              <a:spcBef>
                <a:spcPct val="0"/>
              </a:spcBef>
              <a:spcAft>
                <a:spcPct val="0"/>
              </a:spcAft>
              <a:buClrTx/>
              <a:buSzTx/>
              <a:buFontTx/>
              <a:buNone/>
            </a:pPr>
            <a:r>
              <a:rPr lang="en-US" altLang="en-US" sz="1000" b="0" dirty="0">
                <a:solidFill>
                  <a:prstClr val="black"/>
                </a:solidFill>
                <a:ea typeface="MS PGothic" pitchFamily="34" charset="-128"/>
              </a:rPr>
              <a:t>…</a:t>
            </a:r>
          </a:p>
        </p:txBody>
      </p:sp>
      <p:sp>
        <p:nvSpPr>
          <p:cNvPr id="16" name="Line 44"/>
          <p:cNvSpPr>
            <a:spLocks noChangeShapeType="1"/>
          </p:cNvSpPr>
          <p:nvPr/>
        </p:nvSpPr>
        <p:spPr bwMode="auto">
          <a:xfrm>
            <a:off x="2497136" y="3515994"/>
            <a:ext cx="0" cy="482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57200" fontAlgn="base">
              <a:spcBef>
                <a:spcPct val="0"/>
              </a:spcBef>
              <a:spcAft>
                <a:spcPct val="0"/>
              </a:spcAft>
            </a:pPr>
            <a:endParaRPr lang="en-US">
              <a:solidFill>
                <a:prstClr val="black"/>
              </a:solidFill>
              <a:ea typeface="MS PGothic" pitchFamily="34" charset="-128"/>
            </a:endParaRPr>
          </a:p>
        </p:txBody>
      </p:sp>
      <p:sp>
        <p:nvSpPr>
          <p:cNvPr id="17" name="Rectangle 79"/>
          <p:cNvSpPr>
            <a:spLocks noChangeArrowheads="1"/>
          </p:cNvSpPr>
          <p:nvPr/>
        </p:nvSpPr>
        <p:spPr bwMode="auto">
          <a:xfrm>
            <a:off x="5856079" y="3245643"/>
            <a:ext cx="795495" cy="24765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b="0" dirty="0">
                <a:solidFill>
                  <a:srgbClr val="000000"/>
                </a:solidFill>
                <a:ea typeface="MS PGothic" pitchFamily="34" charset="-128"/>
              </a:rPr>
              <a:t>id=</a:t>
            </a:r>
            <a:r>
              <a:rPr lang="en-US" sz="1200" b="0" dirty="0">
                <a:solidFill>
                  <a:prstClr val="black"/>
                </a:solidFill>
                <a:latin typeface="Courier New" panose="02070309020205020404" pitchFamily="49" charset="0"/>
                <a:ea typeface="MS PGothic" pitchFamily="34" charset="-128"/>
                <a:cs typeface="Courier New" panose="02070309020205020404" pitchFamily="49" charset="0"/>
              </a:rPr>
              <a:t>"</a:t>
            </a:r>
            <a:r>
              <a:rPr lang="en-US" altLang="en-US" sz="1200" b="0" dirty="0">
                <a:solidFill>
                  <a:srgbClr val="000000"/>
                </a:solidFill>
                <a:ea typeface="MS PGothic" pitchFamily="34" charset="-128"/>
              </a:rPr>
              <a:t>abc</a:t>
            </a:r>
            <a:r>
              <a:rPr lang="en-US" sz="1200" b="0" dirty="0">
                <a:solidFill>
                  <a:prstClr val="black"/>
                </a:solidFill>
                <a:latin typeface="Courier New" panose="02070309020205020404" pitchFamily="49" charset="0"/>
                <a:ea typeface="MS PGothic" pitchFamily="34" charset="-128"/>
                <a:cs typeface="Courier New" panose="02070309020205020404" pitchFamily="49" charset="0"/>
              </a:rPr>
              <a:t>"</a:t>
            </a:r>
            <a:endParaRPr lang="en-US" altLang="en-US" sz="1800" b="0" dirty="0">
              <a:solidFill>
                <a:prstClr val="black"/>
              </a:solidFill>
              <a:ea typeface="MS PGothic" pitchFamily="34" charset="-128"/>
            </a:endParaRPr>
          </a:p>
        </p:txBody>
      </p:sp>
      <p:sp>
        <p:nvSpPr>
          <p:cNvPr id="18" name="Rectangle 79"/>
          <p:cNvSpPr>
            <a:spLocks noChangeArrowheads="1"/>
          </p:cNvSpPr>
          <p:nvPr/>
        </p:nvSpPr>
        <p:spPr bwMode="auto">
          <a:xfrm>
            <a:off x="4450238" y="2327433"/>
            <a:ext cx="2046287" cy="24765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b="0" dirty="0">
                <a:solidFill>
                  <a:srgbClr val="000000"/>
                </a:solidFill>
                <a:ea typeface="MS PGothic" pitchFamily="34" charset="-128"/>
              </a:rPr>
              <a:t>xmlns=</a:t>
            </a:r>
            <a:r>
              <a:rPr lang="en-US" sz="1200" b="0" dirty="0">
                <a:solidFill>
                  <a:prstClr val="black"/>
                </a:solidFill>
                <a:latin typeface="Courier New" panose="02070309020205020404" pitchFamily="49" charset="0"/>
                <a:ea typeface="MS PGothic" pitchFamily="34" charset="-128"/>
                <a:cs typeface="Courier New" panose="02070309020205020404" pitchFamily="49" charset="0"/>
              </a:rPr>
              <a:t>"</a:t>
            </a:r>
            <a:r>
              <a:rPr lang="en-US" altLang="en-US" sz="1200" b="0" dirty="0">
                <a:solidFill>
                  <a:srgbClr val="000000"/>
                </a:solidFill>
                <a:ea typeface="MS PGothic" pitchFamily="34" charset="-128"/>
              </a:rPr>
              <a:t>http://www.book.org</a:t>
            </a:r>
            <a:r>
              <a:rPr lang="en-US" sz="1200" b="0" dirty="0">
                <a:solidFill>
                  <a:prstClr val="black"/>
                </a:solidFill>
                <a:latin typeface="Courier New" panose="02070309020205020404" pitchFamily="49" charset="0"/>
                <a:ea typeface="MS PGothic" pitchFamily="34" charset="-128"/>
                <a:cs typeface="Courier New" panose="02070309020205020404" pitchFamily="49" charset="0"/>
              </a:rPr>
              <a:t>"</a:t>
            </a:r>
            <a:endParaRPr lang="en-US" altLang="en-US" sz="1800" b="0" dirty="0">
              <a:solidFill>
                <a:prstClr val="black"/>
              </a:solidFill>
              <a:ea typeface="MS PGothic" pitchFamily="34" charset="-128"/>
            </a:endParaRPr>
          </a:p>
        </p:txBody>
      </p:sp>
      <p:cxnSp>
        <p:nvCxnSpPr>
          <p:cNvPr id="20" name="Straight Connector 19"/>
          <p:cNvCxnSpPr>
            <a:endCxn id="8" idx="0"/>
          </p:cNvCxnSpPr>
          <p:nvPr/>
        </p:nvCxnSpPr>
        <p:spPr>
          <a:xfrm flipH="1">
            <a:off x="2504281" y="2566193"/>
            <a:ext cx="1109979" cy="4483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endCxn id="9" idx="0"/>
          </p:cNvCxnSpPr>
          <p:nvPr/>
        </p:nvCxnSpPr>
        <p:spPr>
          <a:xfrm>
            <a:off x="4208620" y="2566193"/>
            <a:ext cx="1111251" cy="4406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1"/>
          <p:cNvSpPr txBox="1">
            <a:spLocks noChangeArrowheads="1"/>
          </p:cNvSpPr>
          <p:nvPr/>
        </p:nvSpPr>
        <p:spPr bwMode="auto">
          <a:xfrm>
            <a:off x="7307420" y="4171949"/>
            <a:ext cx="14605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defTabSz="457200" eaLnBrk="1" fontAlgn="base" hangingPunct="1">
              <a:spcBef>
                <a:spcPct val="0"/>
              </a:spcBef>
              <a:buClrTx/>
              <a:buSzTx/>
              <a:buFontTx/>
              <a:buNone/>
            </a:pPr>
            <a:r>
              <a:rPr lang="en-US" altLang="en-US" sz="1600" dirty="0">
                <a:solidFill>
                  <a:srgbClr val="00B050"/>
                </a:solidFill>
                <a:ea typeface="MS PGothic" pitchFamily="34" charset="-128"/>
              </a:rPr>
              <a:t>context node</a:t>
            </a:r>
          </a:p>
        </p:txBody>
      </p:sp>
      <p:sp>
        <p:nvSpPr>
          <p:cNvPr id="27" name="Freeform 26"/>
          <p:cNvSpPr/>
          <p:nvPr/>
        </p:nvSpPr>
        <p:spPr>
          <a:xfrm>
            <a:off x="1433988" y="2741612"/>
            <a:ext cx="5840730" cy="3108960"/>
          </a:xfrm>
          <a:custGeom>
            <a:avLst/>
            <a:gdLst>
              <a:gd name="connsiteX0" fmla="*/ 674370 w 5840730"/>
              <a:gd name="connsiteY0" fmla="*/ 57150 h 3108960"/>
              <a:gd name="connsiteX1" fmla="*/ 240030 w 5840730"/>
              <a:gd name="connsiteY1" fmla="*/ 68580 h 3108960"/>
              <a:gd name="connsiteX2" fmla="*/ 171450 w 5840730"/>
              <a:gd name="connsiteY2" fmla="*/ 148590 h 3108960"/>
              <a:gd name="connsiteX3" fmla="*/ 125730 w 5840730"/>
              <a:gd name="connsiteY3" fmla="*/ 217170 h 3108960"/>
              <a:gd name="connsiteX4" fmla="*/ 102870 w 5840730"/>
              <a:gd name="connsiteY4" fmla="*/ 308610 h 3108960"/>
              <a:gd name="connsiteX5" fmla="*/ 91440 w 5840730"/>
              <a:gd name="connsiteY5" fmla="*/ 582930 h 3108960"/>
              <a:gd name="connsiteX6" fmla="*/ 68580 w 5840730"/>
              <a:gd name="connsiteY6" fmla="*/ 845820 h 3108960"/>
              <a:gd name="connsiteX7" fmla="*/ 34290 w 5840730"/>
              <a:gd name="connsiteY7" fmla="*/ 1097280 h 3108960"/>
              <a:gd name="connsiteX8" fmla="*/ 11430 w 5840730"/>
              <a:gd name="connsiteY8" fmla="*/ 1200150 h 3108960"/>
              <a:gd name="connsiteX9" fmla="*/ 0 w 5840730"/>
              <a:gd name="connsiteY9" fmla="*/ 1314450 h 3108960"/>
              <a:gd name="connsiteX10" fmla="*/ 11430 w 5840730"/>
              <a:gd name="connsiteY10" fmla="*/ 1725930 h 3108960"/>
              <a:gd name="connsiteX11" fmla="*/ 45720 w 5840730"/>
              <a:gd name="connsiteY11" fmla="*/ 1805940 h 3108960"/>
              <a:gd name="connsiteX12" fmla="*/ 80010 w 5840730"/>
              <a:gd name="connsiteY12" fmla="*/ 1874520 h 3108960"/>
              <a:gd name="connsiteX13" fmla="*/ 125730 w 5840730"/>
              <a:gd name="connsiteY13" fmla="*/ 1965960 h 3108960"/>
              <a:gd name="connsiteX14" fmla="*/ 160020 w 5840730"/>
              <a:gd name="connsiteY14" fmla="*/ 2000250 h 3108960"/>
              <a:gd name="connsiteX15" fmla="*/ 182880 w 5840730"/>
              <a:gd name="connsiteY15" fmla="*/ 2034540 h 3108960"/>
              <a:gd name="connsiteX16" fmla="*/ 217170 w 5840730"/>
              <a:gd name="connsiteY16" fmla="*/ 2068830 h 3108960"/>
              <a:gd name="connsiteX17" fmla="*/ 240030 w 5840730"/>
              <a:gd name="connsiteY17" fmla="*/ 2103120 h 3108960"/>
              <a:gd name="connsiteX18" fmla="*/ 274320 w 5840730"/>
              <a:gd name="connsiteY18" fmla="*/ 2114550 h 3108960"/>
              <a:gd name="connsiteX19" fmla="*/ 331470 w 5840730"/>
              <a:gd name="connsiteY19" fmla="*/ 2160270 h 3108960"/>
              <a:gd name="connsiteX20" fmla="*/ 377190 w 5840730"/>
              <a:gd name="connsiteY20" fmla="*/ 2194560 h 3108960"/>
              <a:gd name="connsiteX21" fmla="*/ 422910 w 5840730"/>
              <a:gd name="connsiteY21" fmla="*/ 2205990 h 3108960"/>
              <a:gd name="connsiteX22" fmla="*/ 502920 w 5840730"/>
              <a:gd name="connsiteY22" fmla="*/ 2240280 h 3108960"/>
              <a:gd name="connsiteX23" fmla="*/ 560070 w 5840730"/>
              <a:gd name="connsiteY23" fmla="*/ 2251710 h 3108960"/>
              <a:gd name="connsiteX24" fmla="*/ 594360 w 5840730"/>
              <a:gd name="connsiteY24" fmla="*/ 2263140 h 3108960"/>
              <a:gd name="connsiteX25" fmla="*/ 662940 w 5840730"/>
              <a:gd name="connsiteY25" fmla="*/ 2274570 h 3108960"/>
              <a:gd name="connsiteX26" fmla="*/ 731520 w 5840730"/>
              <a:gd name="connsiteY26" fmla="*/ 2308860 h 3108960"/>
              <a:gd name="connsiteX27" fmla="*/ 822960 w 5840730"/>
              <a:gd name="connsiteY27" fmla="*/ 2343150 h 3108960"/>
              <a:gd name="connsiteX28" fmla="*/ 857250 w 5840730"/>
              <a:gd name="connsiteY28" fmla="*/ 2366010 h 3108960"/>
              <a:gd name="connsiteX29" fmla="*/ 937260 w 5840730"/>
              <a:gd name="connsiteY29" fmla="*/ 2377440 h 3108960"/>
              <a:gd name="connsiteX30" fmla="*/ 971550 w 5840730"/>
              <a:gd name="connsiteY30" fmla="*/ 2388870 h 3108960"/>
              <a:gd name="connsiteX31" fmla="*/ 1017270 w 5840730"/>
              <a:gd name="connsiteY31" fmla="*/ 2400300 h 3108960"/>
              <a:gd name="connsiteX32" fmla="*/ 1097280 w 5840730"/>
              <a:gd name="connsiteY32" fmla="*/ 2446020 h 3108960"/>
              <a:gd name="connsiteX33" fmla="*/ 1131570 w 5840730"/>
              <a:gd name="connsiteY33" fmla="*/ 2480310 h 3108960"/>
              <a:gd name="connsiteX34" fmla="*/ 1188720 w 5840730"/>
              <a:gd name="connsiteY34" fmla="*/ 2491740 h 3108960"/>
              <a:gd name="connsiteX35" fmla="*/ 1383030 w 5840730"/>
              <a:gd name="connsiteY35" fmla="*/ 2503170 h 3108960"/>
              <a:gd name="connsiteX36" fmla="*/ 1520190 w 5840730"/>
              <a:gd name="connsiteY36" fmla="*/ 2548890 h 3108960"/>
              <a:gd name="connsiteX37" fmla="*/ 1554480 w 5840730"/>
              <a:gd name="connsiteY37" fmla="*/ 2560320 h 3108960"/>
              <a:gd name="connsiteX38" fmla="*/ 1588770 w 5840730"/>
              <a:gd name="connsiteY38" fmla="*/ 2571750 h 3108960"/>
              <a:gd name="connsiteX39" fmla="*/ 1680210 w 5840730"/>
              <a:gd name="connsiteY39" fmla="*/ 2606040 h 3108960"/>
              <a:gd name="connsiteX40" fmla="*/ 1760220 w 5840730"/>
              <a:gd name="connsiteY40" fmla="*/ 2640330 h 3108960"/>
              <a:gd name="connsiteX41" fmla="*/ 1805940 w 5840730"/>
              <a:gd name="connsiteY41" fmla="*/ 2663190 h 3108960"/>
              <a:gd name="connsiteX42" fmla="*/ 1863090 w 5840730"/>
              <a:gd name="connsiteY42" fmla="*/ 2674620 h 3108960"/>
              <a:gd name="connsiteX43" fmla="*/ 1897380 w 5840730"/>
              <a:gd name="connsiteY43" fmla="*/ 2686050 h 3108960"/>
              <a:gd name="connsiteX44" fmla="*/ 1943100 w 5840730"/>
              <a:gd name="connsiteY44" fmla="*/ 2697480 h 3108960"/>
              <a:gd name="connsiteX45" fmla="*/ 1988820 w 5840730"/>
              <a:gd name="connsiteY45" fmla="*/ 2720340 h 3108960"/>
              <a:gd name="connsiteX46" fmla="*/ 2057400 w 5840730"/>
              <a:gd name="connsiteY46" fmla="*/ 2743200 h 3108960"/>
              <a:gd name="connsiteX47" fmla="*/ 2091690 w 5840730"/>
              <a:gd name="connsiteY47" fmla="*/ 2754630 h 3108960"/>
              <a:gd name="connsiteX48" fmla="*/ 2125980 w 5840730"/>
              <a:gd name="connsiteY48" fmla="*/ 2766060 h 3108960"/>
              <a:gd name="connsiteX49" fmla="*/ 2388870 w 5840730"/>
              <a:gd name="connsiteY49" fmla="*/ 2777490 h 3108960"/>
              <a:gd name="connsiteX50" fmla="*/ 2514600 w 5840730"/>
              <a:gd name="connsiteY50" fmla="*/ 2800350 h 3108960"/>
              <a:gd name="connsiteX51" fmla="*/ 2560320 w 5840730"/>
              <a:gd name="connsiteY51" fmla="*/ 2811780 h 3108960"/>
              <a:gd name="connsiteX52" fmla="*/ 2834640 w 5840730"/>
              <a:gd name="connsiteY52" fmla="*/ 2823210 h 3108960"/>
              <a:gd name="connsiteX53" fmla="*/ 2937510 w 5840730"/>
              <a:gd name="connsiteY53" fmla="*/ 2857500 h 3108960"/>
              <a:gd name="connsiteX54" fmla="*/ 2971800 w 5840730"/>
              <a:gd name="connsiteY54" fmla="*/ 2868930 h 3108960"/>
              <a:gd name="connsiteX55" fmla="*/ 3086100 w 5840730"/>
              <a:gd name="connsiteY55" fmla="*/ 2937510 h 3108960"/>
              <a:gd name="connsiteX56" fmla="*/ 3120390 w 5840730"/>
              <a:gd name="connsiteY56" fmla="*/ 2948940 h 3108960"/>
              <a:gd name="connsiteX57" fmla="*/ 3154680 w 5840730"/>
              <a:gd name="connsiteY57" fmla="*/ 2971800 h 3108960"/>
              <a:gd name="connsiteX58" fmla="*/ 3246120 w 5840730"/>
              <a:gd name="connsiteY58" fmla="*/ 2994660 h 3108960"/>
              <a:gd name="connsiteX59" fmla="*/ 3280410 w 5840730"/>
              <a:gd name="connsiteY59" fmla="*/ 3017520 h 3108960"/>
              <a:gd name="connsiteX60" fmla="*/ 3314700 w 5840730"/>
              <a:gd name="connsiteY60" fmla="*/ 3028950 h 3108960"/>
              <a:gd name="connsiteX61" fmla="*/ 3383280 w 5840730"/>
              <a:gd name="connsiteY61" fmla="*/ 3074670 h 3108960"/>
              <a:gd name="connsiteX62" fmla="*/ 3486150 w 5840730"/>
              <a:gd name="connsiteY62" fmla="*/ 3086100 h 3108960"/>
              <a:gd name="connsiteX63" fmla="*/ 3543300 w 5840730"/>
              <a:gd name="connsiteY63" fmla="*/ 3097530 h 3108960"/>
              <a:gd name="connsiteX64" fmla="*/ 3623310 w 5840730"/>
              <a:gd name="connsiteY64" fmla="*/ 3108960 h 3108960"/>
              <a:gd name="connsiteX65" fmla="*/ 4434840 w 5840730"/>
              <a:gd name="connsiteY65" fmla="*/ 3097530 h 3108960"/>
              <a:gd name="connsiteX66" fmla="*/ 4503420 w 5840730"/>
              <a:gd name="connsiteY66" fmla="*/ 3074670 h 3108960"/>
              <a:gd name="connsiteX67" fmla="*/ 4572000 w 5840730"/>
              <a:gd name="connsiteY67" fmla="*/ 3040380 h 3108960"/>
              <a:gd name="connsiteX68" fmla="*/ 4606290 w 5840730"/>
              <a:gd name="connsiteY68" fmla="*/ 2994660 h 3108960"/>
              <a:gd name="connsiteX69" fmla="*/ 4640580 w 5840730"/>
              <a:gd name="connsiteY69" fmla="*/ 2960370 h 3108960"/>
              <a:gd name="connsiteX70" fmla="*/ 4652010 w 5840730"/>
              <a:gd name="connsiteY70" fmla="*/ 2926080 h 3108960"/>
              <a:gd name="connsiteX71" fmla="*/ 4686300 w 5840730"/>
              <a:gd name="connsiteY71" fmla="*/ 2903220 h 3108960"/>
              <a:gd name="connsiteX72" fmla="*/ 4720590 w 5840730"/>
              <a:gd name="connsiteY72" fmla="*/ 2868930 h 3108960"/>
              <a:gd name="connsiteX73" fmla="*/ 4766310 w 5840730"/>
              <a:gd name="connsiteY73" fmla="*/ 2800350 h 3108960"/>
              <a:gd name="connsiteX74" fmla="*/ 4777740 w 5840730"/>
              <a:gd name="connsiteY74" fmla="*/ 2766060 h 3108960"/>
              <a:gd name="connsiteX75" fmla="*/ 4857750 w 5840730"/>
              <a:gd name="connsiteY75" fmla="*/ 2663190 h 3108960"/>
              <a:gd name="connsiteX76" fmla="*/ 4880610 w 5840730"/>
              <a:gd name="connsiteY76" fmla="*/ 2628900 h 3108960"/>
              <a:gd name="connsiteX77" fmla="*/ 4914900 w 5840730"/>
              <a:gd name="connsiteY77" fmla="*/ 2594610 h 3108960"/>
              <a:gd name="connsiteX78" fmla="*/ 4972050 w 5840730"/>
              <a:gd name="connsiteY78" fmla="*/ 2514600 h 3108960"/>
              <a:gd name="connsiteX79" fmla="*/ 4983480 w 5840730"/>
              <a:gd name="connsiteY79" fmla="*/ 2480310 h 3108960"/>
              <a:gd name="connsiteX80" fmla="*/ 5017770 w 5840730"/>
              <a:gd name="connsiteY80" fmla="*/ 2468880 h 3108960"/>
              <a:gd name="connsiteX81" fmla="*/ 5040630 w 5840730"/>
              <a:gd name="connsiteY81" fmla="*/ 2434590 h 3108960"/>
              <a:gd name="connsiteX82" fmla="*/ 5109210 w 5840730"/>
              <a:gd name="connsiteY82" fmla="*/ 2377440 h 3108960"/>
              <a:gd name="connsiteX83" fmla="*/ 5166360 w 5840730"/>
              <a:gd name="connsiteY83" fmla="*/ 2308860 h 3108960"/>
              <a:gd name="connsiteX84" fmla="*/ 5234940 w 5840730"/>
              <a:gd name="connsiteY84" fmla="*/ 2274570 h 3108960"/>
              <a:gd name="connsiteX85" fmla="*/ 5269230 w 5840730"/>
              <a:gd name="connsiteY85" fmla="*/ 2251710 h 3108960"/>
              <a:gd name="connsiteX86" fmla="*/ 5303520 w 5840730"/>
              <a:gd name="connsiteY86" fmla="*/ 2217420 h 3108960"/>
              <a:gd name="connsiteX87" fmla="*/ 5337810 w 5840730"/>
              <a:gd name="connsiteY87" fmla="*/ 2205990 h 3108960"/>
              <a:gd name="connsiteX88" fmla="*/ 5383530 w 5840730"/>
              <a:gd name="connsiteY88" fmla="*/ 2183130 h 3108960"/>
              <a:gd name="connsiteX89" fmla="*/ 5452110 w 5840730"/>
              <a:gd name="connsiteY89" fmla="*/ 2137410 h 3108960"/>
              <a:gd name="connsiteX90" fmla="*/ 5543550 w 5840730"/>
              <a:gd name="connsiteY90" fmla="*/ 2080260 h 3108960"/>
              <a:gd name="connsiteX91" fmla="*/ 5612130 w 5840730"/>
              <a:gd name="connsiteY91" fmla="*/ 2034540 h 3108960"/>
              <a:gd name="connsiteX92" fmla="*/ 5692140 w 5840730"/>
              <a:gd name="connsiteY92" fmla="*/ 2011680 h 3108960"/>
              <a:gd name="connsiteX93" fmla="*/ 5760720 w 5840730"/>
              <a:gd name="connsiteY93" fmla="*/ 1954530 h 3108960"/>
              <a:gd name="connsiteX94" fmla="*/ 5783580 w 5840730"/>
              <a:gd name="connsiteY94" fmla="*/ 1703070 h 3108960"/>
              <a:gd name="connsiteX95" fmla="*/ 5806440 w 5840730"/>
              <a:gd name="connsiteY95" fmla="*/ 1668780 h 3108960"/>
              <a:gd name="connsiteX96" fmla="*/ 5829300 w 5840730"/>
              <a:gd name="connsiteY96" fmla="*/ 1600200 h 3108960"/>
              <a:gd name="connsiteX97" fmla="*/ 5840730 w 5840730"/>
              <a:gd name="connsiteY97" fmla="*/ 1565910 h 3108960"/>
              <a:gd name="connsiteX98" fmla="*/ 5829300 w 5840730"/>
              <a:gd name="connsiteY98" fmla="*/ 1325880 h 3108960"/>
              <a:gd name="connsiteX99" fmla="*/ 5806440 w 5840730"/>
              <a:gd name="connsiteY99" fmla="*/ 937260 h 3108960"/>
              <a:gd name="connsiteX100" fmla="*/ 5783580 w 5840730"/>
              <a:gd name="connsiteY100" fmla="*/ 868680 h 3108960"/>
              <a:gd name="connsiteX101" fmla="*/ 5760720 w 5840730"/>
              <a:gd name="connsiteY101" fmla="*/ 834390 h 3108960"/>
              <a:gd name="connsiteX102" fmla="*/ 5726430 w 5840730"/>
              <a:gd name="connsiteY102" fmla="*/ 720090 h 3108960"/>
              <a:gd name="connsiteX103" fmla="*/ 5715000 w 5840730"/>
              <a:gd name="connsiteY103" fmla="*/ 685800 h 3108960"/>
              <a:gd name="connsiteX104" fmla="*/ 5703570 w 5840730"/>
              <a:gd name="connsiteY104" fmla="*/ 651510 h 3108960"/>
              <a:gd name="connsiteX105" fmla="*/ 5657850 w 5840730"/>
              <a:gd name="connsiteY105" fmla="*/ 582930 h 3108960"/>
              <a:gd name="connsiteX106" fmla="*/ 5612130 w 5840730"/>
              <a:gd name="connsiteY106" fmla="*/ 445770 h 3108960"/>
              <a:gd name="connsiteX107" fmla="*/ 5589270 w 5840730"/>
              <a:gd name="connsiteY107" fmla="*/ 411480 h 3108960"/>
              <a:gd name="connsiteX108" fmla="*/ 5520690 w 5840730"/>
              <a:gd name="connsiteY108" fmla="*/ 354330 h 3108960"/>
              <a:gd name="connsiteX109" fmla="*/ 5440680 w 5840730"/>
              <a:gd name="connsiteY109" fmla="*/ 331470 h 3108960"/>
              <a:gd name="connsiteX110" fmla="*/ 5406390 w 5840730"/>
              <a:gd name="connsiteY110" fmla="*/ 320040 h 3108960"/>
              <a:gd name="connsiteX111" fmla="*/ 5303520 w 5840730"/>
              <a:gd name="connsiteY111" fmla="*/ 297180 h 3108960"/>
              <a:gd name="connsiteX112" fmla="*/ 5177790 w 5840730"/>
              <a:gd name="connsiteY112" fmla="*/ 285750 h 3108960"/>
              <a:gd name="connsiteX113" fmla="*/ 4983480 w 5840730"/>
              <a:gd name="connsiteY113" fmla="*/ 262890 h 3108960"/>
              <a:gd name="connsiteX114" fmla="*/ 4857750 w 5840730"/>
              <a:gd name="connsiteY114" fmla="*/ 228600 h 3108960"/>
              <a:gd name="connsiteX115" fmla="*/ 4823460 w 5840730"/>
              <a:gd name="connsiteY115" fmla="*/ 217170 h 3108960"/>
              <a:gd name="connsiteX116" fmla="*/ 4743450 w 5840730"/>
              <a:gd name="connsiteY116" fmla="*/ 205740 h 3108960"/>
              <a:gd name="connsiteX117" fmla="*/ 4663440 w 5840730"/>
              <a:gd name="connsiteY117" fmla="*/ 182880 h 3108960"/>
              <a:gd name="connsiteX118" fmla="*/ 4606290 w 5840730"/>
              <a:gd name="connsiteY118" fmla="*/ 171450 h 3108960"/>
              <a:gd name="connsiteX119" fmla="*/ 4503420 w 5840730"/>
              <a:gd name="connsiteY119" fmla="*/ 114300 h 3108960"/>
              <a:gd name="connsiteX120" fmla="*/ 4411980 w 5840730"/>
              <a:gd name="connsiteY120" fmla="*/ 91440 h 3108960"/>
              <a:gd name="connsiteX121" fmla="*/ 4297680 w 5840730"/>
              <a:gd name="connsiteY121" fmla="*/ 45720 h 3108960"/>
              <a:gd name="connsiteX122" fmla="*/ 4263390 w 5840730"/>
              <a:gd name="connsiteY122" fmla="*/ 34290 h 3108960"/>
              <a:gd name="connsiteX123" fmla="*/ 4069080 w 5840730"/>
              <a:gd name="connsiteY123" fmla="*/ 0 h 3108960"/>
              <a:gd name="connsiteX124" fmla="*/ 3463290 w 5840730"/>
              <a:gd name="connsiteY124" fmla="*/ 11430 h 3108960"/>
              <a:gd name="connsiteX125" fmla="*/ 3131820 w 5840730"/>
              <a:gd name="connsiteY125" fmla="*/ 34290 h 3108960"/>
              <a:gd name="connsiteX126" fmla="*/ 1028700 w 5840730"/>
              <a:gd name="connsiteY126" fmla="*/ 34290 h 3108960"/>
              <a:gd name="connsiteX127" fmla="*/ 902970 w 5840730"/>
              <a:gd name="connsiteY127" fmla="*/ 45720 h 3108960"/>
              <a:gd name="connsiteX128" fmla="*/ 662940 w 5840730"/>
              <a:gd name="connsiteY128" fmla="*/ 57150 h 3108960"/>
              <a:gd name="connsiteX129" fmla="*/ 628650 w 5840730"/>
              <a:gd name="connsiteY129" fmla="*/ 80010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5840730" h="3108960">
                <a:moveTo>
                  <a:pt x="674370" y="57150"/>
                </a:moveTo>
                <a:cubicBezTo>
                  <a:pt x="529590" y="60960"/>
                  <a:pt x="384208" y="54849"/>
                  <a:pt x="240030" y="68580"/>
                </a:cubicBezTo>
                <a:cubicBezTo>
                  <a:pt x="197967" y="72586"/>
                  <a:pt x="187367" y="122062"/>
                  <a:pt x="171450" y="148590"/>
                </a:cubicBezTo>
                <a:cubicBezTo>
                  <a:pt x="157315" y="172149"/>
                  <a:pt x="125730" y="217170"/>
                  <a:pt x="125730" y="217170"/>
                </a:cubicBezTo>
                <a:cubicBezTo>
                  <a:pt x="118110" y="247650"/>
                  <a:pt x="105803" y="277329"/>
                  <a:pt x="102870" y="308610"/>
                </a:cubicBezTo>
                <a:cubicBezTo>
                  <a:pt x="94328" y="399730"/>
                  <a:pt x="95692" y="491509"/>
                  <a:pt x="91440" y="582930"/>
                </a:cubicBezTo>
                <a:cubicBezTo>
                  <a:pt x="80935" y="808784"/>
                  <a:pt x="97212" y="731292"/>
                  <a:pt x="68580" y="845820"/>
                </a:cubicBezTo>
                <a:cubicBezTo>
                  <a:pt x="52538" y="1006241"/>
                  <a:pt x="63445" y="922351"/>
                  <a:pt x="34290" y="1097280"/>
                </a:cubicBezTo>
                <a:cubicBezTo>
                  <a:pt x="20879" y="1177744"/>
                  <a:pt x="30189" y="1143874"/>
                  <a:pt x="11430" y="1200150"/>
                </a:cubicBezTo>
                <a:cubicBezTo>
                  <a:pt x="7620" y="1238250"/>
                  <a:pt x="0" y="1276160"/>
                  <a:pt x="0" y="1314450"/>
                </a:cubicBezTo>
                <a:cubicBezTo>
                  <a:pt x="0" y="1451663"/>
                  <a:pt x="4403" y="1588897"/>
                  <a:pt x="11430" y="1725930"/>
                </a:cubicBezTo>
                <a:cubicBezTo>
                  <a:pt x="12471" y="1746229"/>
                  <a:pt x="39784" y="1792090"/>
                  <a:pt x="45720" y="1805940"/>
                </a:cubicBezTo>
                <a:cubicBezTo>
                  <a:pt x="99800" y="1932127"/>
                  <a:pt x="6791" y="1740285"/>
                  <a:pt x="80010" y="1874520"/>
                </a:cubicBezTo>
                <a:cubicBezTo>
                  <a:pt x="96328" y="1904437"/>
                  <a:pt x="101633" y="1941863"/>
                  <a:pt x="125730" y="1965960"/>
                </a:cubicBezTo>
                <a:cubicBezTo>
                  <a:pt x="137160" y="1977390"/>
                  <a:pt x="149672" y="1987832"/>
                  <a:pt x="160020" y="2000250"/>
                </a:cubicBezTo>
                <a:cubicBezTo>
                  <a:pt x="168814" y="2010803"/>
                  <a:pt x="174086" y="2023987"/>
                  <a:pt x="182880" y="2034540"/>
                </a:cubicBezTo>
                <a:cubicBezTo>
                  <a:pt x="193228" y="2046958"/>
                  <a:pt x="206822" y="2056412"/>
                  <a:pt x="217170" y="2068830"/>
                </a:cubicBezTo>
                <a:cubicBezTo>
                  <a:pt x="225964" y="2079383"/>
                  <a:pt x="229303" y="2094538"/>
                  <a:pt x="240030" y="2103120"/>
                </a:cubicBezTo>
                <a:cubicBezTo>
                  <a:pt x="249438" y="2110646"/>
                  <a:pt x="262890" y="2110740"/>
                  <a:pt x="274320" y="2114550"/>
                </a:cubicBezTo>
                <a:cubicBezTo>
                  <a:pt x="317698" y="2179617"/>
                  <a:pt x="272014" y="2126295"/>
                  <a:pt x="331470" y="2160270"/>
                </a:cubicBezTo>
                <a:cubicBezTo>
                  <a:pt x="348010" y="2169721"/>
                  <a:pt x="360151" y="2186041"/>
                  <a:pt x="377190" y="2194560"/>
                </a:cubicBezTo>
                <a:cubicBezTo>
                  <a:pt x="391241" y="2201585"/>
                  <a:pt x="408201" y="2200474"/>
                  <a:pt x="422910" y="2205990"/>
                </a:cubicBezTo>
                <a:cubicBezTo>
                  <a:pt x="488334" y="2230524"/>
                  <a:pt x="446153" y="2226088"/>
                  <a:pt x="502920" y="2240280"/>
                </a:cubicBezTo>
                <a:cubicBezTo>
                  <a:pt x="521767" y="2244992"/>
                  <a:pt x="541223" y="2246998"/>
                  <a:pt x="560070" y="2251710"/>
                </a:cubicBezTo>
                <a:cubicBezTo>
                  <a:pt x="571759" y="2254632"/>
                  <a:pt x="582599" y="2260526"/>
                  <a:pt x="594360" y="2263140"/>
                </a:cubicBezTo>
                <a:cubicBezTo>
                  <a:pt x="616983" y="2268167"/>
                  <a:pt x="640317" y="2269543"/>
                  <a:pt x="662940" y="2274570"/>
                </a:cubicBezTo>
                <a:cubicBezTo>
                  <a:pt x="705805" y="2284096"/>
                  <a:pt x="692287" y="2286441"/>
                  <a:pt x="731520" y="2308860"/>
                </a:cubicBezTo>
                <a:cubicBezTo>
                  <a:pt x="778008" y="2335425"/>
                  <a:pt x="772956" y="2330649"/>
                  <a:pt x="822960" y="2343150"/>
                </a:cubicBezTo>
                <a:cubicBezTo>
                  <a:pt x="834390" y="2350770"/>
                  <a:pt x="844092" y="2362063"/>
                  <a:pt x="857250" y="2366010"/>
                </a:cubicBezTo>
                <a:cubicBezTo>
                  <a:pt x="883055" y="2373751"/>
                  <a:pt x="910842" y="2372156"/>
                  <a:pt x="937260" y="2377440"/>
                </a:cubicBezTo>
                <a:cubicBezTo>
                  <a:pt x="949074" y="2379803"/>
                  <a:pt x="959965" y="2385560"/>
                  <a:pt x="971550" y="2388870"/>
                </a:cubicBezTo>
                <a:cubicBezTo>
                  <a:pt x="986655" y="2393186"/>
                  <a:pt x="1002561" y="2394784"/>
                  <a:pt x="1017270" y="2400300"/>
                </a:cubicBezTo>
                <a:cubicBezTo>
                  <a:pt x="1037596" y="2407922"/>
                  <a:pt x="1079192" y="2430946"/>
                  <a:pt x="1097280" y="2446020"/>
                </a:cubicBezTo>
                <a:cubicBezTo>
                  <a:pt x="1109698" y="2456368"/>
                  <a:pt x="1117112" y="2473081"/>
                  <a:pt x="1131570" y="2480310"/>
                </a:cubicBezTo>
                <a:cubicBezTo>
                  <a:pt x="1148946" y="2488998"/>
                  <a:pt x="1169373" y="2489981"/>
                  <a:pt x="1188720" y="2491740"/>
                </a:cubicBezTo>
                <a:cubicBezTo>
                  <a:pt x="1253336" y="2497614"/>
                  <a:pt x="1318260" y="2499360"/>
                  <a:pt x="1383030" y="2503170"/>
                </a:cubicBezTo>
                <a:lnTo>
                  <a:pt x="1520190" y="2548890"/>
                </a:lnTo>
                <a:lnTo>
                  <a:pt x="1554480" y="2560320"/>
                </a:lnTo>
                <a:cubicBezTo>
                  <a:pt x="1565910" y="2564130"/>
                  <a:pt x="1578745" y="2565067"/>
                  <a:pt x="1588770" y="2571750"/>
                </a:cubicBezTo>
                <a:cubicBezTo>
                  <a:pt x="1639224" y="2605386"/>
                  <a:pt x="1609590" y="2591916"/>
                  <a:pt x="1680210" y="2606040"/>
                </a:cubicBezTo>
                <a:cubicBezTo>
                  <a:pt x="1749700" y="2652367"/>
                  <a:pt x="1675867" y="2608698"/>
                  <a:pt x="1760220" y="2640330"/>
                </a:cubicBezTo>
                <a:cubicBezTo>
                  <a:pt x="1776174" y="2646313"/>
                  <a:pt x="1789776" y="2657802"/>
                  <a:pt x="1805940" y="2663190"/>
                </a:cubicBezTo>
                <a:cubicBezTo>
                  <a:pt x="1824370" y="2669333"/>
                  <a:pt x="1844243" y="2669908"/>
                  <a:pt x="1863090" y="2674620"/>
                </a:cubicBezTo>
                <a:cubicBezTo>
                  <a:pt x="1874779" y="2677542"/>
                  <a:pt x="1885795" y="2682740"/>
                  <a:pt x="1897380" y="2686050"/>
                </a:cubicBezTo>
                <a:cubicBezTo>
                  <a:pt x="1912485" y="2690366"/>
                  <a:pt x="1928391" y="2691964"/>
                  <a:pt x="1943100" y="2697480"/>
                </a:cubicBezTo>
                <a:cubicBezTo>
                  <a:pt x="1959054" y="2703463"/>
                  <a:pt x="1973000" y="2714012"/>
                  <a:pt x="1988820" y="2720340"/>
                </a:cubicBezTo>
                <a:cubicBezTo>
                  <a:pt x="2011193" y="2729289"/>
                  <a:pt x="2034540" y="2735580"/>
                  <a:pt x="2057400" y="2743200"/>
                </a:cubicBezTo>
                <a:lnTo>
                  <a:pt x="2091690" y="2754630"/>
                </a:lnTo>
                <a:cubicBezTo>
                  <a:pt x="2103120" y="2758440"/>
                  <a:pt x="2113943" y="2765537"/>
                  <a:pt x="2125980" y="2766060"/>
                </a:cubicBezTo>
                <a:lnTo>
                  <a:pt x="2388870" y="2777490"/>
                </a:lnTo>
                <a:cubicBezTo>
                  <a:pt x="2438499" y="2785761"/>
                  <a:pt x="2466675" y="2789700"/>
                  <a:pt x="2514600" y="2800350"/>
                </a:cubicBezTo>
                <a:cubicBezTo>
                  <a:pt x="2529935" y="2803758"/>
                  <a:pt x="2544651" y="2810661"/>
                  <a:pt x="2560320" y="2811780"/>
                </a:cubicBezTo>
                <a:cubicBezTo>
                  <a:pt x="2651607" y="2818300"/>
                  <a:pt x="2743200" y="2819400"/>
                  <a:pt x="2834640" y="2823210"/>
                </a:cubicBezTo>
                <a:lnTo>
                  <a:pt x="2937510" y="2857500"/>
                </a:lnTo>
                <a:cubicBezTo>
                  <a:pt x="2948940" y="2861310"/>
                  <a:pt x="2961775" y="2862247"/>
                  <a:pt x="2971800" y="2868930"/>
                </a:cubicBezTo>
                <a:cubicBezTo>
                  <a:pt x="3020554" y="2901432"/>
                  <a:pt x="3036894" y="2916422"/>
                  <a:pt x="3086100" y="2937510"/>
                </a:cubicBezTo>
                <a:cubicBezTo>
                  <a:pt x="3097174" y="2942256"/>
                  <a:pt x="3109614" y="2943552"/>
                  <a:pt x="3120390" y="2948940"/>
                </a:cubicBezTo>
                <a:cubicBezTo>
                  <a:pt x="3132677" y="2955083"/>
                  <a:pt x="3141818" y="2966977"/>
                  <a:pt x="3154680" y="2971800"/>
                </a:cubicBezTo>
                <a:cubicBezTo>
                  <a:pt x="3206849" y="2991363"/>
                  <a:pt x="3203816" y="2973508"/>
                  <a:pt x="3246120" y="2994660"/>
                </a:cubicBezTo>
                <a:cubicBezTo>
                  <a:pt x="3258407" y="3000803"/>
                  <a:pt x="3268123" y="3011377"/>
                  <a:pt x="3280410" y="3017520"/>
                </a:cubicBezTo>
                <a:cubicBezTo>
                  <a:pt x="3291186" y="3022908"/>
                  <a:pt x="3304168" y="3023099"/>
                  <a:pt x="3314700" y="3028950"/>
                </a:cubicBezTo>
                <a:cubicBezTo>
                  <a:pt x="3338717" y="3042293"/>
                  <a:pt x="3355974" y="3071636"/>
                  <a:pt x="3383280" y="3074670"/>
                </a:cubicBezTo>
                <a:cubicBezTo>
                  <a:pt x="3417570" y="3078480"/>
                  <a:pt x="3451996" y="3081221"/>
                  <a:pt x="3486150" y="3086100"/>
                </a:cubicBezTo>
                <a:cubicBezTo>
                  <a:pt x="3505382" y="3088847"/>
                  <a:pt x="3524137" y="3094336"/>
                  <a:pt x="3543300" y="3097530"/>
                </a:cubicBezTo>
                <a:cubicBezTo>
                  <a:pt x="3569874" y="3101959"/>
                  <a:pt x="3596640" y="3105150"/>
                  <a:pt x="3623310" y="3108960"/>
                </a:cubicBezTo>
                <a:cubicBezTo>
                  <a:pt x="3893820" y="3105150"/>
                  <a:pt x="4164508" y="3108062"/>
                  <a:pt x="4434840" y="3097530"/>
                </a:cubicBezTo>
                <a:cubicBezTo>
                  <a:pt x="4458918" y="3096592"/>
                  <a:pt x="4480560" y="3082290"/>
                  <a:pt x="4503420" y="3074670"/>
                </a:cubicBezTo>
                <a:cubicBezTo>
                  <a:pt x="4531309" y="3065374"/>
                  <a:pt x="4549843" y="3062537"/>
                  <a:pt x="4572000" y="3040380"/>
                </a:cubicBezTo>
                <a:cubicBezTo>
                  <a:pt x="4585470" y="3026910"/>
                  <a:pt x="4593892" y="3009124"/>
                  <a:pt x="4606290" y="2994660"/>
                </a:cubicBezTo>
                <a:cubicBezTo>
                  <a:pt x="4616810" y="2982387"/>
                  <a:pt x="4629150" y="2971800"/>
                  <a:pt x="4640580" y="2960370"/>
                </a:cubicBezTo>
                <a:cubicBezTo>
                  <a:pt x="4644390" y="2948940"/>
                  <a:pt x="4644484" y="2935488"/>
                  <a:pt x="4652010" y="2926080"/>
                </a:cubicBezTo>
                <a:cubicBezTo>
                  <a:pt x="4660592" y="2915353"/>
                  <a:pt x="4675747" y="2912014"/>
                  <a:pt x="4686300" y="2903220"/>
                </a:cubicBezTo>
                <a:cubicBezTo>
                  <a:pt x="4698718" y="2892872"/>
                  <a:pt x="4710666" y="2881689"/>
                  <a:pt x="4720590" y="2868930"/>
                </a:cubicBezTo>
                <a:cubicBezTo>
                  <a:pt x="4737458" y="2847243"/>
                  <a:pt x="4757622" y="2826414"/>
                  <a:pt x="4766310" y="2800350"/>
                </a:cubicBezTo>
                <a:cubicBezTo>
                  <a:pt x="4770120" y="2788920"/>
                  <a:pt x="4771889" y="2776592"/>
                  <a:pt x="4777740" y="2766060"/>
                </a:cubicBezTo>
                <a:cubicBezTo>
                  <a:pt x="4835517" y="2662061"/>
                  <a:pt x="4802214" y="2729833"/>
                  <a:pt x="4857750" y="2663190"/>
                </a:cubicBezTo>
                <a:cubicBezTo>
                  <a:pt x="4866544" y="2652637"/>
                  <a:pt x="4871816" y="2639453"/>
                  <a:pt x="4880610" y="2628900"/>
                </a:cubicBezTo>
                <a:cubicBezTo>
                  <a:pt x="4890958" y="2616482"/>
                  <a:pt x="4904380" y="2606883"/>
                  <a:pt x="4914900" y="2594610"/>
                </a:cubicBezTo>
                <a:cubicBezTo>
                  <a:pt x="4921113" y="2587362"/>
                  <a:pt x="4964813" y="2529073"/>
                  <a:pt x="4972050" y="2514600"/>
                </a:cubicBezTo>
                <a:cubicBezTo>
                  <a:pt x="4977438" y="2503824"/>
                  <a:pt x="4974961" y="2488829"/>
                  <a:pt x="4983480" y="2480310"/>
                </a:cubicBezTo>
                <a:cubicBezTo>
                  <a:pt x="4991999" y="2471791"/>
                  <a:pt x="5006340" y="2472690"/>
                  <a:pt x="5017770" y="2468880"/>
                </a:cubicBezTo>
                <a:cubicBezTo>
                  <a:pt x="5025390" y="2457450"/>
                  <a:pt x="5030916" y="2444304"/>
                  <a:pt x="5040630" y="2434590"/>
                </a:cubicBezTo>
                <a:cubicBezTo>
                  <a:pt x="5130540" y="2344680"/>
                  <a:pt x="5015585" y="2489790"/>
                  <a:pt x="5109210" y="2377440"/>
                </a:cubicBezTo>
                <a:cubicBezTo>
                  <a:pt x="5150078" y="2328398"/>
                  <a:pt x="5111717" y="2354396"/>
                  <a:pt x="5166360" y="2308860"/>
                </a:cubicBezTo>
                <a:cubicBezTo>
                  <a:pt x="5215495" y="2267914"/>
                  <a:pt x="5183390" y="2300345"/>
                  <a:pt x="5234940" y="2274570"/>
                </a:cubicBezTo>
                <a:cubicBezTo>
                  <a:pt x="5247227" y="2268427"/>
                  <a:pt x="5258677" y="2260504"/>
                  <a:pt x="5269230" y="2251710"/>
                </a:cubicBezTo>
                <a:cubicBezTo>
                  <a:pt x="5281648" y="2241362"/>
                  <a:pt x="5290070" y="2226386"/>
                  <a:pt x="5303520" y="2217420"/>
                </a:cubicBezTo>
                <a:cubicBezTo>
                  <a:pt x="5313545" y="2210737"/>
                  <a:pt x="5326736" y="2210736"/>
                  <a:pt x="5337810" y="2205990"/>
                </a:cubicBezTo>
                <a:cubicBezTo>
                  <a:pt x="5353471" y="2199278"/>
                  <a:pt x="5368919" y="2191896"/>
                  <a:pt x="5383530" y="2183130"/>
                </a:cubicBezTo>
                <a:cubicBezTo>
                  <a:pt x="5407089" y="2168995"/>
                  <a:pt x="5452110" y="2137410"/>
                  <a:pt x="5452110" y="2137410"/>
                </a:cubicBezTo>
                <a:cubicBezTo>
                  <a:pt x="5506947" y="2055155"/>
                  <a:pt x="5429293" y="2156431"/>
                  <a:pt x="5543550" y="2080260"/>
                </a:cubicBezTo>
                <a:cubicBezTo>
                  <a:pt x="5566410" y="2065020"/>
                  <a:pt x="5585476" y="2041203"/>
                  <a:pt x="5612130" y="2034540"/>
                </a:cubicBezTo>
                <a:cubicBezTo>
                  <a:pt x="5626779" y="2030878"/>
                  <a:pt x="5675742" y="2019879"/>
                  <a:pt x="5692140" y="2011680"/>
                </a:cubicBezTo>
                <a:cubicBezTo>
                  <a:pt x="5723966" y="1995767"/>
                  <a:pt x="5735441" y="1979809"/>
                  <a:pt x="5760720" y="1954530"/>
                </a:cubicBezTo>
                <a:cubicBezTo>
                  <a:pt x="5800471" y="1835276"/>
                  <a:pt x="5739039" y="2029706"/>
                  <a:pt x="5783580" y="1703070"/>
                </a:cubicBezTo>
                <a:cubicBezTo>
                  <a:pt x="5785436" y="1689459"/>
                  <a:pt x="5800861" y="1681333"/>
                  <a:pt x="5806440" y="1668780"/>
                </a:cubicBezTo>
                <a:cubicBezTo>
                  <a:pt x="5816227" y="1646760"/>
                  <a:pt x="5821680" y="1623060"/>
                  <a:pt x="5829300" y="1600200"/>
                </a:cubicBezTo>
                <a:lnTo>
                  <a:pt x="5840730" y="1565910"/>
                </a:lnTo>
                <a:cubicBezTo>
                  <a:pt x="5836920" y="1485900"/>
                  <a:pt x="5832567" y="1405914"/>
                  <a:pt x="5829300" y="1325880"/>
                </a:cubicBezTo>
                <a:cubicBezTo>
                  <a:pt x="5827973" y="1293362"/>
                  <a:pt x="5833046" y="1043685"/>
                  <a:pt x="5806440" y="937260"/>
                </a:cubicBezTo>
                <a:cubicBezTo>
                  <a:pt x="5800596" y="913883"/>
                  <a:pt x="5796946" y="888730"/>
                  <a:pt x="5783580" y="868680"/>
                </a:cubicBezTo>
                <a:lnTo>
                  <a:pt x="5760720" y="834390"/>
                </a:lnTo>
                <a:cubicBezTo>
                  <a:pt x="5743446" y="765293"/>
                  <a:pt x="5754258" y="803573"/>
                  <a:pt x="5726430" y="720090"/>
                </a:cubicBezTo>
                <a:lnTo>
                  <a:pt x="5715000" y="685800"/>
                </a:lnTo>
                <a:cubicBezTo>
                  <a:pt x="5711190" y="674370"/>
                  <a:pt x="5710253" y="661535"/>
                  <a:pt x="5703570" y="651510"/>
                </a:cubicBezTo>
                <a:lnTo>
                  <a:pt x="5657850" y="582930"/>
                </a:lnTo>
                <a:cubicBezTo>
                  <a:pt x="5638420" y="505209"/>
                  <a:pt x="5644939" y="503186"/>
                  <a:pt x="5612130" y="445770"/>
                </a:cubicBezTo>
                <a:cubicBezTo>
                  <a:pt x="5605314" y="433843"/>
                  <a:pt x="5598064" y="422033"/>
                  <a:pt x="5589270" y="411480"/>
                </a:cubicBezTo>
                <a:cubicBezTo>
                  <a:pt x="5571214" y="389813"/>
                  <a:pt x="5546379" y="367174"/>
                  <a:pt x="5520690" y="354330"/>
                </a:cubicBezTo>
                <a:cubicBezTo>
                  <a:pt x="5502420" y="345195"/>
                  <a:pt x="5457770" y="336353"/>
                  <a:pt x="5440680" y="331470"/>
                </a:cubicBezTo>
                <a:cubicBezTo>
                  <a:pt x="5429095" y="328160"/>
                  <a:pt x="5417975" y="323350"/>
                  <a:pt x="5406390" y="320040"/>
                </a:cubicBezTo>
                <a:cubicBezTo>
                  <a:pt x="5383549" y="313514"/>
                  <a:pt x="5324471" y="299799"/>
                  <a:pt x="5303520" y="297180"/>
                </a:cubicBezTo>
                <a:cubicBezTo>
                  <a:pt x="5261762" y="291960"/>
                  <a:pt x="5219664" y="289937"/>
                  <a:pt x="5177790" y="285750"/>
                </a:cubicBezTo>
                <a:cubicBezTo>
                  <a:pt x="5103679" y="278339"/>
                  <a:pt x="5056368" y="272001"/>
                  <a:pt x="4983480" y="262890"/>
                </a:cubicBezTo>
                <a:cubicBezTo>
                  <a:pt x="4836354" y="213848"/>
                  <a:pt x="4986996" y="260911"/>
                  <a:pt x="4857750" y="228600"/>
                </a:cubicBezTo>
                <a:cubicBezTo>
                  <a:pt x="4846061" y="225678"/>
                  <a:pt x="4835274" y="219533"/>
                  <a:pt x="4823460" y="217170"/>
                </a:cubicBezTo>
                <a:cubicBezTo>
                  <a:pt x="4797042" y="211886"/>
                  <a:pt x="4769956" y="210559"/>
                  <a:pt x="4743450" y="205740"/>
                </a:cubicBezTo>
                <a:cubicBezTo>
                  <a:pt x="4665057" y="191487"/>
                  <a:pt x="4728727" y="199202"/>
                  <a:pt x="4663440" y="182880"/>
                </a:cubicBezTo>
                <a:cubicBezTo>
                  <a:pt x="4644593" y="178168"/>
                  <a:pt x="4625340" y="175260"/>
                  <a:pt x="4606290" y="171450"/>
                </a:cubicBezTo>
                <a:cubicBezTo>
                  <a:pt x="4548859" y="133163"/>
                  <a:pt x="4554489" y="128228"/>
                  <a:pt x="4503420" y="114300"/>
                </a:cubicBezTo>
                <a:cubicBezTo>
                  <a:pt x="4473109" y="106033"/>
                  <a:pt x="4440081" y="105491"/>
                  <a:pt x="4411980" y="91440"/>
                </a:cubicBezTo>
                <a:cubicBezTo>
                  <a:pt x="4344707" y="57804"/>
                  <a:pt x="4382424" y="73968"/>
                  <a:pt x="4297680" y="45720"/>
                </a:cubicBezTo>
                <a:cubicBezTo>
                  <a:pt x="4286250" y="41910"/>
                  <a:pt x="4275204" y="36653"/>
                  <a:pt x="4263390" y="34290"/>
                </a:cubicBezTo>
                <a:cubicBezTo>
                  <a:pt x="4122672" y="6146"/>
                  <a:pt x="4187554" y="16925"/>
                  <a:pt x="4069080" y="0"/>
                </a:cubicBezTo>
                <a:lnTo>
                  <a:pt x="3463290" y="11430"/>
                </a:lnTo>
                <a:cubicBezTo>
                  <a:pt x="3323680" y="15363"/>
                  <a:pt x="3259693" y="22665"/>
                  <a:pt x="3131820" y="34290"/>
                </a:cubicBezTo>
                <a:cubicBezTo>
                  <a:pt x="2120350" y="21487"/>
                  <a:pt x="2142379" y="15089"/>
                  <a:pt x="1028700" y="34290"/>
                </a:cubicBezTo>
                <a:cubicBezTo>
                  <a:pt x="986623" y="35015"/>
                  <a:pt x="944971" y="43095"/>
                  <a:pt x="902970" y="45720"/>
                </a:cubicBezTo>
                <a:cubicBezTo>
                  <a:pt x="823025" y="50717"/>
                  <a:pt x="742950" y="53340"/>
                  <a:pt x="662940" y="57150"/>
                </a:cubicBezTo>
                <a:lnTo>
                  <a:pt x="628650" y="80010"/>
                </a:lnTo>
              </a:path>
            </a:pathLst>
          </a:custGeom>
          <a:ln w="25400"/>
        </p:spPr>
        <p:style>
          <a:lnRef idx="1">
            <a:schemeClr val="dk1"/>
          </a:lnRef>
          <a:fillRef idx="0">
            <a:schemeClr val="dk1"/>
          </a:fillRef>
          <a:effectRef idx="0">
            <a:schemeClr val="dk1"/>
          </a:effectRef>
          <a:fontRef idx="minor">
            <a:schemeClr val="tx1"/>
          </a:fontRef>
        </p:style>
        <p:txBody>
          <a:bodyPr rtlCol="0" anchor="ctr"/>
          <a:lstStyle/>
          <a:p>
            <a:pPr algn="ctr" defTabSz="457200" fontAlgn="base">
              <a:spcBef>
                <a:spcPct val="0"/>
              </a:spcBef>
              <a:spcAft>
                <a:spcPct val="0"/>
              </a:spcAft>
            </a:pPr>
            <a:endParaRPr lang="en-US">
              <a:solidFill>
                <a:prstClr val="black"/>
              </a:solidFill>
            </a:endParaRPr>
          </a:p>
        </p:txBody>
      </p:sp>
      <p:cxnSp>
        <p:nvCxnSpPr>
          <p:cNvPr id="29" name="Straight Arrow Connector 28"/>
          <p:cNvCxnSpPr/>
          <p:nvPr/>
        </p:nvCxnSpPr>
        <p:spPr>
          <a:xfrm flipV="1">
            <a:off x="1108710" y="4606290"/>
            <a:ext cx="991551" cy="7416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28650" y="5347969"/>
            <a:ext cx="2891790" cy="1077218"/>
          </a:xfrm>
          <a:prstGeom prst="rect">
            <a:avLst/>
          </a:prstGeom>
          <a:noFill/>
        </p:spPr>
        <p:txBody>
          <a:bodyPr wrap="square" rtlCol="0">
            <a:spAutoFit/>
          </a:bodyPr>
          <a:lstStyle/>
          <a:p>
            <a:pPr defTabSz="457200" fontAlgn="base">
              <a:spcBef>
                <a:spcPct val="0"/>
              </a:spcBef>
              <a:spcAft>
                <a:spcPts val="600"/>
              </a:spcAft>
            </a:pPr>
            <a:r>
              <a:rPr lang="en-US" sz="1600" dirty="0">
                <a:solidFill>
                  <a:srgbClr val="FF0000"/>
                </a:solidFill>
                <a:ea typeface="Verdana" pitchFamily="34" charset="0"/>
                <a:cs typeface="Verdana" pitchFamily="34" charset="0"/>
              </a:rPr>
              <a:t>Fetching this would require the XSLT processor to back up. Backing up is not allowed in streaming.</a:t>
            </a:r>
            <a:endParaRPr lang="en-US" sz="1600" dirty="0">
              <a:solidFill>
                <a:srgbClr val="FF0000"/>
              </a:solidFill>
              <a:ea typeface="Verdana" pitchFamily="34" charset="0"/>
              <a:cs typeface="Verdana" pitchFamily="34" charset="0"/>
            </a:endParaRPr>
          </a:p>
        </p:txBody>
      </p:sp>
      <p:cxnSp>
        <p:nvCxnSpPr>
          <p:cNvPr id="33" name="Straight Arrow Connector 32"/>
          <p:cNvCxnSpPr/>
          <p:nvPr/>
        </p:nvCxnSpPr>
        <p:spPr>
          <a:xfrm flipH="1">
            <a:off x="6375721" y="2321083"/>
            <a:ext cx="627050" cy="60499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002771" y="1988879"/>
            <a:ext cx="2141229" cy="1323439"/>
          </a:xfrm>
          <a:prstGeom prst="rect">
            <a:avLst/>
          </a:prstGeom>
          <a:noFill/>
        </p:spPr>
        <p:txBody>
          <a:bodyPr wrap="square" rtlCol="0">
            <a:spAutoFit/>
          </a:bodyPr>
          <a:lstStyle/>
          <a:p>
            <a:pPr defTabSz="457200" fontAlgn="base">
              <a:spcBef>
                <a:spcPct val="0"/>
              </a:spcBef>
              <a:spcAft>
                <a:spcPts val="600"/>
              </a:spcAft>
            </a:pPr>
            <a:r>
              <a:rPr lang="en-US" sz="1600" dirty="0">
                <a:solidFill>
                  <a:srgbClr val="FF0000"/>
                </a:solidFill>
                <a:ea typeface="Verdana" pitchFamily="34" charset="0"/>
                <a:cs typeface="Verdana" pitchFamily="34" charset="0"/>
              </a:rPr>
              <a:t>Executing string(../..) would result in the XSLT processor attempting to obtain all of this data. </a:t>
            </a:r>
            <a:endParaRPr lang="en-US" sz="1600" dirty="0">
              <a:solidFill>
                <a:srgbClr val="FF0000"/>
              </a:solidFill>
              <a:ea typeface="Verdana" pitchFamily="34" charset="0"/>
              <a:cs typeface="Verdana" pitchFamily="34" charset="0"/>
            </a:endParaRPr>
          </a:p>
        </p:txBody>
      </p:sp>
      <p:cxnSp>
        <p:nvCxnSpPr>
          <p:cNvPr id="24" name="Straight Connector 23"/>
          <p:cNvCxnSpPr/>
          <p:nvPr/>
        </p:nvCxnSpPr>
        <p:spPr>
          <a:xfrm>
            <a:off x="457200" y="1295400"/>
            <a:ext cx="8229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3817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229600" cy="868362"/>
          </a:xfrm>
        </p:spPr>
        <p:txBody>
          <a:bodyPr/>
          <a:lstStyle/>
          <a:p>
            <a:r>
              <a:rPr lang="en-US" dirty="0" smtClean="0"/>
              <a:t>Lesson Learned</a:t>
            </a:r>
            <a:endParaRPr lang="en-US" dirty="0"/>
          </a:p>
        </p:txBody>
      </p:sp>
      <p:sp>
        <p:nvSpPr>
          <p:cNvPr id="3" name="Content Placeholder 2"/>
          <p:cNvSpPr>
            <a:spLocks noGrp="1"/>
          </p:cNvSpPr>
          <p:nvPr>
            <p:ph idx="1"/>
          </p:nvPr>
        </p:nvSpPr>
        <p:spPr>
          <a:xfrm>
            <a:off x="609600" y="1447801"/>
            <a:ext cx="8229600" cy="2781300"/>
          </a:xfrm>
        </p:spPr>
        <p:txBody>
          <a:bodyPr/>
          <a:lstStyle/>
          <a:p>
            <a:r>
              <a:rPr lang="en-US" dirty="0" smtClean="0"/>
              <a:t>So you write an XPath expression to climb up the XML tree.</a:t>
            </a:r>
          </a:p>
          <a:p>
            <a:r>
              <a:rPr lang="en-US" dirty="0" smtClean="0"/>
              <a:t>That XPath expression is a “climbing construct.”</a:t>
            </a:r>
          </a:p>
          <a:p>
            <a:r>
              <a:rPr lang="en-US" dirty="0" smtClean="0"/>
              <a:t>Good so far.</a:t>
            </a:r>
          </a:p>
          <a:p>
            <a:r>
              <a:rPr lang="en-US" dirty="0" smtClean="0"/>
              <a:t>Now you operate on those nodes that your climbing construct fetched.</a:t>
            </a:r>
          </a:p>
          <a:p>
            <a:r>
              <a:rPr lang="en-US" dirty="0" smtClean="0"/>
              <a:t>Be sure that the operation doesn’t result in consuming the contents of the children of those nodes.</a:t>
            </a:r>
            <a:endParaRPr lang="en-US" dirty="0"/>
          </a:p>
        </p:txBody>
      </p:sp>
      <p:sp>
        <p:nvSpPr>
          <p:cNvPr id="4" name="Rectangle 3"/>
          <p:cNvSpPr>
            <a:spLocks noChangeArrowheads="1"/>
          </p:cNvSpPr>
          <p:nvPr/>
        </p:nvSpPr>
        <p:spPr bwMode="auto">
          <a:xfrm>
            <a:off x="1721810" y="4560221"/>
            <a:ext cx="4634602" cy="646331"/>
          </a:xfrm>
          <a:prstGeom prst="rect">
            <a:avLst/>
          </a:prstGeom>
          <a:solidFill>
            <a:srgbClr val="C00000"/>
          </a:solidFill>
          <a:ln w="9525">
            <a:solidFill>
              <a:srgbClr val="C00000"/>
            </a:solidFill>
            <a:miter lim="800000"/>
            <a:headEnd/>
            <a:tailEnd/>
          </a:ln>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fontAlgn="base" hangingPunct="1">
              <a:spcBef>
                <a:spcPct val="0"/>
              </a:spcBef>
              <a:spcAft>
                <a:spcPct val="0"/>
              </a:spcAft>
            </a:pPr>
            <a:r>
              <a:rPr lang="en-US" altLang="en-US" b="1" dirty="0">
                <a:solidFill>
                  <a:prstClr val="white"/>
                </a:solidFill>
              </a:rPr>
              <a:t>Key concept: you are allowed to ascend </a:t>
            </a:r>
          </a:p>
          <a:p>
            <a:pPr algn="ctr" eaLnBrk="1" fontAlgn="base" hangingPunct="1">
              <a:spcBef>
                <a:spcPct val="0"/>
              </a:spcBef>
              <a:spcAft>
                <a:spcPct val="0"/>
              </a:spcAft>
            </a:pPr>
            <a:r>
              <a:rPr lang="en-US" altLang="en-US" b="1" dirty="0">
                <a:solidFill>
                  <a:prstClr val="white"/>
                </a:solidFill>
              </a:rPr>
              <a:t>but not allowed to descend afterwards.</a:t>
            </a:r>
          </a:p>
        </p:txBody>
      </p:sp>
      <p:cxnSp>
        <p:nvCxnSpPr>
          <p:cNvPr id="5" name="Straight Connector 4"/>
          <p:cNvCxnSpPr/>
          <p:nvPr/>
        </p:nvCxnSpPr>
        <p:spPr>
          <a:xfrm>
            <a:off x="457200" y="1295400"/>
            <a:ext cx="8229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137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229600" cy="868362"/>
          </a:xfrm>
        </p:spPr>
        <p:txBody>
          <a:bodyPr>
            <a:normAutofit fontScale="90000"/>
          </a:bodyPr>
          <a:lstStyle/>
          <a:p>
            <a:r>
              <a:rPr lang="en-US" dirty="0" smtClean="0"/>
              <a:t>Can </a:t>
            </a:r>
            <a:r>
              <a:rPr lang="en-US" dirty="0"/>
              <a:t>apply the string() function to an ancestor </a:t>
            </a:r>
            <a:r>
              <a:rPr lang="en-US" dirty="0" smtClean="0"/>
              <a:t>element’s attribute</a:t>
            </a:r>
            <a:endParaRPr lang="en-US" dirty="0"/>
          </a:p>
        </p:txBody>
      </p:sp>
      <p:sp>
        <p:nvSpPr>
          <p:cNvPr id="3" name="Content Placeholder 2"/>
          <p:cNvSpPr>
            <a:spLocks noGrp="1"/>
          </p:cNvSpPr>
          <p:nvPr>
            <p:ph idx="1"/>
          </p:nvPr>
        </p:nvSpPr>
        <p:spPr>
          <a:xfrm>
            <a:off x="609600" y="1447801"/>
            <a:ext cx="8229600" cy="975360"/>
          </a:xfrm>
        </p:spPr>
        <p:txBody>
          <a:bodyPr/>
          <a:lstStyle/>
          <a:p>
            <a:r>
              <a:rPr lang="en-US" dirty="0" smtClean="0"/>
              <a:t>It is legal to apply the string() function to an ancestor element’s attributes. For example, this is legal: </a:t>
            </a:r>
            <a:r>
              <a:rPr lang="en-US" dirty="0" smtClean="0">
                <a:solidFill>
                  <a:srgbClr val="FF0000"/>
                </a:solidFill>
              </a:rPr>
              <a:t>string(../@id)</a:t>
            </a:r>
            <a:endParaRPr lang="en-US" dirty="0">
              <a:solidFill>
                <a:srgbClr val="FF0000"/>
              </a:solidFill>
            </a:endParaRPr>
          </a:p>
        </p:txBody>
      </p:sp>
      <p:sp>
        <p:nvSpPr>
          <p:cNvPr id="4" name="Rectangle 79"/>
          <p:cNvSpPr>
            <a:spLocks noChangeArrowheads="1"/>
          </p:cNvSpPr>
          <p:nvPr/>
        </p:nvSpPr>
        <p:spPr bwMode="auto">
          <a:xfrm>
            <a:off x="2958623" y="2427763"/>
            <a:ext cx="1057275" cy="4953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dirty="0">
                <a:solidFill>
                  <a:srgbClr val="000000"/>
                </a:solidFill>
                <a:ea typeface="MS PGothic" pitchFamily="34" charset="-128"/>
              </a:rPr>
              <a:t>Element</a:t>
            </a:r>
          </a:p>
          <a:p>
            <a:pPr algn="ctr" defTabSz="457200" eaLnBrk="1" fontAlgn="base" hangingPunct="1">
              <a:spcBef>
                <a:spcPct val="0"/>
              </a:spcBef>
              <a:spcAft>
                <a:spcPct val="0"/>
              </a:spcAft>
              <a:buClrTx/>
              <a:buSzTx/>
              <a:buFontTx/>
              <a:buNone/>
            </a:pPr>
            <a:r>
              <a:rPr lang="en-US" altLang="en-US" sz="1100" b="0" dirty="0">
                <a:solidFill>
                  <a:srgbClr val="000000"/>
                </a:solidFill>
                <a:ea typeface="MS PGothic" pitchFamily="34" charset="-128"/>
              </a:rPr>
              <a:t>Book</a:t>
            </a:r>
            <a:endParaRPr lang="en-US" altLang="en-US" sz="1800" b="0" dirty="0">
              <a:solidFill>
                <a:prstClr val="black"/>
              </a:solidFill>
              <a:ea typeface="MS PGothic" pitchFamily="34" charset="-128"/>
            </a:endParaRPr>
          </a:p>
        </p:txBody>
      </p:sp>
      <p:sp>
        <p:nvSpPr>
          <p:cNvPr id="5" name="Oval 38"/>
          <p:cNvSpPr>
            <a:spLocks noChangeArrowheads="1"/>
          </p:cNvSpPr>
          <p:nvPr/>
        </p:nvSpPr>
        <p:spPr bwMode="auto">
          <a:xfrm>
            <a:off x="4496751" y="5317331"/>
            <a:ext cx="808037" cy="769937"/>
          </a:xfrm>
          <a:prstGeom prst="ellipse">
            <a:avLst/>
          </a:prstGeom>
          <a:solidFill>
            <a:schemeClr val="bg1"/>
          </a:solidFill>
          <a:ln w="12700">
            <a:solidFill>
              <a:schemeClr val="tx1"/>
            </a:solidFill>
            <a:round/>
            <a:headEnd/>
            <a:tailEnd/>
          </a:ln>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dirty="0">
                <a:solidFill>
                  <a:prstClr val="black"/>
                </a:solidFill>
                <a:ea typeface="MS PGothic" pitchFamily="34" charset="-128"/>
              </a:rPr>
              <a:t>Text</a:t>
            </a:r>
          </a:p>
          <a:p>
            <a:pPr algn="ctr" defTabSz="457200" eaLnBrk="1" fontAlgn="base" hangingPunct="1">
              <a:spcBef>
                <a:spcPct val="0"/>
              </a:spcBef>
              <a:spcAft>
                <a:spcPct val="0"/>
              </a:spcAft>
              <a:buClrTx/>
              <a:buSzTx/>
              <a:buFontTx/>
              <a:buNone/>
            </a:pPr>
            <a:r>
              <a:rPr lang="en-US" altLang="en-US" sz="1000" b="0" dirty="0">
                <a:solidFill>
                  <a:prstClr val="black"/>
                </a:solidFill>
                <a:ea typeface="MS PGothic" pitchFamily="34" charset="-128"/>
              </a:rPr>
              <a:t>Hello World</a:t>
            </a:r>
          </a:p>
        </p:txBody>
      </p:sp>
      <p:sp>
        <p:nvSpPr>
          <p:cNvPr id="6" name="Line 44"/>
          <p:cNvSpPr>
            <a:spLocks noChangeShapeType="1"/>
          </p:cNvSpPr>
          <p:nvPr/>
        </p:nvSpPr>
        <p:spPr bwMode="auto">
          <a:xfrm>
            <a:off x="4893626" y="4822031"/>
            <a:ext cx="0" cy="482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57200" fontAlgn="base">
              <a:spcBef>
                <a:spcPct val="0"/>
              </a:spcBef>
              <a:spcAft>
                <a:spcPct val="0"/>
              </a:spcAft>
            </a:pPr>
            <a:endParaRPr lang="en-US">
              <a:solidFill>
                <a:prstClr val="black"/>
              </a:solidFill>
              <a:ea typeface="MS PGothic" pitchFamily="34" charset="-128"/>
            </a:endParaRPr>
          </a:p>
        </p:txBody>
      </p:sp>
      <p:sp>
        <p:nvSpPr>
          <p:cNvPr id="7" name="Rectangle 79"/>
          <p:cNvSpPr>
            <a:spLocks noChangeArrowheads="1"/>
          </p:cNvSpPr>
          <p:nvPr/>
        </p:nvSpPr>
        <p:spPr bwMode="auto">
          <a:xfrm>
            <a:off x="1541303" y="3368833"/>
            <a:ext cx="1057275" cy="4953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dirty="0">
                <a:solidFill>
                  <a:srgbClr val="000000"/>
                </a:solidFill>
                <a:ea typeface="MS PGothic" pitchFamily="34" charset="-128"/>
              </a:rPr>
              <a:t>Element</a:t>
            </a:r>
          </a:p>
          <a:p>
            <a:pPr algn="ctr" defTabSz="457200" eaLnBrk="1" fontAlgn="base" hangingPunct="1">
              <a:spcBef>
                <a:spcPct val="0"/>
              </a:spcBef>
              <a:spcAft>
                <a:spcPct val="0"/>
              </a:spcAft>
              <a:buClrTx/>
              <a:buSzTx/>
              <a:buFontTx/>
              <a:buNone/>
            </a:pPr>
            <a:r>
              <a:rPr lang="en-US" altLang="en-US" sz="1100" b="0" dirty="0">
                <a:solidFill>
                  <a:srgbClr val="000000"/>
                </a:solidFill>
                <a:ea typeface="MS PGothic" pitchFamily="34" charset="-128"/>
              </a:rPr>
              <a:t>Intro</a:t>
            </a:r>
            <a:endParaRPr lang="en-US" altLang="en-US" sz="1800" b="0" dirty="0">
              <a:solidFill>
                <a:prstClr val="black"/>
              </a:solidFill>
              <a:ea typeface="MS PGothic" pitchFamily="34" charset="-128"/>
            </a:endParaRPr>
          </a:p>
        </p:txBody>
      </p:sp>
      <p:sp>
        <p:nvSpPr>
          <p:cNvPr id="8" name="Rectangle 79"/>
          <p:cNvSpPr>
            <a:spLocks noChangeArrowheads="1"/>
          </p:cNvSpPr>
          <p:nvPr/>
        </p:nvSpPr>
        <p:spPr bwMode="auto">
          <a:xfrm>
            <a:off x="4356893" y="3361213"/>
            <a:ext cx="1057275" cy="4953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dirty="0">
                <a:solidFill>
                  <a:srgbClr val="000000"/>
                </a:solidFill>
                <a:ea typeface="MS PGothic" pitchFamily="34" charset="-128"/>
              </a:rPr>
              <a:t>Element</a:t>
            </a:r>
          </a:p>
          <a:p>
            <a:pPr algn="ctr" defTabSz="457200" eaLnBrk="1" fontAlgn="base" hangingPunct="1">
              <a:spcBef>
                <a:spcPct val="0"/>
              </a:spcBef>
              <a:spcAft>
                <a:spcPct val="0"/>
              </a:spcAft>
              <a:buClrTx/>
              <a:buSzTx/>
              <a:buFontTx/>
              <a:buNone/>
            </a:pPr>
            <a:r>
              <a:rPr lang="en-US" altLang="en-US" sz="1100" b="0" dirty="0">
                <a:solidFill>
                  <a:srgbClr val="000000"/>
                </a:solidFill>
                <a:ea typeface="MS PGothic" pitchFamily="34" charset="-128"/>
              </a:rPr>
              <a:t>Chapter</a:t>
            </a:r>
            <a:endParaRPr lang="en-US" altLang="en-US" sz="1800" b="0" dirty="0">
              <a:solidFill>
                <a:prstClr val="black"/>
              </a:solidFill>
              <a:ea typeface="MS PGothic" pitchFamily="34" charset="-128"/>
            </a:endParaRPr>
          </a:p>
        </p:txBody>
      </p:sp>
      <p:sp>
        <p:nvSpPr>
          <p:cNvPr id="9" name="Rectangle 79"/>
          <p:cNvSpPr>
            <a:spLocks noChangeArrowheads="1"/>
          </p:cNvSpPr>
          <p:nvPr/>
        </p:nvSpPr>
        <p:spPr bwMode="auto">
          <a:xfrm>
            <a:off x="4372133" y="4325143"/>
            <a:ext cx="1057275" cy="495300"/>
          </a:xfrm>
          <a:prstGeom prst="rect">
            <a:avLst/>
          </a:prstGeom>
          <a:solidFill>
            <a:srgbClr val="FF0000"/>
          </a:solidFill>
          <a:ln w="12700">
            <a:solidFill>
              <a:schemeClr val="tx1"/>
            </a:solidFill>
            <a:miter lim="800000"/>
            <a:headEnd/>
            <a:tailEnd/>
          </a:ln>
          <a:effec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dirty="0">
                <a:solidFill>
                  <a:srgbClr val="000000"/>
                </a:solidFill>
                <a:ea typeface="MS PGothic" pitchFamily="34" charset="-128"/>
              </a:rPr>
              <a:t>Element</a:t>
            </a:r>
          </a:p>
          <a:p>
            <a:pPr algn="ctr" defTabSz="457200" eaLnBrk="1" fontAlgn="base" hangingPunct="1">
              <a:spcBef>
                <a:spcPct val="0"/>
              </a:spcBef>
              <a:spcAft>
                <a:spcPct val="0"/>
              </a:spcAft>
              <a:buClrTx/>
              <a:buSzTx/>
              <a:buFontTx/>
              <a:buNone/>
            </a:pPr>
            <a:r>
              <a:rPr lang="en-US" altLang="en-US" sz="1100" b="0" dirty="0">
                <a:solidFill>
                  <a:srgbClr val="000000"/>
                </a:solidFill>
                <a:ea typeface="MS PGothic" pitchFamily="34" charset="-128"/>
              </a:rPr>
              <a:t>Title</a:t>
            </a:r>
            <a:endParaRPr lang="en-US" altLang="en-US" sz="1800" b="0" dirty="0">
              <a:solidFill>
                <a:prstClr val="black"/>
              </a:solidFill>
              <a:ea typeface="MS PGothic" pitchFamily="34" charset="-128"/>
            </a:endParaRPr>
          </a:p>
        </p:txBody>
      </p:sp>
      <p:sp>
        <p:nvSpPr>
          <p:cNvPr id="10" name="Rectangle 79"/>
          <p:cNvSpPr>
            <a:spLocks noChangeArrowheads="1"/>
          </p:cNvSpPr>
          <p:nvPr/>
        </p:nvSpPr>
        <p:spPr bwMode="auto">
          <a:xfrm>
            <a:off x="5429408" y="4571523"/>
            <a:ext cx="1305242" cy="247650"/>
          </a:xfrm>
          <a:prstGeom prst="rect">
            <a:avLst/>
          </a:prstGeom>
          <a:solidFill>
            <a:srgbClr val="FF0000"/>
          </a:solidFill>
          <a:ln w="12700">
            <a:solidFill>
              <a:schemeClr val="tx1"/>
            </a:solidFill>
            <a:miter lim="800000"/>
            <a:headEnd/>
            <a:tailEnd/>
          </a:ln>
          <a:effec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b="0" dirty="0">
                <a:solidFill>
                  <a:srgbClr val="000000"/>
                </a:solidFill>
                <a:ea typeface="MS PGothic" pitchFamily="34" charset="-128"/>
              </a:rPr>
              <a:t>xml:lang=</a:t>
            </a:r>
            <a:r>
              <a:rPr lang="en-US" sz="1200" b="0" dirty="0">
                <a:solidFill>
                  <a:prstClr val="black"/>
                </a:solidFill>
                <a:latin typeface="Courier New" panose="02070309020205020404" pitchFamily="49" charset="0"/>
                <a:ea typeface="MS PGothic" pitchFamily="34" charset="-128"/>
                <a:cs typeface="Courier New" panose="02070309020205020404" pitchFamily="49" charset="0"/>
              </a:rPr>
              <a:t>"</a:t>
            </a:r>
            <a:r>
              <a:rPr lang="en-US" altLang="en-US" sz="1200" b="0" dirty="0">
                <a:solidFill>
                  <a:srgbClr val="000000"/>
                </a:solidFill>
                <a:ea typeface="MS PGothic" pitchFamily="34" charset="-128"/>
              </a:rPr>
              <a:t>EN</a:t>
            </a:r>
            <a:r>
              <a:rPr lang="en-US" sz="1200" b="0" dirty="0">
                <a:solidFill>
                  <a:prstClr val="black"/>
                </a:solidFill>
                <a:latin typeface="Courier New" panose="02070309020205020404" pitchFamily="49" charset="0"/>
                <a:ea typeface="MS PGothic" pitchFamily="34" charset="-128"/>
                <a:cs typeface="Courier New" panose="02070309020205020404" pitchFamily="49" charset="0"/>
              </a:rPr>
              <a:t>"</a:t>
            </a:r>
            <a:endParaRPr lang="en-US" altLang="en-US" sz="1800" b="0" dirty="0">
              <a:solidFill>
                <a:prstClr val="black"/>
              </a:solidFill>
              <a:ea typeface="MS PGothic" pitchFamily="34" charset="-128"/>
            </a:endParaRPr>
          </a:p>
        </p:txBody>
      </p:sp>
      <p:cxnSp>
        <p:nvCxnSpPr>
          <p:cNvPr id="11" name="Straight Connector 10"/>
          <p:cNvCxnSpPr>
            <a:stCxn id="8" idx="2"/>
            <a:endCxn id="9" idx="0"/>
          </p:cNvCxnSpPr>
          <p:nvPr/>
        </p:nvCxnSpPr>
        <p:spPr>
          <a:xfrm>
            <a:off x="4885531" y="3856513"/>
            <a:ext cx="0" cy="4686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Oval 38"/>
          <p:cNvSpPr>
            <a:spLocks noChangeArrowheads="1"/>
          </p:cNvSpPr>
          <p:nvPr/>
        </p:nvSpPr>
        <p:spPr bwMode="auto">
          <a:xfrm>
            <a:off x="1665921" y="4365624"/>
            <a:ext cx="808037" cy="769937"/>
          </a:xfrm>
          <a:prstGeom prst="ellipse">
            <a:avLst/>
          </a:prstGeom>
          <a:solidFill>
            <a:schemeClr val="bg1"/>
          </a:solidFill>
          <a:ln w="12700">
            <a:solidFill>
              <a:schemeClr val="tx1"/>
            </a:solidFill>
            <a:round/>
            <a:headEnd/>
            <a:tailEnd/>
          </a:ln>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dirty="0">
                <a:solidFill>
                  <a:prstClr val="black"/>
                </a:solidFill>
                <a:ea typeface="MS PGothic" pitchFamily="34" charset="-128"/>
              </a:rPr>
              <a:t>Text</a:t>
            </a:r>
          </a:p>
          <a:p>
            <a:pPr algn="ctr" defTabSz="457200" eaLnBrk="1" fontAlgn="base" hangingPunct="1">
              <a:spcBef>
                <a:spcPct val="0"/>
              </a:spcBef>
              <a:spcAft>
                <a:spcPct val="0"/>
              </a:spcAft>
              <a:buClrTx/>
              <a:buSzTx/>
              <a:buFontTx/>
              <a:buNone/>
            </a:pPr>
            <a:r>
              <a:rPr lang="en-US" altLang="en-US" sz="1000" b="0" dirty="0">
                <a:solidFill>
                  <a:prstClr val="black"/>
                </a:solidFill>
                <a:ea typeface="MS PGothic" pitchFamily="34" charset="-128"/>
              </a:rPr>
              <a:t>A book about</a:t>
            </a:r>
          </a:p>
          <a:p>
            <a:pPr algn="ctr" defTabSz="457200" eaLnBrk="1" fontAlgn="base" hangingPunct="1">
              <a:spcBef>
                <a:spcPct val="0"/>
              </a:spcBef>
              <a:spcAft>
                <a:spcPct val="0"/>
              </a:spcAft>
              <a:buClrTx/>
              <a:buSzTx/>
              <a:buFontTx/>
              <a:buNone/>
            </a:pPr>
            <a:r>
              <a:rPr lang="en-US" altLang="en-US" sz="1000" b="0" dirty="0">
                <a:solidFill>
                  <a:prstClr val="black"/>
                </a:solidFill>
                <a:ea typeface="MS PGothic" pitchFamily="34" charset="-128"/>
              </a:rPr>
              <a:t>…</a:t>
            </a:r>
          </a:p>
        </p:txBody>
      </p:sp>
      <p:sp>
        <p:nvSpPr>
          <p:cNvPr id="13" name="Line 44"/>
          <p:cNvSpPr>
            <a:spLocks noChangeShapeType="1"/>
          </p:cNvSpPr>
          <p:nvPr/>
        </p:nvSpPr>
        <p:spPr bwMode="auto">
          <a:xfrm>
            <a:off x="2062796" y="3870324"/>
            <a:ext cx="0" cy="482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57200" fontAlgn="base">
              <a:spcBef>
                <a:spcPct val="0"/>
              </a:spcBef>
              <a:spcAft>
                <a:spcPct val="0"/>
              </a:spcAft>
            </a:pPr>
            <a:endParaRPr lang="en-US">
              <a:solidFill>
                <a:prstClr val="black"/>
              </a:solidFill>
              <a:ea typeface="MS PGothic" pitchFamily="34" charset="-128"/>
            </a:endParaRPr>
          </a:p>
        </p:txBody>
      </p:sp>
      <p:sp>
        <p:nvSpPr>
          <p:cNvPr id="14" name="Rectangle 79"/>
          <p:cNvSpPr>
            <a:spLocks noChangeArrowheads="1"/>
          </p:cNvSpPr>
          <p:nvPr/>
        </p:nvSpPr>
        <p:spPr bwMode="auto">
          <a:xfrm>
            <a:off x="5421739" y="3599973"/>
            <a:ext cx="795495" cy="24765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b="0" dirty="0">
                <a:solidFill>
                  <a:srgbClr val="000000"/>
                </a:solidFill>
                <a:ea typeface="MS PGothic" pitchFamily="34" charset="-128"/>
              </a:rPr>
              <a:t>id=</a:t>
            </a:r>
            <a:r>
              <a:rPr lang="en-US" sz="1200" b="0" dirty="0">
                <a:solidFill>
                  <a:prstClr val="black"/>
                </a:solidFill>
                <a:latin typeface="Courier New" panose="02070309020205020404" pitchFamily="49" charset="0"/>
                <a:ea typeface="MS PGothic" pitchFamily="34" charset="-128"/>
                <a:cs typeface="Courier New" panose="02070309020205020404" pitchFamily="49" charset="0"/>
              </a:rPr>
              <a:t>"</a:t>
            </a:r>
            <a:r>
              <a:rPr lang="en-US" altLang="en-US" sz="1200" b="0" dirty="0">
                <a:solidFill>
                  <a:srgbClr val="000000"/>
                </a:solidFill>
                <a:ea typeface="MS PGothic" pitchFamily="34" charset="-128"/>
              </a:rPr>
              <a:t>abc</a:t>
            </a:r>
            <a:r>
              <a:rPr lang="en-US" sz="1200" b="0" dirty="0">
                <a:solidFill>
                  <a:prstClr val="black"/>
                </a:solidFill>
                <a:latin typeface="Courier New" panose="02070309020205020404" pitchFamily="49" charset="0"/>
                <a:ea typeface="MS PGothic" pitchFamily="34" charset="-128"/>
                <a:cs typeface="Courier New" panose="02070309020205020404" pitchFamily="49" charset="0"/>
              </a:rPr>
              <a:t>"</a:t>
            </a:r>
            <a:endParaRPr lang="en-US" altLang="en-US" sz="1800" b="0" dirty="0">
              <a:solidFill>
                <a:prstClr val="black"/>
              </a:solidFill>
              <a:ea typeface="MS PGothic" pitchFamily="34" charset="-128"/>
            </a:endParaRPr>
          </a:p>
        </p:txBody>
      </p:sp>
      <p:sp>
        <p:nvSpPr>
          <p:cNvPr id="15" name="Rectangle 79"/>
          <p:cNvSpPr>
            <a:spLocks noChangeArrowheads="1"/>
          </p:cNvSpPr>
          <p:nvPr/>
        </p:nvSpPr>
        <p:spPr bwMode="auto">
          <a:xfrm>
            <a:off x="4015898" y="2681763"/>
            <a:ext cx="2046287" cy="24765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algn="ctr" defTabSz="457200" eaLnBrk="1" fontAlgn="base" hangingPunct="1">
              <a:spcBef>
                <a:spcPct val="0"/>
              </a:spcBef>
              <a:spcAft>
                <a:spcPct val="0"/>
              </a:spcAft>
              <a:buClrTx/>
              <a:buSzTx/>
              <a:buFontTx/>
              <a:buNone/>
            </a:pPr>
            <a:r>
              <a:rPr lang="en-US" altLang="en-US" sz="1200" b="0" dirty="0">
                <a:solidFill>
                  <a:srgbClr val="000000"/>
                </a:solidFill>
                <a:ea typeface="MS PGothic" pitchFamily="34" charset="-128"/>
              </a:rPr>
              <a:t>xmlns=</a:t>
            </a:r>
            <a:r>
              <a:rPr lang="en-US" sz="1200" b="0" dirty="0">
                <a:solidFill>
                  <a:prstClr val="black"/>
                </a:solidFill>
                <a:latin typeface="Courier New" panose="02070309020205020404" pitchFamily="49" charset="0"/>
                <a:ea typeface="MS PGothic" pitchFamily="34" charset="-128"/>
                <a:cs typeface="Courier New" panose="02070309020205020404" pitchFamily="49" charset="0"/>
              </a:rPr>
              <a:t>"</a:t>
            </a:r>
            <a:r>
              <a:rPr lang="en-US" altLang="en-US" sz="1200" b="0" dirty="0">
                <a:solidFill>
                  <a:srgbClr val="000000"/>
                </a:solidFill>
                <a:ea typeface="MS PGothic" pitchFamily="34" charset="-128"/>
              </a:rPr>
              <a:t>http://www.book.org</a:t>
            </a:r>
            <a:r>
              <a:rPr lang="en-US" sz="1200" b="0" dirty="0">
                <a:solidFill>
                  <a:prstClr val="black"/>
                </a:solidFill>
                <a:latin typeface="Courier New" panose="02070309020205020404" pitchFamily="49" charset="0"/>
                <a:ea typeface="MS PGothic" pitchFamily="34" charset="-128"/>
                <a:cs typeface="Courier New" panose="02070309020205020404" pitchFamily="49" charset="0"/>
              </a:rPr>
              <a:t>"</a:t>
            </a:r>
            <a:endParaRPr lang="en-US" altLang="en-US" sz="1800" b="0" dirty="0">
              <a:solidFill>
                <a:prstClr val="black"/>
              </a:solidFill>
              <a:ea typeface="MS PGothic" pitchFamily="34" charset="-128"/>
            </a:endParaRPr>
          </a:p>
        </p:txBody>
      </p:sp>
      <p:cxnSp>
        <p:nvCxnSpPr>
          <p:cNvPr id="16" name="Straight Connector 15"/>
          <p:cNvCxnSpPr>
            <a:endCxn id="7" idx="0"/>
          </p:cNvCxnSpPr>
          <p:nvPr/>
        </p:nvCxnSpPr>
        <p:spPr>
          <a:xfrm flipH="1">
            <a:off x="2069941" y="2920523"/>
            <a:ext cx="1109979" cy="4483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endCxn id="8" idx="0"/>
          </p:cNvCxnSpPr>
          <p:nvPr/>
        </p:nvCxnSpPr>
        <p:spPr>
          <a:xfrm>
            <a:off x="3774280" y="2920523"/>
            <a:ext cx="1111251" cy="4406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
          <p:cNvSpPr txBox="1">
            <a:spLocks noChangeArrowheads="1"/>
          </p:cNvSpPr>
          <p:nvPr/>
        </p:nvSpPr>
        <p:spPr bwMode="auto">
          <a:xfrm>
            <a:off x="5039041" y="4894262"/>
            <a:ext cx="14605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defTabSz="457200" eaLnBrk="1" fontAlgn="base" hangingPunct="1">
              <a:spcBef>
                <a:spcPct val="0"/>
              </a:spcBef>
              <a:buClrTx/>
              <a:buSzTx/>
              <a:buFontTx/>
              <a:buNone/>
            </a:pPr>
            <a:r>
              <a:rPr lang="en-US" altLang="en-US" sz="1600" dirty="0">
                <a:solidFill>
                  <a:srgbClr val="00B050"/>
                </a:solidFill>
                <a:ea typeface="MS PGothic" pitchFamily="34" charset="-128"/>
              </a:rPr>
              <a:t>context node</a:t>
            </a:r>
          </a:p>
        </p:txBody>
      </p:sp>
      <p:cxnSp>
        <p:nvCxnSpPr>
          <p:cNvPr id="22" name="Straight Arrow Connector 21"/>
          <p:cNvCxnSpPr/>
          <p:nvPr/>
        </p:nvCxnSpPr>
        <p:spPr>
          <a:xfrm>
            <a:off x="5888066" y="3361213"/>
            <a:ext cx="1" cy="2387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888067" y="3361213"/>
            <a:ext cx="8465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734650" y="3212365"/>
            <a:ext cx="2329340" cy="2554545"/>
          </a:xfrm>
          <a:prstGeom prst="rect">
            <a:avLst/>
          </a:prstGeom>
          <a:noFill/>
        </p:spPr>
        <p:txBody>
          <a:bodyPr wrap="square" rtlCol="0">
            <a:spAutoFit/>
          </a:bodyPr>
          <a:lstStyle/>
          <a:p>
            <a:pPr defTabSz="457200" fontAlgn="base">
              <a:spcBef>
                <a:spcPct val="0"/>
              </a:spcBef>
              <a:spcAft>
                <a:spcPts val="600"/>
              </a:spcAft>
            </a:pPr>
            <a:r>
              <a:rPr lang="en-US" sz="1600" dirty="0">
                <a:solidFill>
                  <a:srgbClr val="FF0000"/>
                </a:solidFill>
                <a:ea typeface="Verdana" pitchFamily="34" charset="0"/>
                <a:cs typeface="Verdana" pitchFamily="34" charset="0"/>
              </a:rPr>
              <a:t>Executing string(../@id) would result in the XSLT processor attempting to obtain all of this data. That’s okay because it is data that the XSLT processor remembers on its journey to the context node.</a:t>
            </a:r>
            <a:endParaRPr lang="en-US" sz="1600" dirty="0">
              <a:solidFill>
                <a:srgbClr val="FF0000"/>
              </a:solidFill>
              <a:ea typeface="Verdana" pitchFamily="34" charset="0"/>
              <a:cs typeface="Verdana" pitchFamily="34" charset="0"/>
            </a:endParaRPr>
          </a:p>
        </p:txBody>
      </p:sp>
      <p:cxnSp>
        <p:nvCxnSpPr>
          <p:cNvPr id="23" name="Straight Connector 22"/>
          <p:cNvCxnSpPr/>
          <p:nvPr/>
        </p:nvCxnSpPr>
        <p:spPr>
          <a:xfrm>
            <a:off x="457200" y="1295400"/>
            <a:ext cx="8229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2379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229600" cy="868362"/>
          </a:xfrm>
        </p:spPr>
        <p:txBody>
          <a:bodyPr>
            <a:normAutofit fontScale="90000"/>
          </a:bodyPr>
          <a:lstStyle/>
          <a:p>
            <a:pPr>
              <a:defRPr/>
            </a:pPr>
            <a:r>
              <a:rPr dirty="0" smtClean="0"/>
              <a:t>Question: Where is the XSLT processor positioned when at a context node?</a:t>
            </a:r>
            <a:endParaRPr dirty="0"/>
          </a:p>
        </p:txBody>
      </p:sp>
      <p:sp>
        <p:nvSpPr>
          <p:cNvPr id="3" name="Content Placeholder 2"/>
          <p:cNvSpPr>
            <a:spLocks noGrp="1"/>
          </p:cNvSpPr>
          <p:nvPr>
            <p:ph idx="1"/>
          </p:nvPr>
        </p:nvSpPr>
        <p:spPr>
          <a:xfrm>
            <a:off x="609600" y="1447800"/>
            <a:ext cx="8229600" cy="5045075"/>
          </a:xfrm>
        </p:spPr>
        <p:txBody>
          <a:bodyPr>
            <a:normAutofit fontScale="92500" lnSpcReduction="20000"/>
          </a:bodyPr>
          <a:lstStyle/>
          <a:p>
            <a:pPr>
              <a:defRPr/>
            </a:pPr>
            <a:r>
              <a:rPr altLang="en-US" dirty="0">
                <a:latin typeface="Arial" charset="0"/>
                <a:cs typeface="Arial" charset="0"/>
              </a:rPr>
              <a:t>Suppose that an XSLT processor is at this context node N (that is, the current </a:t>
            </a:r>
            <a:r>
              <a:rPr altLang="en-US" i="1" dirty="0">
                <a:latin typeface="Arial" charset="0"/>
                <a:cs typeface="Arial" charset="0"/>
              </a:rPr>
              <a:t>streaming position</a:t>
            </a:r>
            <a:r>
              <a:rPr altLang="en-US" dirty="0">
                <a:latin typeface="Arial" charset="0"/>
                <a:cs typeface="Arial" charset="0"/>
              </a:rPr>
              <a:t> is the &lt;N&gt; element):</a:t>
            </a:r>
            <a:br>
              <a:rPr altLang="en-US" dirty="0">
                <a:latin typeface="Arial" charset="0"/>
                <a:cs typeface="Arial" charset="0"/>
              </a:rPr>
            </a:br>
            <a:r>
              <a:rPr altLang="en-US" dirty="0">
                <a:latin typeface="Arial" charset="0"/>
                <a:cs typeface="Arial" charset="0"/>
              </a:rPr>
              <a:t/>
            </a:r>
            <a:br>
              <a:rPr altLang="en-US" dirty="0">
                <a:latin typeface="Arial" charset="0"/>
                <a:cs typeface="Arial" charset="0"/>
              </a:rPr>
            </a:br>
            <a:r>
              <a:rPr altLang="en-US" dirty="0">
                <a:latin typeface="Arial" charset="0"/>
                <a:cs typeface="Arial" charset="0"/>
              </a:rPr>
              <a:t>	&lt;N x= " … " xmlns= " … " &gt; … &lt;/N&gt;</a:t>
            </a:r>
            <a:br>
              <a:rPr altLang="en-US" dirty="0">
                <a:latin typeface="Arial" charset="0"/>
                <a:cs typeface="Arial" charset="0"/>
              </a:rPr>
            </a:br>
            <a:r>
              <a:rPr altLang="en-US" dirty="0">
                <a:latin typeface="Arial" charset="0"/>
                <a:cs typeface="Arial" charset="0"/>
              </a:rPr>
              <a:t/>
            </a:r>
            <a:br>
              <a:rPr altLang="en-US" dirty="0">
                <a:latin typeface="Arial" charset="0"/>
                <a:cs typeface="Arial" charset="0"/>
              </a:rPr>
            </a:br>
            <a:r>
              <a:rPr altLang="en-US" dirty="0">
                <a:latin typeface="Arial" charset="0"/>
                <a:cs typeface="Arial" charset="0"/>
              </a:rPr>
              <a:t>Exactly where is the XSLT processor positioned? The answer to this question is important because it tells us what the XSLT processor has visited when it is at a “context node”.</a:t>
            </a:r>
          </a:p>
          <a:p>
            <a:pPr>
              <a:defRPr/>
            </a:pPr>
            <a:r>
              <a:rPr dirty="0">
                <a:latin typeface="Arial" charset="0"/>
                <a:cs typeface="Arial" charset="0"/>
              </a:rPr>
              <a:t>Is the XSLT processor positioned here (after the name of the start tag:</a:t>
            </a:r>
            <a:br>
              <a:rPr dirty="0">
                <a:latin typeface="Arial" charset="0"/>
                <a:cs typeface="Arial" charset="0"/>
              </a:rPr>
            </a:br>
            <a:r>
              <a:rPr dirty="0">
                <a:latin typeface="Arial" charset="0"/>
                <a:cs typeface="Arial" charset="0"/>
              </a:rPr>
              <a:t/>
            </a:r>
            <a:br>
              <a:rPr dirty="0">
                <a:latin typeface="Arial" charset="0"/>
                <a:cs typeface="Arial" charset="0"/>
              </a:rPr>
            </a:br>
            <a:r>
              <a:rPr dirty="0">
                <a:latin typeface="Arial" charset="0"/>
                <a:cs typeface="Arial" charset="0"/>
              </a:rPr>
              <a:t>	</a:t>
            </a:r>
            <a:r>
              <a:rPr altLang="en-US" dirty="0">
                <a:latin typeface="Arial" charset="0"/>
                <a:cs typeface="Arial" charset="0"/>
              </a:rPr>
              <a:t> &lt;N x= " … " xmlns= " … "&gt; … &lt;/N&gt; </a:t>
            </a:r>
            <a:br>
              <a:rPr altLang="en-US" dirty="0">
                <a:latin typeface="Arial" charset="0"/>
                <a:cs typeface="Arial" charset="0"/>
              </a:rPr>
            </a:br>
            <a:endParaRPr altLang="en-US" dirty="0">
              <a:latin typeface="Arial" charset="0"/>
              <a:cs typeface="Arial" charset="0"/>
            </a:endParaRPr>
          </a:p>
          <a:p>
            <a:pPr>
              <a:defRPr/>
            </a:pPr>
            <a:r>
              <a:rPr dirty="0">
                <a:latin typeface="Arial" charset="0"/>
                <a:cs typeface="Arial" charset="0"/>
              </a:rPr>
              <a:t>Is the XSLT processor positioned here (after the attribute):</a:t>
            </a:r>
            <a:br>
              <a:rPr dirty="0">
                <a:latin typeface="Arial" charset="0"/>
                <a:cs typeface="Arial" charset="0"/>
              </a:rPr>
            </a:br>
            <a:r>
              <a:rPr dirty="0">
                <a:latin typeface="Arial" charset="0"/>
                <a:cs typeface="Arial" charset="0"/>
              </a:rPr>
              <a:t/>
            </a:r>
            <a:br>
              <a:rPr dirty="0">
                <a:latin typeface="Arial" charset="0"/>
                <a:cs typeface="Arial" charset="0"/>
              </a:rPr>
            </a:br>
            <a:r>
              <a:rPr dirty="0">
                <a:latin typeface="Arial" charset="0"/>
                <a:cs typeface="Arial" charset="0"/>
              </a:rPr>
              <a:t> 	 </a:t>
            </a:r>
            <a:r>
              <a:rPr altLang="en-US" dirty="0">
                <a:latin typeface="Arial" charset="0"/>
                <a:cs typeface="Arial" charset="0"/>
              </a:rPr>
              <a:t>&lt;N x= " … " xmlns= " … "&gt; … &lt;/N&gt;</a:t>
            </a:r>
            <a:br>
              <a:rPr altLang="en-US" dirty="0">
                <a:latin typeface="Arial" charset="0"/>
                <a:cs typeface="Arial" charset="0"/>
              </a:rPr>
            </a:br>
            <a:endParaRPr altLang="en-US" dirty="0">
              <a:latin typeface="Arial" charset="0"/>
              <a:cs typeface="Arial" charset="0"/>
            </a:endParaRPr>
          </a:p>
          <a:p>
            <a:pPr>
              <a:defRPr/>
            </a:pPr>
            <a:r>
              <a:rPr dirty="0">
                <a:latin typeface="Arial" charset="0"/>
                <a:cs typeface="Arial" charset="0"/>
              </a:rPr>
              <a:t>Or is the XSLT processor positioned here (after the ns declaration):</a:t>
            </a:r>
            <a:br>
              <a:rPr dirty="0">
                <a:latin typeface="Arial" charset="0"/>
                <a:cs typeface="Arial" charset="0"/>
              </a:rPr>
            </a:br>
            <a:r>
              <a:rPr dirty="0">
                <a:latin typeface="Arial" charset="0"/>
                <a:cs typeface="Arial" charset="0"/>
              </a:rPr>
              <a:t/>
            </a:r>
            <a:br>
              <a:rPr dirty="0">
                <a:latin typeface="Arial" charset="0"/>
                <a:cs typeface="Arial" charset="0"/>
              </a:rPr>
            </a:br>
            <a:r>
              <a:rPr dirty="0">
                <a:latin typeface="Arial" charset="0"/>
                <a:cs typeface="Arial" charset="0"/>
              </a:rPr>
              <a:t>	 </a:t>
            </a:r>
            <a:r>
              <a:rPr altLang="en-US" dirty="0">
                <a:latin typeface="Arial" charset="0"/>
                <a:cs typeface="Arial" charset="0"/>
              </a:rPr>
              <a:t>&lt;N x= " … " xmlns= " … "&gt; … &lt;/N&gt;</a:t>
            </a:r>
            <a:endParaRPr dirty="0"/>
          </a:p>
        </p:txBody>
      </p:sp>
      <p:sp>
        <p:nvSpPr>
          <p:cNvPr id="4" name="Down Arrow 3"/>
          <p:cNvSpPr/>
          <p:nvPr/>
        </p:nvSpPr>
        <p:spPr>
          <a:xfrm flipV="1">
            <a:off x="1931988" y="4332288"/>
            <a:ext cx="103187" cy="239712"/>
          </a:xfrm>
          <a:prstGeom prst="downArrow">
            <a:avLst/>
          </a:prstGeom>
          <a:solidFill>
            <a:srgbClr val="00B050"/>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endParaRPr lang="en-US">
              <a:solidFill>
                <a:prstClr val="black"/>
              </a:solidFill>
            </a:endParaRPr>
          </a:p>
        </p:txBody>
      </p:sp>
      <p:sp>
        <p:nvSpPr>
          <p:cNvPr id="5" name="Down Arrow 4"/>
          <p:cNvSpPr/>
          <p:nvPr/>
        </p:nvSpPr>
        <p:spPr>
          <a:xfrm flipV="1">
            <a:off x="2941638" y="5284788"/>
            <a:ext cx="103187" cy="239712"/>
          </a:xfrm>
          <a:prstGeom prst="downArrow">
            <a:avLst/>
          </a:prstGeom>
          <a:solidFill>
            <a:srgbClr val="00B050"/>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endParaRPr lang="en-US">
              <a:solidFill>
                <a:prstClr val="black"/>
              </a:solidFill>
            </a:endParaRPr>
          </a:p>
        </p:txBody>
      </p:sp>
      <p:sp>
        <p:nvSpPr>
          <p:cNvPr id="6" name="Down Arrow 5"/>
          <p:cNvSpPr/>
          <p:nvPr/>
        </p:nvSpPr>
        <p:spPr>
          <a:xfrm flipV="1">
            <a:off x="4533900" y="6294438"/>
            <a:ext cx="103188" cy="239712"/>
          </a:xfrm>
          <a:prstGeom prst="downArrow">
            <a:avLst/>
          </a:prstGeom>
          <a:solidFill>
            <a:srgbClr val="00B050"/>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endParaRPr lang="en-US">
              <a:solidFill>
                <a:prstClr val="black"/>
              </a:solidFill>
            </a:endParaRPr>
          </a:p>
        </p:txBody>
      </p:sp>
      <p:cxnSp>
        <p:nvCxnSpPr>
          <p:cNvPr id="8" name="Straight Connector 7"/>
          <p:cNvCxnSpPr/>
          <p:nvPr/>
        </p:nvCxnSpPr>
        <p:spPr>
          <a:xfrm>
            <a:off x="457200" y="1295400"/>
            <a:ext cx="8229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3505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itle 1"/>
          <p:cNvSpPr>
            <a:spLocks noGrp="1"/>
          </p:cNvSpPr>
          <p:nvPr>
            <p:ph type="title"/>
          </p:nvPr>
        </p:nvSpPr>
        <p:spPr>
          <a:xfrm>
            <a:off x="609600" y="274638"/>
            <a:ext cx="8229600" cy="868362"/>
          </a:xfrm>
        </p:spPr>
        <p:txBody>
          <a:bodyPr/>
          <a:lstStyle/>
          <a:p>
            <a:r>
              <a:rPr altLang="en-US" smtClean="0">
                <a:latin typeface="Arial" charset="0"/>
                <a:cs typeface="Arial" charset="0"/>
              </a:rPr>
              <a:t>Answer: the XSLT processor is at the “&gt;”</a:t>
            </a:r>
          </a:p>
        </p:txBody>
      </p:sp>
      <p:sp>
        <p:nvSpPr>
          <p:cNvPr id="167939" name="Content Placeholder 2"/>
          <p:cNvSpPr>
            <a:spLocks noGrp="1"/>
          </p:cNvSpPr>
          <p:nvPr>
            <p:ph idx="1"/>
          </p:nvPr>
        </p:nvSpPr>
        <p:spPr>
          <a:xfrm>
            <a:off x="609600" y="1447800"/>
            <a:ext cx="8229600" cy="1630363"/>
          </a:xfrm>
        </p:spPr>
        <p:txBody>
          <a:bodyPr/>
          <a:lstStyle/>
          <a:p>
            <a:r>
              <a:rPr altLang="en-US">
                <a:latin typeface="Arial" charset="0"/>
                <a:cs typeface="Arial" charset="0"/>
              </a:rPr>
              <a:t>The XSLT processor is positioned at the start tag’s end angle bracket:</a:t>
            </a:r>
            <a:br>
              <a:rPr altLang="en-US">
                <a:latin typeface="Arial" charset="0"/>
                <a:cs typeface="Arial" charset="0"/>
              </a:rPr>
            </a:br>
            <a:r>
              <a:rPr altLang="en-US">
                <a:latin typeface="Arial" charset="0"/>
                <a:cs typeface="Arial" charset="0"/>
              </a:rPr>
              <a:t/>
            </a:r>
            <a:br>
              <a:rPr altLang="en-US">
                <a:latin typeface="Arial" charset="0"/>
                <a:cs typeface="Arial" charset="0"/>
              </a:rPr>
            </a:br>
            <a:r>
              <a:rPr altLang="en-US">
                <a:latin typeface="Arial" charset="0"/>
                <a:cs typeface="Arial" charset="0"/>
              </a:rPr>
              <a:t>	 &lt;N x= " … " xmlns= " … "&gt; … &lt;/N&gt;</a:t>
            </a:r>
          </a:p>
        </p:txBody>
      </p:sp>
      <p:sp>
        <p:nvSpPr>
          <p:cNvPr id="4" name="Down Arrow 3"/>
          <p:cNvSpPr/>
          <p:nvPr/>
        </p:nvSpPr>
        <p:spPr>
          <a:xfrm flipV="1">
            <a:off x="4572000" y="2670175"/>
            <a:ext cx="403225" cy="815975"/>
          </a:xfrm>
          <a:prstGeom prst="downArrow">
            <a:avLst/>
          </a:prstGeom>
          <a:solidFill>
            <a:srgbClr val="00B050"/>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endParaRPr lang="en-US">
              <a:solidFill>
                <a:prstClr val="black"/>
              </a:solidFill>
            </a:endParaRPr>
          </a:p>
        </p:txBody>
      </p:sp>
      <p:sp>
        <p:nvSpPr>
          <p:cNvPr id="167941" name="Content Placeholder 2"/>
          <p:cNvSpPr txBox="1">
            <a:spLocks/>
          </p:cNvSpPr>
          <p:nvPr/>
        </p:nvSpPr>
        <p:spPr bwMode="auto">
          <a:xfrm>
            <a:off x="601663" y="3886200"/>
            <a:ext cx="8229600" cy="113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515938" indent="-228600" eaLnBrk="0" hangingPunct="0">
              <a:spcAft>
                <a:spcPts val="600"/>
              </a:spcAft>
              <a:buClr>
                <a:schemeClr val="tx2"/>
              </a:buClr>
              <a:buFont typeface="Arial" charset="0"/>
              <a:buChar char="–"/>
              <a:defRPr sz="2000">
                <a:solidFill>
                  <a:schemeClr val="tx1"/>
                </a:solidFill>
                <a:latin typeface="Arial" charset="0"/>
                <a:cs typeface="Arial" charset="0"/>
              </a:defRPr>
            </a:lvl2pPr>
            <a:lvl3pPr marL="747713" indent="-231775"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027113" indent="-280988" eaLnBrk="0" hangingPunct="0">
              <a:spcAft>
                <a:spcPts val="600"/>
              </a:spcAft>
              <a:buClr>
                <a:schemeClr val="tx2"/>
              </a:buClr>
              <a:buFont typeface="Arial" charset="0"/>
              <a:buChar char="–"/>
              <a:defRPr>
                <a:solidFill>
                  <a:schemeClr val="tx1"/>
                </a:solidFill>
                <a:latin typeface="Arial" charset="0"/>
                <a:cs typeface="Arial" charset="0"/>
              </a:defRPr>
            </a:lvl4pPr>
            <a:lvl5pPr marL="1319213"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1776413" indent="-2286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233613" indent="-2286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2690813" indent="-2286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148013" indent="-2286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fontAlgn="base">
              <a:spcBef>
                <a:spcPct val="0"/>
              </a:spcBef>
              <a:buClr>
                <a:srgbClr val="005B94"/>
              </a:buClr>
            </a:pPr>
            <a:r>
              <a:rPr lang="en-US" altLang="en-US">
                <a:solidFill>
                  <a:prstClr val="black"/>
                </a:solidFill>
                <a:ea typeface="MS PGothic" pitchFamily="34" charset="-128"/>
              </a:rPr>
              <a:t>So what? So the XSLT processor has visited the element, its attributes, and its namespace declarations. Obviously it has not visited its content.</a:t>
            </a:r>
          </a:p>
        </p:txBody>
      </p:sp>
      <p:sp>
        <p:nvSpPr>
          <p:cNvPr id="167942" name="Rectangle 5"/>
          <p:cNvSpPr>
            <a:spLocks noChangeArrowheads="1"/>
          </p:cNvSpPr>
          <p:nvPr/>
        </p:nvSpPr>
        <p:spPr bwMode="auto">
          <a:xfrm>
            <a:off x="2798763" y="5199063"/>
            <a:ext cx="2582862" cy="369887"/>
          </a:xfrm>
          <a:prstGeom prst="rect">
            <a:avLst/>
          </a:prstGeom>
          <a:solidFill>
            <a:srgbClr val="C00000"/>
          </a:solidFill>
          <a:ln w="9525">
            <a:solidFill>
              <a:srgbClr val="C00000"/>
            </a:solidFill>
            <a:miter lim="800000"/>
            <a:headEnd/>
            <a:tailEnd/>
          </a:ln>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fontAlgn="base" hangingPunct="1">
              <a:spcBef>
                <a:spcPct val="0"/>
              </a:spcBef>
              <a:spcAft>
                <a:spcPct val="0"/>
              </a:spcAft>
            </a:pPr>
            <a:r>
              <a:rPr lang="en-US" altLang="en-US" b="1">
                <a:solidFill>
                  <a:prstClr val="white"/>
                </a:solidFill>
              </a:rPr>
              <a:t>This is a key concept!</a:t>
            </a:r>
          </a:p>
        </p:txBody>
      </p:sp>
      <p:cxnSp>
        <p:nvCxnSpPr>
          <p:cNvPr id="7" name="Straight Connector 6"/>
          <p:cNvCxnSpPr/>
          <p:nvPr/>
        </p:nvCxnSpPr>
        <p:spPr>
          <a:xfrm>
            <a:off x="457200" y="1295400"/>
            <a:ext cx="8229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4119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itle 1"/>
          <p:cNvSpPr>
            <a:spLocks noGrp="1"/>
          </p:cNvSpPr>
          <p:nvPr>
            <p:ph type="title"/>
          </p:nvPr>
        </p:nvSpPr>
        <p:spPr>
          <a:xfrm>
            <a:off x="609600" y="274638"/>
            <a:ext cx="8229600" cy="868362"/>
          </a:xfrm>
        </p:spPr>
        <p:txBody>
          <a:bodyPr>
            <a:normAutofit fontScale="90000"/>
          </a:bodyPr>
          <a:lstStyle/>
          <a:p>
            <a:pPr>
              <a:defRPr/>
            </a:pPr>
            <a:r>
              <a:rPr altLang="en-US" dirty="0" smtClean="0">
                <a:latin typeface="Arial" charset="0"/>
                <a:cs typeface="Arial" charset="0"/>
              </a:rPr>
              <a:t>XSLT processor remembers ancestors and self as it streams the input</a:t>
            </a:r>
          </a:p>
        </p:txBody>
      </p:sp>
      <p:sp>
        <p:nvSpPr>
          <p:cNvPr id="166915" name="Content Placeholder 2"/>
          <p:cNvSpPr>
            <a:spLocks noGrp="1"/>
          </p:cNvSpPr>
          <p:nvPr>
            <p:ph idx="1"/>
          </p:nvPr>
        </p:nvSpPr>
        <p:spPr>
          <a:xfrm>
            <a:off x="609600" y="1447800"/>
            <a:ext cx="8229600" cy="1146175"/>
          </a:xfrm>
        </p:spPr>
        <p:txBody>
          <a:bodyPr>
            <a:normAutofit fontScale="92500" lnSpcReduction="10000"/>
          </a:bodyPr>
          <a:lstStyle/>
          <a:p>
            <a:pPr>
              <a:defRPr/>
            </a:pPr>
            <a:r>
              <a:rPr altLang="en-US" dirty="0">
                <a:latin typeface="Arial" charset="0"/>
                <a:cs typeface="Arial" charset="0"/>
              </a:rPr>
              <a:t>Suppose that an XSLT processor is at a context node N (that is, the current streaming position is the &lt;N&gt; element). As the XSLT processor streamed through the input, it remembers all the ancestor nodes it visited, finally arriving at context node N.</a:t>
            </a:r>
          </a:p>
        </p:txBody>
      </p:sp>
      <p:sp>
        <p:nvSpPr>
          <p:cNvPr id="5" name="Oval 4"/>
          <p:cNvSpPr/>
          <p:nvPr/>
        </p:nvSpPr>
        <p:spPr>
          <a:xfrm>
            <a:off x="4192588" y="2928938"/>
            <a:ext cx="274637" cy="274637"/>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r>
              <a:rPr lang="en-US" sz="1200" dirty="0">
                <a:solidFill>
                  <a:prstClr val="black"/>
                </a:solidFill>
              </a:rPr>
              <a:t>A</a:t>
            </a:r>
          </a:p>
        </p:txBody>
      </p:sp>
      <p:sp>
        <p:nvSpPr>
          <p:cNvPr id="6" name="Oval 5"/>
          <p:cNvSpPr/>
          <p:nvPr/>
        </p:nvSpPr>
        <p:spPr>
          <a:xfrm>
            <a:off x="2673350" y="3498850"/>
            <a:ext cx="274638" cy="274638"/>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r>
              <a:rPr lang="en-US" sz="1200" dirty="0">
                <a:solidFill>
                  <a:prstClr val="black"/>
                </a:solidFill>
              </a:rPr>
              <a:t>B</a:t>
            </a:r>
          </a:p>
        </p:txBody>
      </p:sp>
      <p:cxnSp>
        <p:nvCxnSpPr>
          <p:cNvPr id="7" name="Straight Arrow Connector 6"/>
          <p:cNvCxnSpPr>
            <a:stCxn id="5" idx="3"/>
            <a:endCxn id="6" idx="7"/>
          </p:cNvCxnSpPr>
          <p:nvPr/>
        </p:nvCxnSpPr>
        <p:spPr>
          <a:xfrm flipH="1">
            <a:off x="2908300" y="3162300"/>
            <a:ext cx="1325563" cy="377825"/>
          </a:xfrm>
          <a:prstGeom prst="straightConnector1">
            <a:avLst/>
          </a:prstGeom>
          <a:ln>
            <a:tailEnd type="none"/>
          </a:ln>
        </p:spPr>
        <p:style>
          <a:lnRef idx="1">
            <a:schemeClr val="dk1"/>
          </a:lnRef>
          <a:fillRef idx="0">
            <a:schemeClr val="dk1"/>
          </a:fillRef>
          <a:effectRef idx="0">
            <a:schemeClr val="dk1"/>
          </a:effectRef>
          <a:fontRef idx="minor">
            <a:schemeClr val="tx1"/>
          </a:fontRef>
        </p:style>
      </p:cxnSp>
      <p:sp>
        <p:nvSpPr>
          <p:cNvPr id="8" name="Oval 7"/>
          <p:cNvSpPr/>
          <p:nvPr/>
        </p:nvSpPr>
        <p:spPr>
          <a:xfrm>
            <a:off x="5738813" y="3508375"/>
            <a:ext cx="274637" cy="274638"/>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r>
              <a:rPr lang="en-US" sz="1200" dirty="0">
                <a:solidFill>
                  <a:prstClr val="black"/>
                </a:solidFill>
              </a:rPr>
              <a:t>C</a:t>
            </a:r>
          </a:p>
        </p:txBody>
      </p:sp>
      <p:cxnSp>
        <p:nvCxnSpPr>
          <p:cNvPr id="9" name="Straight Arrow Connector 8"/>
          <p:cNvCxnSpPr>
            <a:stCxn id="5" idx="5"/>
            <a:endCxn id="8" idx="1"/>
          </p:cNvCxnSpPr>
          <p:nvPr/>
        </p:nvCxnSpPr>
        <p:spPr>
          <a:xfrm>
            <a:off x="4427538" y="3162300"/>
            <a:ext cx="1350962" cy="385763"/>
          </a:xfrm>
          <a:prstGeom prst="straightConnector1">
            <a:avLst/>
          </a:prstGeom>
          <a:ln>
            <a:tailEnd type="none"/>
          </a:ln>
        </p:spPr>
        <p:style>
          <a:lnRef idx="1">
            <a:schemeClr val="dk1"/>
          </a:lnRef>
          <a:fillRef idx="0">
            <a:schemeClr val="dk1"/>
          </a:fillRef>
          <a:effectRef idx="0">
            <a:schemeClr val="dk1"/>
          </a:effectRef>
          <a:fontRef idx="minor">
            <a:schemeClr val="tx1"/>
          </a:fontRef>
        </p:style>
      </p:cxnSp>
      <p:sp>
        <p:nvSpPr>
          <p:cNvPr id="12" name="Oval 11"/>
          <p:cNvSpPr/>
          <p:nvPr/>
        </p:nvSpPr>
        <p:spPr>
          <a:xfrm>
            <a:off x="1920875" y="4078288"/>
            <a:ext cx="273050" cy="274637"/>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r>
              <a:rPr lang="en-US" sz="1200" dirty="0">
                <a:solidFill>
                  <a:prstClr val="black"/>
                </a:solidFill>
              </a:rPr>
              <a:t>D</a:t>
            </a:r>
          </a:p>
        </p:txBody>
      </p:sp>
      <p:sp>
        <p:nvSpPr>
          <p:cNvPr id="13" name="Oval 12"/>
          <p:cNvSpPr/>
          <p:nvPr/>
        </p:nvSpPr>
        <p:spPr>
          <a:xfrm>
            <a:off x="3448050" y="4078288"/>
            <a:ext cx="274638" cy="274637"/>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r>
              <a:rPr lang="en-US" sz="1200" dirty="0">
                <a:solidFill>
                  <a:prstClr val="black"/>
                </a:solidFill>
              </a:rPr>
              <a:t>E</a:t>
            </a:r>
          </a:p>
        </p:txBody>
      </p:sp>
      <p:cxnSp>
        <p:nvCxnSpPr>
          <p:cNvPr id="14" name="Straight Arrow Connector 13"/>
          <p:cNvCxnSpPr>
            <a:stCxn id="6" idx="3"/>
            <a:endCxn id="12" idx="7"/>
          </p:cNvCxnSpPr>
          <p:nvPr/>
        </p:nvCxnSpPr>
        <p:spPr>
          <a:xfrm flipH="1">
            <a:off x="2154238" y="3733800"/>
            <a:ext cx="558800" cy="384175"/>
          </a:xfrm>
          <a:prstGeom prst="straightConnector1">
            <a:avLst/>
          </a:prstGeom>
          <a:ln>
            <a:tailEnd type="none"/>
          </a:ln>
        </p:spPr>
        <p:style>
          <a:lnRef idx="1">
            <a:schemeClr val="dk1"/>
          </a:lnRef>
          <a:fillRef idx="0">
            <a:schemeClr val="dk1"/>
          </a:fillRef>
          <a:effectRef idx="0">
            <a:schemeClr val="dk1"/>
          </a:effectRef>
          <a:fontRef idx="minor">
            <a:schemeClr val="tx1"/>
          </a:fontRef>
        </p:style>
      </p:cxnSp>
      <p:cxnSp>
        <p:nvCxnSpPr>
          <p:cNvPr id="15" name="Straight Arrow Connector 14"/>
          <p:cNvCxnSpPr>
            <a:stCxn id="6" idx="5"/>
            <a:endCxn id="13" idx="1"/>
          </p:cNvCxnSpPr>
          <p:nvPr/>
        </p:nvCxnSpPr>
        <p:spPr>
          <a:xfrm>
            <a:off x="2908300" y="3733800"/>
            <a:ext cx="581025" cy="384175"/>
          </a:xfrm>
          <a:prstGeom prst="straightConnector1">
            <a:avLst/>
          </a:prstGeom>
          <a:ln>
            <a:tailEnd type="none"/>
          </a:ln>
        </p:spPr>
        <p:style>
          <a:lnRef idx="1">
            <a:schemeClr val="dk1"/>
          </a:lnRef>
          <a:fillRef idx="0">
            <a:schemeClr val="dk1"/>
          </a:fillRef>
          <a:effectRef idx="0">
            <a:schemeClr val="dk1"/>
          </a:effectRef>
          <a:fontRef idx="minor">
            <a:schemeClr val="tx1"/>
          </a:fontRef>
        </p:style>
      </p:cxnSp>
      <p:cxnSp>
        <p:nvCxnSpPr>
          <p:cNvPr id="20" name="Straight Arrow Connector 19"/>
          <p:cNvCxnSpPr>
            <a:endCxn id="21" idx="0"/>
          </p:cNvCxnSpPr>
          <p:nvPr/>
        </p:nvCxnSpPr>
        <p:spPr>
          <a:xfrm flipH="1">
            <a:off x="3581400" y="4356100"/>
            <a:ext cx="0" cy="474663"/>
          </a:xfrm>
          <a:prstGeom prst="straightConnector1">
            <a:avLst/>
          </a:prstGeom>
          <a:ln>
            <a:tailEnd type="none"/>
          </a:ln>
        </p:spPr>
        <p:style>
          <a:lnRef idx="1">
            <a:schemeClr val="dk1"/>
          </a:lnRef>
          <a:fillRef idx="0">
            <a:schemeClr val="dk1"/>
          </a:fillRef>
          <a:effectRef idx="0">
            <a:schemeClr val="dk1"/>
          </a:effectRef>
          <a:fontRef idx="minor">
            <a:schemeClr val="tx1"/>
          </a:fontRef>
        </p:style>
      </p:cxnSp>
      <p:sp>
        <p:nvSpPr>
          <p:cNvPr id="21" name="Oval 20"/>
          <p:cNvSpPr/>
          <p:nvPr/>
        </p:nvSpPr>
        <p:spPr>
          <a:xfrm>
            <a:off x="3444875" y="4830763"/>
            <a:ext cx="273050" cy="27305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r>
              <a:rPr lang="en-US" sz="1200" dirty="0">
                <a:solidFill>
                  <a:prstClr val="black"/>
                </a:solidFill>
              </a:rPr>
              <a:t>N</a:t>
            </a:r>
          </a:p>
        </p:txBody>
      </p:sp>
      <p:cxnSp>
        <p:nvCxnSpPr>
          <p:cNvPr id="22" name="Straight Arrow Connector 21"/>
          <p:cNvCxnSpPr>
            <a:endCxn id="23" idx="0"/>
          </p:cNvCxnSpPr>
          <p:nvPr/>
        </p:nvCxnSpPr>
        <p:spPr>
          <a:xfrm flipH="1">
            <a:off x="3589338" y="5108575"/>
            <a:ext cx="0" cy="527050"/>
          </a:xfrm>
          <a:prstGeom prst="straightConnector1">
            <a:avLst/>
          </a:prstGeom>
          <a:ln>
            <a:tailEnd type="none"/>
          </a:ln>
        </p:spPr>
        <p:style>
          <a:lnRef idx="1">
            <a:schemeClr val="dk1"/>
          </a:lnRef>
          <a:fillRef idx="0">
            <a:schemeClr val="dk1"/>
          </a:fillRef>
          <a:effectRef idx="0">
            <a:schemeClr val="dk1"/>
          </a:effectRef>
          <a:fontRef idx="minor">
            <a:schemeClr val="tx1"/>
          </a:fontRef>
        </p:style>
      </p:cxnSp>
      <p:sp>
        <p:nvSpPr>
          <p:cNvPr id="23" name="Oval 22"/>
          <p:cNvSpPr/>
          <p:nvPr/>
        </p:nvSpPr>
        <p:spPr>
          <a:xfrm>
            <a:off x="3452813" y="5635625"/>
            <a:ext cx="274637" cy="274638"/>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r>
              <a:rPr lang="en-US" sz="1200" dirty="0">
                <a:solidFill>
                  <a:prstClr val="black"/>
                </a:solidFill>
              </a:rPr>
              <a:t>F</a:t>
            </a:r>
          </a:p>
        </p:txBody>
      </p:sp>
      <p:sp>
        <p:nvSpPr>
          <p:cNvPr id="168977" name="TextBox 1"/>
          <p:cNvSpPr txBox="1">
            <a:spLocks noChangeArrowheads="1"/>
          </p:cNvSpPr>
          <p:nvPr/>
        </p:nvSpPr>
        <p:spPr bwMode="auto">
          <a:xfrm>
            <a:off x="3727450" y="4806950"/>
            <a:ext cx="14605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defTabSz="457200" eaLnBrk="1" fontAlgn="base" hangingPunct="1">
              <a:spcBef>
                <a:spcPct val="0"/>
              </a:spcBef>
              <a:buClrTx/>
              <a:buSzTx/>
              <a:buFontTx/>
              <a:buNone/>
            </a:pPr>
            <a:r>
              <a:rPr lang="en-US" altLang="en-US" sz="1600" dirty="0">
                <a:solidFill>
                  <a:srgbClr val="00B050"/>
                </a:solidFill>
                <a:ea typeface="MS PGothic" pitchFamily="34" charset="-128"/>
              </a:rPr>
              <a:t>context node</a:t>
            </a:r>
          </a:p>
        </p:txBody>
      </p:sp>
      <p:sp>
        <p:nvSpPr>
          <p:cNvPr id="28" name="Freeform 27"/>
          <p:cNvSpPr/>
          <p:nvPr/>
        </p:nvSpPr>
        <p:spPr>
          <a:xfrm>
            <a:off x="2593975" y="2719388"/>
            <a:ext cx="1978025" cy="2538412"/>
          </a:xfrm>
          <a:custGeom>
            <a:avLst/>
            <a:gdLst>
              <a:gd name="connsiteX0" fmla="*/ 1668780 w 1977390"/>
              <a:gd name="connsiteY0" fmla="*/ 12074 h 2538104"/>
              <a:gd name="connsiteX1" fmla="*/ 1337310 w 1977390"/>
              <a:gd name="connsiteY1" fmla="*/ 23504 h 2538104"/>
              <a:gd name="connsiteX2" fmla="*/ 1257300 w 1977390"/>
              <a:gd name="connsiteY2" fmla="*/ 46364 h 2538104"/>
              <a:gd name="connsiteX3" fmla="*/ 1131570 w 1977390"/>
              <a:gd name="connsiteY3" fmla="*/ 80654 h 2538104"/>
              <a:gd name="connsiteX4" fmla="*/ 1051560 w 1977390"/>
              <a:gd name="connsiteY4" fmla="*/ 126374 h 2538104"/>
              <a:gd name="connsiteX5" fmla="*/ 971550 w 1977390"/>
              <a:gd name="connsiteY5" fmla="*/ 160664 h 2538104"/>
              <a:gd name="connsiteX6" fmla="*/ 937260 w 1977390"/>
              <a:gd name="connsiteY6" fmla="*/ 183524 h 2538104"/>
              <a:gd name="connsiteX7" fmla="*/ 925830 w 1977390"/>
              <a:gd name="connsiteY7" fmla="*/ 217814 h 2538104"/>
              <a:gd name="connsiteX8" fmla="*/ 708660 w 1977390"/>
              <a:gd name="connsiteY8" fmla="*/ 252104 h 2538104"/>
              <a:gd name="connsiteX9" fmla="*/ 640080 w 1977390"/>
              <a:gd name="connsiteY9" fmla="*/ 263534 h 2538104"/>
              <a:gd name="connsiteX10" fmla="*/ 594360 w 1977390"/>
              <a:gd name="connsiteY10" fmla="*/ 286394 h 2538104"/>
              <a:gd name="connsiteX11" fmla="*/ 457200 w 1977390"/>
              <a:gd name="connsiteY11" fmla="*/ 309254 h 2538104"/>
              <a:gd name="connsiteX12" fmla="*/ 388620 w 1977390"/>
              <a:gd name="connsiteY12" fmla="*/ 332114 h 2538104"/>
              <a:gd name="connsiteX13" fmla="*/ 354330 w 1977390"/>
              <a:gd name="connsiteY13" fmla="*/ 343544 h 2538104"/>
              <a:gd name="connsiteX14" fmla="*/ 320040 w 1977390"/>
              <a:gd name="connsiteY14" fmla="*/ 354974 h 2538104"/>
              <a:gd name="connsiteX15" fmla="*/ 285750 w 1977390"/>
              <a:gd name="connsiteY15" fmla="*/ 377834 h 2538104"/>
              <a:gd name="connsiteX16" fmla="*/ 217170 w 1977390"/>
              <a:gd name="connsiteY16" fmla="*/ 434984 h 2538104"/>
              <a:gd name="connsiteX17" fmla="*/ 194310 w 1977390"/>
              <a:gd name="connsiteY17" fmla="*/ 469274 h 2538104"/>
              <a:gd name="connsiteX18" fmla="*/ 160020 w 1977390"/>
              <a:gd name="connsiteY18" fmla="*/ 492134 h 2538104"/>
              <a:gd name="connsiteX19" fmla="*/ 148590 w 1977390"/>
              <a:gd name="connsiteY19" fmla="*/ 526424 h 2538104"/>
              <a:gd name="connsiteX20" fmla="*/ 45720 w 1977390"/>
              <a:gd name="connsiteY20" fmla="*/ 572144 h 2538104"/>
              <a:gd name="connsiteX21" fmla="*/ 11430 w 1977390"/>
              <a:gd name="connsiteY21" fmla="*/ 595004 h 2538104"/>
              <a:gd name="connsiteX22" fmla="*/ 0 w 1977390"/>
              <a:gd name="connsiteY22" fmla="*/ 629294 h 2538104"/>
              <a:gd name="connsiteX23" fmla="*/ 11430 w 1977390"/>
              <a:gd name="connsiteY23" fmla="*/ 949334 h 2538104"/>
              <a:gd name="connsiteX24" fmla="*/ 22860 w 1977390"/>
              <a:gd name="connsiteY24" fmla="*/ 995054 h 2538104"/>
              <a:gd name="connsiteX25" fmla="*/ 34290 w 1977390"/>
              <a:gd name="connsiteY25" fmla="*/ 1063634 h 2538104"/>
              <a:gd name="connsiteX26" fmla="*/ 68580 w 1977390"/>
              <a:gd name="connsiteY26" fmla="*/ 1132214 h 2538104"/>
              <a:gd name="connsiteX27" fmla="*/ 102870 w 1977390"/>
              <a:gd name="connsiteY27" fmla="*/ 1155074 h 2538104"/>
              <a:gd name="connsiteX28" fmla="*/ 114300 w 1977390"/>
              <a:gd name="connsiteY28" fmla="*/ 1200794 h 2538104"/>
              <a:gd name="connsiteX29" fmla="*/ 194310 w 1977390"/>
              <a:gd name="connsiteY29" fmla="*/ 1257944 h 2538104"/>
              <a:gd name="connsiteX30" fmla="*/ 217170 w 1977390"/>
              <a:gd name="connsiteY30" fmla="*/ 1292234 h 2538104"/>
              <a:gd name="connsiteX31" fmla="*/ 240030 w 1977390"/>
              <a:gd name="connsiteY31" fmla="*/ 1395104 h 2538104"/>
              <a:gd name="connsiteX32" fmla="*/ 274320 w 1977390"/>
              <a:gd name="connsiteY32" fmla="*/ 1417964 h 2538104"/>
              <a:gd name="connsiteX33" fmla="*/ 320040 w 1977390"/>
              <a:gd name="connsiteY33" fmla="*/ 1486544 h 2538104"/>
              <a:gd name="connsiteX34" fmla="*/ 354330 w 1977390"/>
              <a:gd name="connsiteY34" fmla="*/ 1555124 h 2538104"/>
              <a:gd name="connsiteX35" fmla="*/ 388620 w 1977390"/>
              <a:gd name="connsiteY35" fmla="*/ 1589414 h 2538104"/>
              <a:gd name="connsiteX36" fmla="*/ 422910 w 1977390"/>
              <a:gd name="connsiteY36" fmla="*/ 1703714 h 2538104"/>
              <a:gd name="connsiteX37" fmla="*/ 491490 w 1977390"/>
              <a:gd name="connsiteY37" fmla="*/ 1760864 h 2538104"/>
              <a:gd name="connsiteX38" fmla="*/ 514350 w 1977390"/>
              <a:gd name="connsiteY38" fmla="*/ 1795154 h 2538104"/>
              <a:gd name="connsiteX39" fmla="*/ 571500 w 1977390"/>
              <a:gd name="connsiteY39" fmla="*/ 1852304 h 2538104"/>
              <a:gd name="connsiteX40" fmla="*/ 605790 w 1977390"/>
              <a:gd name="connsiteY40" fmla="*/ 1955174 h 2538104"/>
              <a:gd name="connsiteX41" fmla="*/ 617220 w 1977390"/>
              <a:gd name="connsiteY41" fmla="*/ 1989464 h 2538104"/>
              <a:gd name="connsiteX42" fmla="*/ 640080 w 1977390"/>
              <a:gd name="connsiteY42" fmla="*/ 2023754 h 2538104"/>
              <a:gd name="connsiteX43" fmla="*/ 662940 w 1977390"/>
              <a:gd name="connsiteY43" fmla="*/ 2275214 h 2538104"/>
              <a:gd name="connsiteX44" fmla="*/ 674370 w 1977390"/>
              <a:gd name="connsiteY44" fmla="*/ 2343794 h 2538104"/>
              <a:gd name="connsiteX45" fmla="*/ 720090 w 1977390"/>
              <a:gd name="connsiteY45" fmla="*/ 2446664 h 2538104"/>
              <a:gd name="connsiteX46" fmla="*/ 788670 w 1977390"/>
              <a:gd name="connsiteY46" fmla="*/ 2480954 h 2538104"/>
              <a:gd name="connsiteX47" fmla="*/ 822960 w 1977390"/>
              <a:gd name="connsiteY47" fmla="*/ 2503814 h 2538104"/>
              <a:gd name="connsiteX48" fmla="*/ 891540 w 1977390"/>
              <a:gd name="connsiteY48" fmla="*/ 2515244 h 2538104"/>
              <a:gd name="connsiteX49" fmla="*/ 925830 w 1977390"/>
              <a:gd name="connsiteY49" fmla="*/ 2526674 h 2538104"/>
              <a:gd name="connsiteX50" fmla="*/ 1120140 w 1977390"/>
              <a:gd name="connsiteY50" fmla="*/ 2538104 h 2538104"/>
              <a:gd name="connsiteX51" fmla="*/ 1143000 w 1977390"/>
              <a:gd name="connsiteY51" fmla="*/ 2503814 h 2538104"/>
              <a:gd name="connsiteX52" fmla="*/ 1154430 w 1977390"/>
              <a:gd name="connsiteY52" fmla="*/ 2435234 h 2538104"/>
              <a:gd name="connsiteX53" fmla="*/ 1165860 w 1977390"/>
              <a:gd name="connsiteY53" fmla="*/ 2389514 h 2538104"/>
              <a:gd name="connsiteX54" fmla="*/ 1188720 w 1977390"/>
              <a:gd name="connsiteY54" fmla="*/ 2286644 h 2538104"/>
              <a:gd name="connsiteX55" fmla="*/ 1200150 w 1977390"/>
              <a:gd name="connsiteY55" fmla="*/ 2240924 h 2538104"/>
              <a:gd name="connsiteX56" fmla="*/ 1223010 w 1977390"/>
              <a:gd name="connsiteY56" fmla="*/ 2046614 h 2538104"/>
              <a:gd name="connsiteX57" fmla="*/ 1234440 w 1977390"/>
              <a:gd name="connsiteY57" fmla="*/ 2000894 h 2538104"/>
              <a:gd name="connsiteX58" fmla="*/ 1223010 w 1977390"/>
              <a:gd name="connsiteY58" fmla="*/ 1372244 h 2538104"/>
              <a:gd name="connsiteX59" fmla="*/ 1211580 w 1977390"/>
              <a:gd name="connsiteY59" fmla="*/ 1337954 h 2538104"/>
              <a:gd name="connsiteX60" fmla="*/ 1177290 w 1977390"/>
              <a:gd name="connsiteY60" fmla="*/ 1326524 h 2538104"/>
              <a:gd name="connsiteX61" fmla="*/ 1143000 w 1977390"/>
              <a:gd name="connsiteY61" fmla="*/ 1303664 h 2538104"/>
              <a:gd name="connsiteX62" fmla="*/ 1120140 w 1977390"/>
              <a:gd name="connsiteY62" fmla="*/ 1257944 h 2538104"/>
              <a:gd name="connsiteX63" fmla="*/ 1085850 w 1977390"/>
              <a:gd name="connsiteY63" fmla="*/ 1246514 h 2538104"/>
              <a:gd name="connsiteX64" fmla="*/ 1051560 w 1977390"/>
              <a:gd name="connsiteY64" fmla="*/ 1212224 h 2538104"/>
              <a:gd name="connsiteX65" fmla="*/ 1017270 w 1977390"/>
              <a:gd name="connsiteY65" fmla="*/ 1189364 h 2538104"/>
              <a:gd name="connsiteX66" fmla="*/ 994410 w 1977390"/>
              <a:gd name="connsiteY66" fmla="*/ 1155074 h 2538104"/>
              <a:gd name="connsiteX67" fmla="*/ 960120 w 1977390"/>
              <a:gd name="connsiteY67" fmla="*/ 1143644 h 2538104"/>
              <a:gd name="connsiteX68" fmla="*/ 868680 w 1977390"/>
              <a:gd name="connsiteY68" fmla="*/ 1132214 h 2538104"/>
              <a:gd name="connsiteX69" fmla="*/ 731520 w 1977390"/>
              <a:gd name="connsiteY69" fmla="*/ 1086494 h 2538104"/>
              <a:gd name="connsiteX70" fmla="*/ 674370 w 1977390"/>
              <a:gd name="connsiteY70" fmla="*/ 1017914 h 2538104"/>
              <a:gd name="connsiteX71" fmla="*/ 685800 w 1977390"/>
              <a:gd name="connsiteY71" fmla="*/ 972194 h 2538104"/>
              <a:gd name="connsiteX72" fmla="*/ 720090 w 1977390"/>
              <a:gd name="connsiteY72" fmla="*/ 960764 h 2538104"/>
              <a:gd name="connsiteX73" fmla="*/ 834390 w 1977390"/>
              <a:gd name="connsiteY73" fmla="*/ 949334 h 2538104"/>
              <a:gd name="connsiteX74" fmla="*/ 982980 w 1977390"/>
              <a:gd name="connsiteY74" fmla="*/ 915044 h 2538104"/>
              <a:gd name="connsiteX75" fmla="*/ 1017270 w 1977390"/>
              <a:gd name="connsiteY75" fmla="*/ 903614 h 2538104"/>
              <a:gd name="connsiteX76" fmla="*/ 1051560 w 1977390"/>
              <a:gd name="connsiteY76" fmla="*/ 880754 h 2538104"/>
              <a:gd name="connsiteX77" fmla="*/ 1120140 w 1977390"/>
              <a:gd name="connsiteY77" fmla="*/ 857894 h 2538104"/>
              <a:gd name="connsiteX78" fmla="*/ 1154430 w 1977390"/>
              <a:gd name="connsiteY78" fmla="*/ 835034 h 2538104"/>
              <a:gd name="connsiteX79" fmla="*/ 1223010 w 1977390"/>
              <a:gd name="connsiteY79" fmla="*/ 812174 h 2538104"/>
              <a:gd name="connsiteX80" fmla="*/ 1257300 w 1977390"/>
              <a:gd name="connsiteY80" fmla="*/ 777884 h 2538104"/>
              <a:gd name="connsiteX81" fmla="*/ 1291590 w 1977390"/>
              <a:gd name="connsiteY81" fmla="*/ 766454 h 2538104"/>
              <a:gd name="connsiteX82" fmla="*/ 1314450 w 1977390"/>
              <a:gd name="connsiteY82" fmla="*/ 732164 h 2538104"/>
              <a:gd name="connsiteX83" fmla="*/ 1417320 w 1977390"/>
              <a:gd name="connsiteY83" fmla="*/ 720734 h 2538104"/>
              <a:gd name="connsiteX84" fmla="*/ 1485900 w 1977390"/>
              <a:gd name="connsiteY84" fmla="*/ 697874 h 2538104"/>
              <a:gd name="connsiteX85" fmla="*/ 1554480 w 1977390"/>
              <a:gd name="connsiteY85" fmla="*/ 663584 h 2538104"/>
              <a:gd name="connsiteX86" fmla="*/ 1691640 w 1977390"/>
              <a:gd name="connsiteY86" fmla="*/ 629294 h 2538104"/>
              <a:gd name="connsiteX87" fmla="*/ 1725930 w 1977390"/>
              <a:gd name="connsiteY87" fmla="*/ 617864 h 2538104"/>
              <a:gd name="connsiteX88" fmla="*/ 1828800 w 1977390"/>
              <a:gd name="connsiteY88" fmla="*/ 572144 h 2538104"/>
              <a:gd name="connsiteX89" fmla="*/ 1863090 w 1977390"/>
              <a:gd name="connsiteY89" fmla="*/ 560714 h 2538104"/>
              <a:gd name="connsiteX90" fmla="*/ 1897380 w 1977390"/>
              <a:gd name="connsiteY90" fmla="*/ 549284 h 2538104"/>
              <a:gd name="connsiteX91" fmla="*/ 1920240 w 1977390"/>
              <a:gd name="connsiteY91" fmla="*/ 514994 h 2538104"/>
              <a:gd name="connsiteX92" fmla="*/ 1954530 w 1977390"/>
              <a:gd name="connsiteY92" fmla="*/ 480704 h 2538104"/>
              <a:gd name="connsiteX93" fmla="*/ 1977390 w 1977390"/>
              <a:gd name="connsiteY93" fmla="*/ 400694 h 2538104"/>
              <a:gd name="connsiteX94" fmla="*/ 1965960 w 1977390"/>
              <a:gd name="connsiteY94" fmla="*/ 149234 h 2538104"/>
              <a:gd name="connsiteX95" fmla="*/ 1943100 w 1977390"/>
              <a:gd name="connsiteY95" fmla="*/ 114944 h 2538104"/>
              <a:gd name="connsiteX96" fmla="*/ 1874520 w 1977390"/>
              <a:gd name="connsiteY96" fmla="*/ 92084 h 2538104"/>
              <a:gd name="connsiteX97" fmla="*/ 1840230 w 1977390"/>
              <a:gd name="connsiteY97" fmla="*/ 80654 h 2538104"/>
              <a:gd name="connsiteX98" fmla="*/ 1771650 w 1977390"/>
              <a:gd name="connsiteY98" fmla="*/ 34934 h 2538104"/>
              <a:gd name="connsiteX99" fmla="*/ 1668780 w 1977390"/>
              <a:gd name="connsiteY99" fmla="*/ 12074 h 2538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1977390" h="2538104">
                <a:moveTo>
                  <a:pt x="1668780" y="12074"/>
                </a:moveTo>
                <a:cubicBezTo>
                  <a:pt x="1596390" y="10169"/>
                  <a:pt x="1447663" y="16816"/>
                  <a:pt x="1337310" y="23504"/>
                </a:cubicBezTo>
                <a:cubicBezTo>
                  <a:pt x="1312833" y="24987"/>
                  <a:pt x="1281235" y="39836"/>
                  <a:pt x="1257300" y="46364"/>
                </a:cubicBezTo>
                <a:cubicBezTo>
                  <a:pt x="1241274" y="50735"/>
                  <a:pt x="1162264" y="67500"/>
                  <a:pt x="1131570" y="80654"/>
                </a:cubicBezTo>
                <a:cubicBezTo>
                  <a:pt x="1062489" y="110260"/>
                  <a:pt x="1108955" y="93577"/>
                  <a:pt x="1051560" y="126374"/>
                </a:cubicBezTo>
                <a:cubicBezTo>
                  <a:pt x="885069" y="221512"/>
                  <a:pt x="1099783" y="96548"/>
                  <a:pt x="971550" y="160664"/>
                </a:cubicBezTo>
                <a:cubicBezTo>
                  <a:pt x="959263" y="166807"/>
                  <a:pt x="948690" y="175904"/>
                  <a:pt x="937260" y="183524"/>
                </a:cubicBezTo>
                <a:cubicBezTo>
                  <a:pt x="933450" y="194954"/>
                  <a:pt x="935634" y="210811"/>
                  <a:pt x="925830" y="217814"/>
                </a:cubicBezTo>
                <a:cubicBezTo>
                  <a:pt x="879281" y="251063"/>
                  <a:pt x="738702" y="249793"/>
                  <a:pt x="708660" y="252104"/>
                </a:cubicBezTo>
                <a:cubicBezTo>
                  <a:pt x="685800" y="255914"/>
                  <a:pt x="662278" y="256875"/>
                  <a:pt x="640080" y="263534"/>
                </a:cubicBezTo>
                <a:cubicBezTo>
                  <a:pt x="623760" y="268430"/>
                  <a:pt x="610890" y="282261"/>
                  <a:pt x="594360" y="286394"/>
                </a:cubicBezTo>
                <a:cubicBezTo>
                  <a:pt x="549393" y="297636"/>
                  <a:pt x="502920" y="301634"/>
                  <a:pt x="457200" y="309254"/>
                </a:cubicBezTo>
                <a:cubicBezTo>
                  <a:pt x="433431" y="313215"/>
                  <a:pt x="411480" y="324494"/>
                  <a:pt x="388620" y="332114"/>
                </a:cubicBezTo>
                <a:lnTo>
                  <a:pt x="354330" y="343544"/>
                </a:lnTo>
                <a:cubicBezTo>
                  <a:pt x="342900" y="347354"/>
                  <a:pt x="330065" y="348291"/>
                  <a:pt x="320040" y="354974"/>
                </a:cubicBezTo>
                <a:cubicBezTo>
                  <a:pt x="308610" y="362594"/>
                  <a:pt x="296303" y="369040"/>
                  <a:pt x="285750" y="377834"/>
                </a:cubicBezTo>
                <a:cubicBezTo>
                  <a:pt x="197743" y="451173"/>
                  <a:pt x="302306" y="378227"/>
                  <a:pt x="217170" y="434984"/>
                </a:cubicBezTo>
                <a:cubicBezTo>
                  <a:pt x="209550" y="446414"/>
                  <a:pt x="204024" y="459560"/>
                  <a:pt x="194310" y="469274"/>
                </a:cubicBezTo>
                <a:cubicBezTo>
                  <a:pt x="184596" y="478988"/>
                  <a:pt x="168602" y="481407"/>
                  <a:pt x="160020" y="492134"/>
                </a:cubicBezTo>
                <a:cubicBezTo>
                  <a:pt x="152494" y="501542"/>
                  <a:pt x="156116" y="517016"/>
                  <a:pt x="148590" y="526424"/>
                </a:cubicBezTo>
                <a:cubicBezTo>
                  <a:pt x="122004" y="559657"/>
                  <a:pt x="78650" y="550191"/>
                  <a:pt x="45720" y="572144"/>
                </a:cubicBezTo>
                <a:lnTo>
                  <a:pt x="11430" y="595004"/>
                </a:lnTo>
                <a:cubicBezTo>
                  <a:pt x="7620" y="606434"/>
                  <a:pt x="0" y="617246"/>
                  <a:pt x="0" y="629294"/>
                </a:cubicBezTo>
                <a:cubicBezTo>
                  <a:pt x="0" y="736042"/>
                  <a:pt x="4771" y="842794"/>
                  <a:pt x="11430" y="949334"/>
                </a:cubicBezTo>
                <a:cubicBezTo>
                  <a:pt x="12410" y="965012"/>
                  <a:pt x="19779" y="979650"/>
                  <a:pt x="22860" y="995054"/>
                </a:cubicBezTo>
                <a:cubicBezTo>
                  <a:pt x="27405" y="1017779"/>
                  <a:pt x="29263" y="1041011"/>
                  <a:pt x="34290" y="1063634"/>
                </a:cubicBezTo>
                <a:cubicBezTo>
                  <a:pt x="39602" y="1087539"/>
                  <a:pt x="50965" y="1114599"/>
                  <a:pt x="68580" y="1132214"/>
                </a:cubicBezTo>
                <a:cubicBezTo>
                  <a:pt x="78294" y="1141928"/>
                  <a:pt x="91440" y="1147454"/>
                  <a:pt x="102870" y="1155074"/>
                </a:cubicBezTo>
                <a:cubicBezTo>
                  <a:pt x="106680" y="1170314"/>
                  <a:pt x="105169" y="1188011"/>
                  <a:pt x="114300" y="1200794"/>
                </a:cubicBezTo>
                <a:cubicBezTo>
                  <a:pt x="120744" y="1209816"/>
                  <a:pt x="180416" y="1248682"/>
                  <a:pt x="194310" y="1257944"/>
                </a:cubicBezTo>
                <a:cubicBezTo>
                  <a:pt x="201930" y="1269374"/>
                  <a:pt x="212826" y="1279202"/>
                  <a:pt x="217170" y="1292234"/>
                </a:cubicBezTo>
                <a:cubicBezTo>
                  <a:pt x="217487" y="1293186"/>
                  <a:pt x="228078" y="1380164"/>
                  <a:pt x="240030" y="1395104"/>
                </a:cubicBezTo>
                <a:cubicBezTo>
                  <a:pt x="248612" y="1405831"/>
                  <a:pt x="262890" y="1410344"/>
                  <a:pt x="274320" y="1417964"/>
                </a:cubicBezTo>
                <a:cubicBezTo>
                  <a:pt x="294407" y="1478225"/>
                  <a:pt x="272474" y="1429465"/>
                  <a:pt x="320040" y="1486544"/>
                </a:cubicBezTo>
                <a:cubicBezTo>
                  <a:pt x="409966" y="1594455"/>
                  <a:pt x="285597" y="1452024"/>
                  <a:pt x="354330" y="1555124"/>
                </a:cubicBezTo>
                <a:cubicBezTo>
                  <a:pt x="363296" y="1568574"/>
                  <a:pt x="377190" y="1577984"/>
                  <a:pt x="388620" y="1589414"/>
                </a:cubicBezTo>
                <a:cubicBezTo>
                  <a:pt x="393800" y="1610134"/>
                  <a:pt x="413634" y="1694438"/>
                  <a:pt x="422910" y="1703714"/>
                </a:cubicBezTo>
                <a:cubicBezTo>
                  <a:pt x="466914" y="1747718"/>
                  <a:pt x="443750" y="1729038"/>
                  <a:pt x="491490" y="1760864"/>
                </a:cubicBezTo>
                <a:cubicBezTo>
                  <a:pt x="499110" y="1772294"/>
                  <a:pt x="504636" y="1785440"/>
                  <a:pt x="514350" y="1795154"/>
                </a:cubicBezTo>
                <a:cubicBezTo>
                  <a:pt x="553974" y="1834778"/>
                  <a:pt x="547116" y="1797440"/>
                  <a:pt x="571500" y="1852304"/>
                </a:cubicBezTo>
                <a:lnTo>
                  <a:pt x="605790" y="1955174"/>
                </a:lnTo>
                <a:cubicBezTo>
                  <a:pt x="609600" y="1966604"/>
                  <a:pt x="610537" y="1979439"/>
                  <a:pt x="617220" y="1989464"/>
                </a:cubicBezTo>
                <a:lnTo>
                  <a:pt x="640080" y="2023754"/>
                </a:lnTo>
                <a:cubicBezTo>
                  <a:pt x="647700" y="2107574"/>
                  <a:pt x="649103" y="2192194"/>
                  <a:pt x="662940" y="2275214"/>
                </a:cubicBezTo>
                <a:cubicBezTo>
                  <a:pt x="666750" y="2298074"/>
                  <a:pt x="668749" y="2321311"/>
                  <a:pt x="674370" y="2343794"/>
                </a:cubicBezTo>
                <a:cubicBezTo>
                  <a:pt x="681915" y="2373975"/>
                  <a:pt x="695071" y="2421645"/>
                  <a:pt x="720090" y="2446664"/>
                </a:cubicBezTo>
                <a:cubicBezTo>
                  <a:pt x="752847" y="2479421"/>
                  <a:pt x="751485" y="2462361"/>
                  <a:pt x="788670" y="2480954"/>
                </a:cubicBezTo>
                <a:cubicBezTo>
                  <a:pt x="800957" y="2487097"/>
                  <a:pt x="809928" y="2499470"/>
                  <a:pt x="822960" y="2503814"/>
                </a:cubicBezTo>
                <a:cubicBezTo>
                  <a:pt x="844946" y="2511143"/>
                  <a:pt x="868917" y="2510217"/>
                  <a:pt x="891540" y="2515244"/>
                </a:cubicBezTo>
                <a:cubicBezTo>
                  <a:pt x="903301" y="2517858"/>
                  <a:pt x="913842" y="2525475"/>
                  <a:pt x="925830" y="2526674"/>
                </a:cubicBezTo>
                <a:cubicBezTo>
                  <a:pt x="990390" y="2533130"/>
                  <a:pt x="1055370" y="2534294"/>
                  <a:pt x="1120140" y="2538104"/>
                </a:cubicBezTo>
                <a:cubicBezTo>
                  <a:pt x="1127760" y="2526674"/>
                  <a:pt x="1138656" y="2516846"/>
                  <a:pt x="1143000" y="2503814"/>
                </a:cubicBezTo>
                <a:cubicBezTo>
                  <a:pt x="1150329" y="2481828"/>
                  <a:pt x="1149885" y="2457959"/>
                  <a:pt x="1154430" y="2435234"/>
                </a:cubicBezTo>
                <a:cubicBezTo>
                  <a:pt x="1157511" y="2419830"/>
                  <a:pt x="1161544" y="2404619"/>
                  <a:pt x="1165860" y="2389514"/>
                </a:cubicBezTo>
                <a:cubicBezTo>
                  <a:pt x="1195520" y="2285706"/>
                  <a:pt x="1154341" y="2458538"/>
                  <a:pt x="1188720" y="2286644"/>
                </a:cubicBezTo>
                <a:cubicBezTo>
                  <a:pt x="1191801" y="2271240"/>
                  <a:pt x="1197567" y="2256419"/>
                  <a:pt x="1200150" y="2240924"/>
                </a:cubicBezTo>
                <a:cubicBezTo>
                  <a:pt x="1219005" y="2127795"/>
                  <a:pt x="1204655" y="2165922"/>
                  <a:pt x="1223010" y="2046614"/>
                </a:cubicBezTo>
                <a:cubicBezTo>
                  <a:pt x="1225399" y="2031088"/>
                  <a:pt x="1230630" y="2016134"/>
                  <a:pt x="1234440" y="2000894"/>
                </a:cubicBezTo>
                <a:cubicBezTo>
                  <a:pt x="1230630" y="1791344"/>
                  <a:pt x="1230233" y="1581704"/>
                  <a:pt x="1223010" y="1372244"/>
                </a:cubicBezTo>
                <a:cubicBezTo>
                  <a:pt x="1222595" y="1360203"/>
                  <a:pt x="1220099" y="1346473"/>
                  <a:pt x="1211580" y="1337954"/>
                </a:cubicBezTo>
                <a:cubicBezTo>
                  <a:pt x="1203061" y="1329435"/>
                  <a:pt x="1188066" y="1331912"/>
                  <a:pt x="1177290" y="1326524"/>
                </a:cubicBezTo>
                <a:cubicBezTo>
                  <a:pt x="1165003" y="1320381"/>
                  <a:pt x="1154430" y="1311284"/>
                  <a:pt x="1143000" y="1303664"/>
                </a:cubicBezTo>
                <a:cubicBezTo>
                  <a:pt x="1135380" y="1288424"/>
                  <a:pt x="1132188" y="1269992"/>
                  <a:pt x="1120140" y="1257944"/>
                </a:cubicBezTo>
                <a:cubicBezTo>
                  <a:pt x="1111621" y="1249425"/>
                  <a:pt x="1095875" y="1253197"/>
                  <a:pt x="1085850" y="1246514"/>
                </a:cubicBezTo>
                <a:cubicBezTo>
                  <a:pt x="1072400" y="1237548"/>
                  <a:pt x="1063978" y="1222572"/>
                  <a:pt x="1051560" y="1212224"/>
                </a:cubicBezTo>
                <a:cubicBezTo>
                  <a:pt x="1041007" y="1203430"/>
                  <a:pt x="1028700" y="1196984"/>
                  <a:pt x="1017270" y="1189364"/>
                </a:cubicBezTo>
                <a:cubicBezTo>
                  <a:pt x="1009650" y="1177934"/>
                  <a:pt x="1005137" y="1163656"/>
                  <a:pt x="994410" y="1155074"/>
                </a:cubicBezTo>
                <a:cubicBezTo>
                  <a:pt x="985002" y="1147548"/>
                  <a:pt x="971974" y="1145799"/>
                  <a:pt x="960120" y="1143644"/>
                </a:cubicBezTo>
                <a:cubicBezTo>
                  <a:pt x="929898" y="1138149"/>
                  <a:pt x="898871" y="1137875"/>
                  <a:pt x="868680" y="1132214"/>
                </a:cubicBezTo>
                <a:cubicBezTo>
                  <a:pt x="828891" y="1124753"/>
                  <a:pt x="768365" y="1112812"/>
                  <a:pt x="731520" y="1086494"/>
                </a:cubicBezTo>
                <a:cubicBezTo>
                  <a:pt x="703518" y="1066492"/>
                  <a:pt x="692598" y="1045256"/>
                  <a:pt x="674370" y="1017914"/>
                </a:cubicBezTo>
                <a:cubicBezTo>
                  <a:pt x="678180" y="1002674"/>
                  <a:pt x="675987" y="984461"/>
                  <a:pt x="685800" y="972194"/>
                </a:cubicBezTo>
                <a:cubicBezTo>
                  <a:pt x="693326" y="962786"/>
                  <a:pt x="708182" y="962596"/>
                  <a:pt x="720090" y="960764"/>
                </a:cubicBezTo>
                <a:cubicBezTo>
                  <a:pt x="757935" y="954942"/>
                  <a:pt x="796436" y="954395"/>
                  <a:pt x="834390" y="949334"/>
                </a:cubicBezTo>
                <a:cubicBezTo>
                  <a:pt x="864614" y="945304"/>
                  <a:pt x="966061" y="920684"/>
                  <a:pt x="982980" y="915044"/>
                </a:cubicBezTo>
                <a:cubicBezTo>
                  <a:pt x="994410" y="911234"/>
                  <a:pt x="1006494" y="909002"/>
                  <a:pt x="1017270" y="903614"/>
                </a:cubicBezTo>
                <a:cubicBezTo>
                  <a:pt x="1029557" y="897471"/>
                  <a:pt x="1039007" y="886333"/>
                  <a:pt x="1051560" y="880754"/>
                </a:cubicBezTo>
                <a:cubicBezTo>
                  <a:pt x="1073580" y="870967"/>
                  <a:pt x="1100090" y="871260"/>
                  <a:pt x="1120140" y="857894"/>
                </a:cubicBezTo>
                <a:cubicBezTo>
                  <a:pt x="1131570" y="850274"/>
                  <a:pt x="1141877" y="840613"/>
                  <a:pt x="1154430" y="835034"/>
                </a:cubicBezTo>
                <a:cubicBezTo>
                  <a:pt x="1176450" y="825247"/>
                  <a:pt x="1223010" y="812174"/>
                  <a:pt x="1223010" y="812174"/>
                </a:cubicBezTo>
                <a:cubicBezTo>
                  <a:pt x="1234440" y="800744"/>
                  <a:pt x="1243850" y="786850"/>
                  <a:pt x="1257300" y="777884"/>
                </a:cubicBezTo>
                <a:cubicBezTo>
                  <a:pt x="1267325" y="771201"/>
                  <a:pt x="1282182" y="773980"/>
                  <a:pt x="1291590" y="766454"/>
                </a:cubicBezTo>
                <a:cubicBezTo>
                  <a:pt x="1302317" y="757872"/>
                  <a:pt x="1301540" y="736859"/>
                  <a:pt x="1314450" y="732164"/>
                </a:cubicBezTo>
                <a:cubicBezTo>
                  <a:pt x="1346874" y="720374"/>
                  <a:pt x="1383030" y="724544"/>
                  <a:pt x="1417320" y="720734"/>
                </a:cubicBezTo>
                <a:cubicBezTo>
                  <a:pt x="1440180" y="713114"/>
                  <a:pt x="1465850" y="711240"/>
                  <a:pt x="1485900" y="697874"/>
                </a:cubicBezTo>
                <a:cubicBezTo>
                  <a:pt x="1516726" y="677323"/>
                  <a:pt x="1518988" y="671471"/>
                  <a:pt x="1554480" y="663584"/>
                </a:cubicBezTo>
                <a:cubicBezTo>
                  <a:pt x="1693003" y="632801"/>
                  <a:pt x="1553064" y="675486"/>
                  <a:pt x="1691640" y="629294"/>
                </a:cubicBezTo>
                <a:cubicBezTo>
                  <a:pt x="1703070" y="625484"/>
                  <a:pt x="1715905" y="624547"/>
                  <a:pt x="1725930" y="617864"/>
                </a:cubicBezTo>
                <a:cubicBezTo>
                  <a:pt x="1780270" y="581638"/>
                  <a:pt x="1747188" y="599348"/>
                  <a:pt x="1828800" y="572144"/>
                </a:cubicBezTo>
                <a:lnTo>
                  <a:pt x="1863090" y="560714"/>
                </a:lnTo>
                <a:lnTo>
                  <a:pt x="1897380" y="549284"/>
                </a:lnTo>
                <a:cubicBezTo>
                  <a:pt x="1905000" y="537854"/>
                  <a:pt x="1911446" y="525547"/>
                  <a:pt x="1920240" y="514994"/>
                </a:cubicBezTo>
                <a:cubicBezTo>
                  <a:pt x="1930588" y="502576"/>
                  <a:pt x="1945564" y="494154"/>
                  <a:pt x="1954530" y="480704"/>
                </a:cubicBezTo>
                <a:cubicBezTo>
                  <a:pt x="1961089" y="470865"/>
                  <a:pt x="1975866" y="406791"/>
                  <a:pt x="1977390" y="400694"/>
                </a:cubicBezTo>
                <a:cubicBezTo>
                  <a:pt x="1973580" y="316874"/>
                  <a:pt x="1975957" y="232543"/>
                  <a:pt x="1965960" y="149234"/>
                </a:cubicBezTo>
                <a:cubicBezTo>
                  <a:pt x="1964323" y="135595"/>
                  <a:pt x="1954749" y="122225"/>
                  <a:pt x="1943100" y="114944"/>
                </a:cubicBezTo>
                <a:cubicBezTo>
                  <a:pt x="1922666" y="102173"/>
                  <a:pt x="1897380" y="99704"/>
                  <a:pt x="1874520" y="92084"/>
                </a:cubicBezTo>
                <a:cubicBezTo>
                  <a:pt x="1863090" y="88274"/>
                  <a:pt x="1850255" y="87337"/>
                  <a:pt x="1840230" y="80654"/>
                </a:cubicBezTo>
                <a:lnTo>
                  <a:pt x="1771650" y="34934"/>
                </a:lnTo>
                <a:cubicBezTo>
                  <a:pt x="1750581" y="-28272"/>
                  <a:pt x="1741170" y="13979"/>
                  <a:pt x="1668780" y="12074"/>
                </a:cubicBezTo>
                <a:close/>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base">
              <a:spcBef>
                <a:spcPct val="0"/>
              </a:spcBef>
              <a:spcAft>
                <a:spcPct val="0"/>
              </a:spcAft>
              <a:defRPr/>
            </a:pPr>
            <a:endParaRPr lang="en-US">
              <a:solidFill>
                <a:prstClr val="black"/>
              </a:solidFill>
            </a:endParaRPr>
          </a:p>
        </p:txBody>
      </p:sp>
      <p:sp>
        <p:nvSpPr>
          <p:cNvPr id="168979" name="TextBox 28"/>
          <p:cNvSpPr txBox="1">
            <a:spLocks noChangeArrowheads="1"/>
          </p:cNvSpPr>
          <p:nvPr/>
        </p:nvSpPr>
        <p:spPr bwMode="auto">
          <a:xfrm>
            <a:off x="5434013" y="3927475"/>
            <a:ext cx="370998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Aft>
                <a:spcPts val="600"/>
              </a:spcAft>
              <a:buClr>
                <a:schemeClr val="tx2"/>
              </a:buClr>
              <a:buSzPct val="120000"/>
              <a:buFont typeface="Wingdings" pitchFamily="2" charset="2"/>
              <a:buChar char="§"/>
              <a:defRPr sz="2000" b="1">
                <a:solidFill>
                  <a:schemeClr val="tx1"/>
                </a:solidFill>
                <a:latin typeface="Arial" charset="0"/>
                <a:cs typeface="Arial" charset="0"/>
              </a:defRPr>
            </a:lvl1pPr>
            <a:lvl2pPr marL="742950" indent="-285750" eaLnBrk="0" hangingPunct="0">
              <a:spcAft>
                <a:spcPts val="600"/>
              </a:spcAft>
              <a:buClr>
                <a:schemeClr val="tx2"/>
              </a:buClr>
              <a:buFont typeface="Arial" charset="0"/>
              <a:buChar char="–"/>
              <a:defRPr sz="2000">
                <a:solidFill>
                  <a:schemeClr val="tx1"/>
                </a:solidFill>
                <a:latin typeface="Arial" charset="0"/>
                <a:cs typeface="Arial" charset="0"/>
              </a:defRPr>
            </a:lvl2pPr>
            <a:lvl3pPr marL="1143000" indent="-228600" eaLnBrk="0" hangingPunct="0">
              <a:spcAft>
                <a:spcPts val="600"/>
              </a:spcAft>
              <a:buClr>
                <a:schemeClr val="tx2"/>
              </a:buClr>
              <a:buSzPct val="110000"/>
              <a:buFont typeface="Wingdings" pitchFamily="2" charset="2"/>
              <a:buChar char="§"/>
              <a:defRPr>
                <a:solidFill>
                  <a:schemeClr val="tx1"/>
                </a:solidFill>
                <a:latin typeface="Arial" charset="0"/>
                <a:cs typeface="Arial" charset="0"/>
              </a:defRPr>
            </a:lvl3pPr>
            <a:lvl4pPr marL="1600200" indent="-228600" eaLnBrk="0" hangingPunct="0">
              <a:spcAft>
                <a:spcPts val="600"/>
              </a:spcAft>
              <a:buClr>
                <a:schemeClr val="tx2"/>
              </a:buClr>
              <a:buFont typeface="Arial" charset="0"/>
              <a:buChar char="–"/>
              <a:defRPr>
                <a:solidFill>
                  <a:schemeClr val="tx1"/>
                </a:solidFill>
                <a:latin typeface="Arial" charset="0"/>
                <a:cs typeface="Arial" charset="0"/>
              </a:defRPr>
            </a:lvl4pPr>
            <a:lvl5pPr marL="2057400" indent="-228600" eaLnBrk="0" hangingPunct="0">
              <a:spcAft>
                <a:spcPts val="600"/>
              </a:spcAft>
              <a:buClr>
                <a:schemeClr val="tx2"/>
              </a:buClr>
              <a:buSzPct val="60000"/>
              <a:buFont typeface="Wingdings" pitchFamily="2" charset="2"/>
              <a:buChar char="q"/>
              <a:defRPr>
                <a:solidFill>
                  <a:schemeClr val="tx1"/>
                </a:solidFill>
                <a:latin typeface="Arial" charset="0"/>
                <a:cs typeface="Arial" charset="0"/>
              </a:defRPr>
            </a:lvl5pPr>
            <a:lvl6pPr marL="25146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6pPr>
            <a:lvl7pPr marL="29718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7pPr>
            <a:lvl8pPr marL="34290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8pPr>
            <a:lvl9pPr marL="3886200" indent="-228600" defTabSz="457200" eaLnBrk="0" fontAlgn="base" hangingPunct="0">
              <a:spcBef>
                <a:spcPct val="0"/>
              </a:spcBef>
              <a:spcAft>
                <a:spcPts val="600"/>
              </a:spcAft>
              <a:buClr>
                <a:schemeClr val="tx2"/>
              </a:buClr>
              <a:buSzPct val="60000"/>
              <a:buFont typeface="Wingdings" pitchFamily="2" charset="2"/>
              <a:buChar char="q"/>
              <a:defRPr>
                <a:solidFill>
                  <a:schemeClr val="tx1"/>
                </a:solidFill>
                <a:latin typeface="Arial" charset="0"/>
                <a:cs typeface="Arial" charset="0"/>
              </a:defRPr>
            </a:lvl9pPr>
          </a:lstStyle>
          <a:p>
            <a:pPr defTabSz="457200" eaLnBrk="1" fontAlgn="base" hangingPunct="1">
              <a:spcBef>
                <a:spcPct val="0"/>
              </a:spcBef>
              <a:spcAft>
                <a:spcPct val="0"/>
              </a:spcAft>
              <a:buClrTx/>
              <a:buSzTx/>
              <a:buFontTx/>
              <a:buNone/>
            </a:pPr>
            <a:r>
              <a:rPr lang="en-US" altLang="en-US" sz="1600" b="0">
                <a:solidFill>
                  <a:prstClr val="black"/>
                </a:solidFill>
                <a:ea typeface="MS PGothic" pitchFamily="34" charset="-128"/>
              </a:rPr>
              <a:t>The XSLT processor remembers all the ancestors of N: E, B, and A, including their attributes and namespaces. The preceding slide explained that the XSLT processor has also visited the attributes and namespace declarations of N.</a:t>
            </a:r>
          </a:p>
        </p:txBody>
      </p:sp>
      <p:sp>
        <p:nvSpPr>
          <p:cNvPr id="168980" name="Rectangle 23"/>
          <p:cNvSpPr>
            <a:spLocks noChangeArrowheads="1"/>
          </p:cNvSpPr>
          <p:nvPr/>
        </p:nvSpPr>
        <p:spPr bwMode="auto">
          <a:xfrm>
            <a:off x="3811588" y="6021388"/>
            <a:ext cx="2582862" cy="369887"/>
          </a:xfrm>
          <a:prstGeom prst="rect">
            <a:avLst/>
          </a:prstGeom>
          <a:solidFill>
            <a:srgbClr val="C00000"/>
          </a:solidFill>
          <a:ln w="9525">
            <a:solidFill>
              <a:srgbClr val="C00000"/>
            </a:solidFill>
            <a:miter lim="800000"/>
            <a:headEnd/>
            <a:tailEnd/>
          </a:ln>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fontAlgn="base" hangingPunct="1">
              <a:spcBef>
                <a:spcPct val="0"/>
              </a:spcBef>
              <a:spcAft>
                <a:spcPct val="0"/>
              </a:spcAft>
            </a:pPr>
            <a:r>
              <a:rPr lang="en-US" altLang="en-US" b="1">
                <a:solidFill>
                  <a:prstClr val="white"/>
                </a:solidFill>
              </a:rPr>
              <a:t>This is a key concept!</a:t>
            </a:r>
          </a:p>
        </p:txBody>
      </p:sp>
      <p:cxnSp>
        <p:nvCxnSpPr>
          <p:cNvPr id="24" name="Straight Connector 23"/>
          <p:cNvCxnSpPr/>
          <p:nvPr/>
        </p:nvCxnSpPr>
        <p:spPr>
          <a:xfrm>
            <a:off x="457200" y="1295400"/>
            <a:ext cx="8229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6280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229600" cy="868362"/>
          </a:xfrm>
        </p:spPr>
        <p:txBody>
          <a:bodyPr>
            <a:normAutofit fontScale="90000"/>
          </a:bodyPr>
          <a:lstStyle/>
          <a:p>
            <a:pPr>
              <a:defRPr/>
            </a:pPr>
            <a:r>
              <a:rPr dirty="0" smtClean="0"/>
              <a:t>What does the XSLT processor remember?</a:t>
            </a:r>
            <a:endParaRPr dirty="0"/>
          </a:p>
        </p:txBody>
      </p:sp>
      <p:sp>
        <p:nvSpPr>
          <p:cNvPr id="169987" name="Content Placeholder 2"/>
          <p:cNvSpPr>
            <a:spLocks noGrp="1"/>
          </p:cNvSpPr>
          <p:nvPr>
            <p:ph idx="1"/>
          </p:nvPr>
        </p:nvSpPr>
        <p:spPr>
          <a:xfrm>
            <a:off x="609600" y="1447800"/>
            <a:ext cx="8229600" cy="3798888"/>
          </a:xfrm>
        </p:spPr>
        <p:txBody>
          <a:bodyPr/>
          <a:lstStyle/>
          <a:p>
            <a:r>
              <a:rPr altLang="en-US">
                <a:latin typeface="Arial" charset="0"/>
                <a:cs typeface="Arial" charset="0"/>
              </a:rPr>
              <a:t>The preceding slide said:</a:t>
            </a:r>
            <a:br>
              <a:rPr altLang="en-US">
                <a:latin typeface="Arial" charset="0"/>
                <a:cs typeface="Arial" charset="0"/>
              </a:rPr>
            </a:br>
            <a:r>
              <a:rPr altLang="en-US">
                <a:latin typeface="Arial" charset="0"/>
                <a:cs typeface="Arial" charset="0"/>
              </a:rPr>
              <a:t/>
            </a:r>
            <a:br>
              <a:rPr altLang="en-US">
                <a:latin typeface="Arial" charset="0"/>
                <a:cs typeface="Arial" charset="0"/>
              </a:rPr>
            </a:br>
            <a:r>
              <a:rPr altLang="en-US">
                <a:latin typeface="Arial" charset="0"/>
                <a:cs typeface="Arial" charset="0"/>
              </a:rPr>
              <a:t> 	</a:t>
            </a:r>
            <a:r>
              <a:rPr altLang="en-US" i="1">
                <a:latin typeface="Arial" charset="0"/>
                <a:cs typeface="Arial" charset="0"/>
              </a:rPr>
              <a:t>The XSLT processor remembers all the </a:t>
            </a:r>
            <a:br>
              <a:rPr altLang="en-US" i="1">
                <a:latin typeface="Arial" charset="0"/>
                <a:cs typeface="Arial" charset="0"/>
              </a:rPr>
            </a:br>
            <a:r>
              <a:rPr altLang="en-US" i="1">
                <a:latin typeface="Arial" charset="0"/>
                <a:cs typeface="Arial" charset="0"/>
              </a:rPr>
              <a:t>	ancestors of N: E, B, and A, including </a:t>
            </a:r>
            <a:br>
              <a:rPr altLang="en-US" i="1">
                <a:latin typeface="Arial" charset="0"/>
                <a:cs typeface="Arial" charset="0"/>
              </a:rPr>
            </a:br>
            <a:r>
              <a:rPr altLang="en-US" i="1">
                <a:latin typeface="Arial" charset="0"/>
                <a:cs typeface="Arial" charset="0"/>
              </a:rPr>
              <a:t> 	their attributes and namespaces.</a:t>
            </a:r>
            <a:r>
              <a:rPr altLang="en-US">
                <a:latin typeface="Arial" charset="0"/>
                <a:cs typeface="Arial" charset="0"/>
              </a:rPr>
              <a:t/>
            </a:r>
            <a:br>
              <a:rPr altLang="en-US">
                <a:latin typeface="Arial" charset="0"/>
                <a:cs typeface="Arial" charset="0"/>
              </a:rPr>
            </a:br>
            <a:endParaRPr altLang="en-US">
              <a:latin typeface="Arial" charset="0"/>
              <a:cs typeface="Arial" charset="0"/>
            </a:endParaRPr>
          </a:p>
          <a:p>
            <a:r>
              <a:rPr altLang="en-US" i="1">
                <a:solidFill>
                  <a:srgbClr val="C00000"/>
                </a:solidFill>
                <a:latin typeface="Arial" charset="0"/>
                <a:cs typeface="Arial" charset="0"/>
              </a:rPr>
              <a:t>Question</a:t>
            </a:r>
            <a:r>
              <a:rPr altLang="en-US">
                <a:latin typeface="Arial" charset="0"/>
                <a:cs typeface="Arial" charset="0"/>
              </a:rPr>
              <a:t>: Exactly what does the XSLT processor remember?</a:t>
            </a:r>
            <a:br>
              <a:rPr altLang="en-US">
                <a:latin typeface="Arial" charset="0"/>
                <a:cs typeface="Arial" charset="0"/>
              </a:rPr>
            </a:br>
            <a:endParaRPr altLang="en-US">
              <a:latin typeface="Arial" charset="0"/>
              <a:cs typeface="Arial" charset="0"/>
            </a:endParaRPr>
          </a:p>
          <a:p>
            <a:r>
              <a:rPr altLang="en-US" i="1">
                <a:solidFill>
                  <a:srgbClr val="C00000"/>
                </a:solidFill>
                <a:latin typeface="Arial" charset="0"/>
                <a:cs typeface="Arial" charset="0"/>
              </a:rPr>
              <a:t>Answer</a:t>
            </a:r>
            <a:r>
              <a:rPr altLang="en-US">
                <a:latin typeface="Arial" charset="0"/>
                <a:cs typeface="Arial" charset="0"/>
              </a:rPr>
              <a:t>: It remembers the name of the elements, the name of the attributes, the values of the attributes, and the namespaces that are visible at each node.</a:t>
            </a:r>
          </a:p>
        </p:txBody>
      </p:sp>
      <p:sp>
        <p:nvSpPr>
          <p:cNvPr id="169988" name="Rectangle 3"/>
          <p:cNvSpPr>
            <a:spLocks noChangeArrowheads="1"/>
          </p:cNvSpPr>
          <p:nvPr/>
        </p:nvSpPr>
        <p:spPr bwMode="auto">
          <a:xfrm>
            <a:off x="2965450" y="5403850"/>
            <a:ext cx="2582863" cy="369888"/>
          </a:xfrm>
          <a:prstGeom prst="rect">
            <a:avLst/>
          </a:prstGeom>
          <a:solidFill>
            <a:srgbClr val="C00000"/>
          </a:solidFill>
          <a:ln w="9525">
            <a:solidFill>
              <a:srgbClr val="C00000"/>
            </a:solidFill>
            <a:miter lim="800000"/>
            <a:headEnd/>
            <a:tailEnd/>
          </a:ln>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fontAlgn="base" hangingPunct="1">
              <a:spcBef>
                <a:spcPct val="0"/>
              </a:spcBef>
              <a:spcAft>
                <a:spcPct val="0"/>
              </a:spcAft>
            </a:pPr>
            <a:r>
              <a:rPr lang="en-US" altLang="en-US" b="1">
                <a:solidFill>
                  <a:prstClr val="white"/>
                </a:solidFill>
              </a:rPr>
              <a:t>This is a key concept!</a:t>
            </a:r>
          </a:p>
        </p:txBody>
      </p:sp>
      <p:cxnSp>
        <p:nvCxnSpPr>
          <p:cNvPr id="5" name="Straight Connector 4"/>
          <p:cNvCxnSpPr/>
          <p:nvPr/>
        </p:nvCxnSpPr>
        <p:spPr>
          <a:xfrm>
            <a:off x="457200" y="1295400"/>
            <a:ext cx="8229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6045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itle 1"/>
          <p:cNvSpPr>
            <a:spLocks noGrp="1"/>
          </p:cNvSpPr>
          <p:nvPr>
            <p:ph type="title"/>
          </p:nvPr>
        </p:nvSpPr>
        <p:spPr>
          <a:xfrm>
            <a:off x="609600" y="274638"/>
            <a:ext cx="8229600" cy="868362"/>
          </a:xfrm>
        </p:spPr>
        <p:txBody>
          <a:bodyPr/>
          <a:lstStyle/>
          <a:p>
            <a:r>
              <a:rPr altLang="en-US" smtClean="0">
                <a:latin typeface="Arial" charset="0"/>
                <a:cs typeface="Arial" charset="0"/>
              </a:rPr>
              <a:t>Climbing</a:t>
            </a:r>
          </a:p>
        </p:txBody>
      </p:sp>
      <p:sp>
        <p:nvSpPr>
          <p:cNvPr id="171011" name="Content Placeholder 2"/>
          <p:cNvSpPr>
            <a:spLocks noGrp="1"/>
          </p:cNvSpPr>
          <p:nvPr>
            <p:ph idx="1"/>
          </p:nvPr>
        </p:nvSpPr>
        <p:spPr/>
        <p:txBody>
          <a:bodyPr/>
          <a:lstStyle/>
          <a:p>
            <a:r>
              <a:rPr altLang="en-US" dirty="0">
                <a:latin typeface="Arial" charset="0"/>
                <a:cs typeface="Arial" charset="0"/>
              </a:rPr>
              <a:t>A construct is climbing if, when executed, it yields the context node (self) or ancestors of the context node. Also a climbing construct can return attributes of the context node or attributes of ancestor nodes. Finally, a climbing construct can return namespaces that are visible on the context node or on any ancestor</a:t>
            </a:r>
            <a:r>
              <a:rPr altLang="en-US" dirty="0" smtClean="0">
                <a:latin typeface="Arial" charset="0"/>
                <a:cs typeface="Arial" charset="0"/>
              </a:rPr>
              <a:t>.</a:t>
            </a:r>
            <a:endParaRPr altLang="en-US" dirty="0">
              <a:latin typeface="Arial" charset="0"/>
              <a:cs typeface="Arial" charset="0"/>
            </a:endParaRPr>
          </a:p>
        </p:txBody>
      </p:sp>
      <p:cxnSp>
        <p:nvCxnSpPr>
          <p:cNvPr id="4" name="Straight Connector 3"/>
          <p:cNvCxnSpPr/>
          <p:nvPr/>
        </p:nvCxnSpPr>
        <p:spPr>
          <a:xfrm>
            <a:off x="457200" y="1295400"/>
            <a:ext cx="8229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679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229600" cy="868362"/>
          </a:xfrm>
        </p:spPr>
        <p:txBody>
          <a:bodyPr/>
          <a:lstStyle/>
          <a:p>
            <a:r>
              <a:rPr lang="en-US" dirty="0" smtClean="0"/>
              <a:t>Why is it called “climbing”?</a:t>
            </a:r>
            <a:endParaRPr lang="en-US" dirty="0"/>
          </a:p>
        </p:txBody>
      </p:sp>
      <p:sp>
        <p:nvSpPr>
          <p:cNvPr id="3" name="Content Placeholder 2"/>
          <p:cNvSpPr>
            <a:spLocks noGrp="1"/>
          </p:cNvSpPr>
          <p:nvPr>
            <p:ph idx="1"/>
          </p:nvPr>
        </p:nvSpPr>
        <p:spPr/>
        <p:txBody>
          <a:bodyPr/>
          <a:lstStyle/>
          <a:p>
            <a:r>
              <a:rPr lang="en-US" altLang="en-US" dirty="0">
                <a:latin typeface="Arial" charset="0"/>
                <a:cs typeface="Arial" charset="0"/>
              </a:rPr>
              <a:t>The term “climbing” comes from the notion that </a:t>
            </a:r>
            <a:r>
              <a:rPr lang="en-US" altLang="en-US" dirty="0" smtClean="0">
                <a:latin typeface="Arial" charset="0"/>
                <a:cs typeface="Arial" charset="0"/>
              </a:rPr>
              <a:t>a climbing </a:t>
            </a:r>
            <a:r>
              <a:rPr lang="en-US" altLang="en-US" dirty="0">
                <a:latin typeface="Arial" charset="0"/>
                <a:cs typeface="Arial" charset="0"/>
              </a:rPr>
              <a:t>construct is </a:t>
            </a:r>
            <a:r>
              <a:rPr lang="en-US" altLang="en-US" dirty="0" smtClean="0">
                <a:latin typeface="Arial" charset="0"/>
                <a:cs typeface="Arial" charset="0"/>
              </a:rPr>
              <a:t>one that climbs </a:t>
            </a:r>
            <a:r>
              <a:rPr lang="en-US" altLang="en-US" dirty="0">
                <a:latin typeface="Arial" charset="0"/>
                <a:cs typeface="Arial" charset="0"/>
              </a:rPr>
              <a:t>up the XML </a:t>
            </a:r>
            <a:r>
              <a:rPr lang="en-US" altLang="en-US" dirty="0" smtClean="0">
                <a:latin typeface="Arial" charset="0"/>
                <a:cs typeface="Arial" charset="0"/>
              </a:rPr>
              <a:t>tree.</a:t>
            </a:r>
            <a:endParaRPr lang="en-US" altLang="en-US" dirty="0">
              <a:latin typeface="Arial" charset="0"/>
              <a:cs typeface="Arial" charset="0"/>
            </a:endParaRPr>
          </a:p>
        </p:txBody>
      </p:sp>
      <p:cxnSp>
        <p:nvCxnSpPr>
          <p:cNvPr id="4" name="Straight Connector 3"/>
          <p:cNvCxnSpPr/>
          <p:nvPr/>
        </p:nvCxnSpPr>
        <p:spPr>
          <a:xfrm>
            <a:off x="457200" y="1295400"/>
            <a:ext cx="8229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362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itle 1"/>
          <p:cNvSpPr>
            <a:spLocks noGrp="1"/>
          </p:cNvSpPr>
          <p:nvPr>
            <p:ph type="title"/>
          </p:nvPr>
        </p:nvSpPr>
        <p:spPr>
          <a:xfrm>
            <a:off x="609600" y="274638"/>
            <a:ext cx="8229600" cy="868362"/>
          </a:xfrm>
        </p:spPr>
        <p:txBody>
          <a:bodyPr/>
          <a:lstStyle/>
          <a:p>
            <a:r>
              <a:rPr altLang="en-US" smtClean="0">
                <a:latin typeface="Arial" charset="0"/>
                <a:cs typeface="Arial" charset="0"/>
              </a:rPr>
              <a:t>Climbing examples</a:t>
            </a:r>
          </a:p>
        </p:txBody>
      </p:sp>
      <p:sp>
        <p:nvSpPr>
          <p:cNvPr id="172035" name="Content Placeholder 2"/>
          <p:cNvSpPr>
            <a:spLocks noGrp="1"/>
          </p:cNvSpPr>
          <p:nvPr>
            <p:ph idx="1"/>
          </p:nvPr>
        </p:nvSpPr>
        <p:spPr>
          <a:xfrm>
            <a:off x="609600" y="1447800"/>
            <a:ext cx="8229600" cy="827088"/>
          </a:xfrm>
        </p:spPr>
        <p:txBody>
          <a:bodyPr/>
          <a:lstStyle/>
          <a:p>
            <a:r>
              <a:rPr altLang="en-US">
                <a:latin typeface="Arial" charset="0"/>
                <a:cs typeface="Arial" charset="0"/>
              </a:rPr>
              <a:t>Let's suppose that an XSLT program is stream-processing this XML document:</a:t>
            </a:r>
          </a:p>
        </p:txBody>
      </p:sp>
      <p:sp>
        <p:nvSpPr>
          <p:cNvPr id="4" name="Rectangle 3"/>
          <p:cNvSpPr/>
          <p:nvPr/>
        </p:nvSpPr>
        <p:spPr>
          <a:xfrm>
            <a:off x="1223963" y="2251075"/>
            <a:ext cx="6731317" cy="1754326"/>
          </a:xfrm>
          <a:prstGeom prst="rect">
            <a:avLst/>
          </a:prstGeom>
          <a:ln>
            <a:solidFill>
              <a:schemeClr val="accent1">
                <a:shade val="95000"/>
                <a:satMod val="105000"/>
              </a:schemeClr>
            </a:solidFill>
          </a:ln>
        </p:spPr>
        <p:txBody>
          <a:bodyPr wrap="square">
            <a:spAutoFit/>
          </a:bodyPr>
          <a:lstStyle/>
          <a:p>
            <a:pPr defTabSz="457200" fontAlgn="base">
              <a:spcBef>
                <a:spcPct val="0"/>
              </a:spcBef>
              <a:spcAft>
                <a:spcPct val="0"/>
              </a:spcAft>
              <a:defRPr/>
            </a:pPr>
            <a:r>
              <a:rPr lang="en-US" dirty="0">
                <a:solidFill>
                  <a:prstClr val="black"/>
                </a:solidFill>
                <a:latin typeface="Courier New" panose="02070309020205020404" pitchFamily="49" charset="0"/>
                <a:ea typeface="MS PGothic" pitchFamily="34" charset="-128"/>
                <a:cs typeface="Courier New" panose="02070309020205020404" pitchFamily="49" charset="0"/>
              </a:rPr>
              <a:t>&lt;Book xmlns="</a:t>
            </a:r>
            <a:r>
              <a:rPr lang="en-US" u="sng" dirty="0">
                <a:solidFill>
                  <a:prstClr val="black"/>
                </a:solidFill>
                <a:latin typeface="Courier New" panose="02070309020205020404" pitchFamily="49" charset="0"/>
                <a:ea typeface="MS PGothic" pitchFamily="34" charset="-128"/>
                <a:cs typeface="Courier New" panose="02070309020205020404" pitchFamily="49" charset="0"/>
                <a:hlinkClick r:id="rId2"/>
              </a:rPr>
              <a:t>http://www.book.org</a:t>
            </a:r>
            <a:r>
              <a:rPr lang="en-US" dirty="0">
                <a:solidFill>
                  <a:prstClr val="black"/>
                </a:solidFill>
                <a:latin typeface="Courier New" panose="02070309020205020404" pitchFamily="49" charset="0"/>
                <a:ea typeface="MS PGothic" pitchFamily="34" charset="-128"/>
                <a:cs typeface="Courier New" panose="02070309020205020404" pitchFamily="49" charset="0"/>
              </a:rPr>
              <a:t>"&gt;</a:t>
            </a:r>
            <a:r>
              <a:rPr lang="en-US" dirty="0">
                <a:solidFill>
                  <a:prstClr val="black"/>
                </a:solidFill>
                <a:latin typeface="Courier New" panose="02070309020205020404" pitchFamily="49" charset="0"/>
                <a:ea typeface="MS PGothic" pitchFamily="34" charset="-128"/>
                <a:cs typeface="Courier New" panose="02070309020205020404" pitchFamily="49" charset="0"/>
              </a:rPr>
              <a:t/>
            </a:r>
            <a:br>
              <a:rPr lang="en-US" dirty="0">
                <a:solidFill>
                  <a:prstClr val="black"/>
                </a:solidFill>
                <a:latin typeface="Courier New" panose="02070309020205020404" pitchFamily="49" charset="0"/>
                <a:ea typeface="MS PGothic" pitchFamily="34" charset="-128"/>
                <a:cs typeface="Courier New" panose="02070309020205020404" pitchFamily="49" charset="0"/>
              </a:rPr>
            </a:br>
            <a:r>
              <a:rPr lang="en-US" dirty="0">
                <a:solidFill>
                  <a:prstClr val="black"/>
                </a:solidFill>
                <a:latin typeface="Courier New" panose="02070309020205020404" pitchFamily="49" charset="0"/>
                <a:ea typeface="MS PGothic" pitchFamily="34" charset="-128"/>
                <a:cs typeface="Courier New" panose="02070309020205020404" pitchFamily="49" charset="0"/>
              </a:rPr>
              <a:t>	</a:t>
            </a:r>
            <a:r>
              <a:rPr lang="en-US" dirty="0">
                <a:solidFill>
                  <a:prstClr val="black"/>
                </a:solidFill>
                <a:latin typeface="Courier New" panose="02070309020205020404" pitchFamily="49" charset="0"/>
                <a:ea typeface="MS PGothic" pitchFamily="34" charset="-128"/>
                <a:cs typeface="Courier New" panose="02070309020205020404" pitchFamily="49" charset="0"/>
              </a:rPr>
              <a:t>&lt;Intro&gt;A </a:t>
            </a:r>
            <a:r>
              <a:rPr lang="en-US" dirty="0">
                <a:solidFill>
                  <a:prstClr val="black"/>
                </a:solidFill>
                <a:latin typeface="Courier New" panose="02070309020205020404" pitchFamily="49" charset="0"/>
                <a:ea typeface="MS PGothic" pitchFamily="34" charset="-128"/>
                <a:cs typeface="Courier New" panose="02070309020205020404" pitchFamily="49" charset="0"/>
              </a:rPr>
              <a:t>book about </a:t>
            </a:r>
            <a:r>
              <a:rPr lang="en-US" dirty="0">
                <a:solidFill>
                  <a:prstClr val="black"/>
                </a:solidFill>
                <a:latin typeface="Courier New" panose="02070309020205020404" pitchFamily="49" charset="0"/>
                <a:ea typeface="MS PGothic" pitchFamily="34" charset="-128"/>
                <a:cs typeface="Courier New" panose="02070309020205020404" pitchFamily="49" charset="0"/>
              </a:rPr>
              <a:t>...&lt;/Intro&gt;</a:t>
            </a:r>
            <a:endParaRPr lang="en-US" dirty="0">
              <a:solidFill>
                <a:prstClr val="black"/>
              </a:solidFill>
              <a:latin typeface="Courier New" panose="02070309020205020404" pitchFamily="49" charset="0"/>
              <a:ea typeface="MS PGothic" pitchFamily="34" charset="-128"/>
              <a:cs typeface="Courier New" panose="02070309020205020404" pitchFamily="49" charset="0"/>
            </a:endParaRPr>
          </a:p>
          <a:p>
            <a:pPr defTabSz="457200" fontAlgn="base">
              <a:spcBef>
                <a:spcPct val="0"/>
              </a:spcBef>
              <a:spcAft>
                <a:spcPct val="0"/>
              </a:spcAft>
              <a:defRPr/>
            </a:pPr>
            <a:r>
              <a:rPr lang="en-US" dirty="0">
                <a:solidFill>
                  <a:prstClr val="black"/>
                </a:solidFill>
                <a:latin typeface="Courier New" panose="02070309020205020404" pitchFamily="49" charset="0"/>
                <a:ea typeface="MS PGothic" pitchFamily="34" charset="-128"/>
                <a:cs typeface="Courier New" panose="02070309020205020404" pitchFamily="49" charset="0"/>
              </a:rPr>
              <a:t>  </a:t>
            </a:r>
            <a:r>
              <a:rPr lang="en-US" dirty="0">
                <a:solidFill>
                  <a:prstClr val="black"/>
                </a:solidFill>
                <a:latin typeface="Courier New" panose="02070309020205020404" pitchFamily="49" charset="0"/>
                <a:ea typeface="MS PGothic" pitchFamily="34" charset="-128"/>
                <a:cs typeface="Courier New" panose="02070309020205020404" pitchFamily="49" charset="0"/>
              </a:rPr>
              <a:t>	&lt;</a:t>
            </a:r>
            <a:r>
              <a:rPr lang="en-US" dirty="0">
                <a:solidFill>
                  <a:prstClr val="black"/>
                </a:solidFill>
                <a:latin typeface="Courier New" panose="02070309020205020404" pitchFamily="49" charset="0"/>
                <a:ea typeface="MS PGothic" pitchFamily="34" charset="-128"/>
                <a:cs typeface="Courier New" panose="02070309020205020404" pitchFamily="49" charset="0"/>
              </a:rPr>
              <a:t>Chapter id="abc"&gt;</a:t>
            </a:r>
          </a:p>
          <a:p>
            <a:pPr defTabSz="457200" fontAlgn="base">
              <a:spcBef>
                <a:spcPct val="0"/>
              </a:spcBef>
              <a:spcAft>
                <a:spcPct val="0"/>
              </a:spcAft>
              <a:defRPr/>
            </a:pPr>
            <a:r>
              <a:rPr lang="en-US" dirty="0">
                <a:solidFill>
                  <a:prstClr val="black"/>
                </a:solidFill>
                <a:latin typeface="Courier New" panose="02070309020205020404" pitchFamily="49" charset="0"/>
                <a:ea typeface="MS PGothic" pitchFamily="34" charset="-128"/>
                <a:cs typeface="Courier New" panose="02070309020205020404" pitchFamily="49" charset="0"/>
              </a:rPr>
              <a:t>  </a:t>
            </a:r>
            <a:r>
              <a:rPr lang="en-US" dirty="0">
                <a:solidFill>
                  <a:prstClr val="black"/>
                </a:solidFill>
                <a:latin typeface="Courier New" panose="02070309020205020404" pitchFamily="49" charset="0"/>
                <a:ea typeface="MS PGothic" pitchFamily="34" charset="-128"/>
                <a:cs typeface="Courier New" panose="02070309020205020404" pitchFamily="49" charset="0"/>
              </a:rPr>
              <a:t>		</a:t>
            </a:r>
            <a:r>
              <a:rPr lang="en-US" b="1" dirty="0">
                <a:solidFill>
                  <a:srgbClr val="FF0000"/>
                </a:solidFill>
                <a:latin typeface="Courier New" panose="02070309020205020404" pitchFamily="49" charset="0"/>
                <a:ea typeface="MS PGothic" pitchFamily="34" charset="-128"/>
                <a:cs typeface="Courier New" panose="02070309020205020404" pitchFamily="49" charset="0"/>
              </a:rPr>
              <a:t>&lt;</a:t>
            </a:r>
            <a:r>
              <a:rPr lang="en-US" b="1" dirty="0">
                <a:solidFill>
                  <a:srgbClr val="FF0000"/>
                </a:solidFill>
                <a:latin typeface="Courier New" panose="02070309020205020404" pitchFamily="49" charset="0"/>
                <a:ea typeface="MS PGothic" pitchFamily="34" charset="-128"/>
                <a:cs typeface="Courier New" panose="02070309020205020404" pitchFamily="49" charset="0"/>
              </a:rPr>
              <a:t>Title xml:lang="EN"&gt;</a:t>
            </a:r>
            <a:r>
              <a:rPr lang="en-US" dirty="0">
                <a:solidFill>
                  <a:prstClr val="black"/>
                </a:solidFill>
                <a:latin typeface="Courier New" panose="02070309020205020404" pitchFamily="49" charset="0"/>
                <a:ea typeface="MS PGothic" pitchFamily="34" charset="-128"/>
                <a:cs typeface="Courier New" panose="02070309020205020404" pitchFamily="49" charset="0"/>
              </a:rPr>
              <a:t>Hello World&lt;/Title&gt;</a:t>
            </a:r>
          </a:p>
          <a:p>
            <a:pPr defTabSz="457200" fontAlgn="base">
              <a:spcBef>
                <a:spcPct val="0"/>
              </a:spcBef>
              <a:spcAft>
                <a:spcPct val="0"/>
              </a:spcAft>
              <a:defRPr/>
            </a:pPr>
            <a:r>
              <a:rPr lang="en-US" dirty="0">
                <a:solidFill>
                  <a:prstClr val="black"/>
                </a:solidFill>
                <a:latin typeface="Courier New" panose="02070309020205020404" pitchFamily="49" charset="0"/>
                <a:ea typeface="MS PGothic" pitchFamily="34" charset="-128"/>
                <a:cs typeface="Courier New" panose="02070309020205020404" pitchFamily="49" charset="0"/>
              </a:rPr>
              <a:t>  </a:t>
            </a:r>
            <a:r>
              <a:rPr lang="en-US" dirty="0">
                <a:solidFill>
                  <a:prstClr val="black"/>
                </a:solidFill>
                <a:latin typeface="Courier New" panose="02070309020205020404" pitchFamily="49" charset="0"/>
                <a:ea typeface="MS PGothic" pitchFamily="34" charset="-128"/>
                <a:cs typeface="Courier New" panose="02070309020205020404" pitchFamily="49" charset="0"/>
              </a:rPr>
              <a:t>	&lt;/</a:t>
            </a:r>
            <a:r>
              <a:rPr lang="en-US" dirty="0">
                <a:solidFill>
                  <a:prstClr val="black"/>
                </a:solidFill>
                <a:latin typeface="Courier New" panose="02070309020205020404" pitchFamily="49" charset="0"/>
                <a:ea typeface="MS PGothic" pitchFamily="34" charset="-128"/>
                <a:cs typeface="Courier New" panose="02070309020205020404" pitchFamily="49" charset="0"/>
              </a:rPr>
              <a:t>Chapter</a:t>
            </a:r>
            <a:r>
              <a:rPr lang="en-US" dirty="0">
                <a:solidFill>
                  <a:prstClr val="black"/>
                </a:solidFill>
                <a:latin typeface="Courier New" panose="02070309020205020404" pitchFamily="49" charset="0"/>
                <a:ea typeface="MS PGothic" pitchFamily="34" charset="-128"/>
                <a:cs typeface="Courier New" panose="02070309020205020404" pitchFamily="49" charset="0"/>
              </a:rPr>
              <a:t>&gt;</a:t>
            </a:r>
            <a:endParaRPr lang="en-US" dirty="0">
              <a:solidFill>
                <a:prstClr val="black"/>
              </a:solidFill>
              <a:latin typeface="Courier New" panose="02070309020205020404" pitchFamily="49" charset="0"/>
              <a:ea typeface="MS PGothic" pitchFamily="34" charset="-128"/>
              <a:cs typeface="Courier New" panose="02070309020205020404" pitchFamily="49" charset="0"/>
            </a:endParaRPr>
          </a:p>
          <a:p>
            <a:pPr defTabSz="457200" fontAlgn="base">
              <a:spcBef>
                <a:spcPct val="0"/>
              </a:spcBef>
              <a:spcAft>
                <a:spcPct val="0"/>
              </a:spcAft>
              <a:defRPr/>
            </a:pPr>
            <a:r>
              <a:rPr lang="en-US" dirty="0">
                <a:solidFill>
                  <a:prstClr val="black"/>
                </a:solidFill>
                <a:latin typeface="Courier New" panose="02070309020205020404" pitchFamily="49" charset="0"/>
                <a:ea typeface="MS PGothic" pitchFamily="34" charset="-128"/>
                <a:cs typeface="Courier New" panose="02070309020205020404" pitchFamily="49" charset="0"/>
              </a:rPr>
              <a:t>&lt;/Book&gt;</a:t>
            </a:r>
          </a:p>
        </p:txBody>
      </p:sp>
      <p:sp>
        <p:nvSpPr>
          <p:cNvPr id="5" name="Content Placeholder 2"/>
          <p:cNvSpPr txBox="1">
            <a:spLocks/>
          </p:cNvSpPr>
          <p:nvPr/>
        </p:nvSpPr>
        <p:spPr bwMode="auto">
          <a:xfrm>
            <a:off x="601663" y="4126548"/>
            <a:ext cx="82296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10000"/>
          </a:bodyPr>
          <a:lstStyle>
            <a:lvl1pPr marL="231775" indent="-231775" algn="l" rtl="0" eaLnBrk="0" fontAlgn="base" hangingPunct="0">
              <a:spcBef>
                <a:spcPct val="0"/>
              </a:spcBef>
              <a:spcAft>
                <a:spcPts val="600"/>
              </a:spcAft>
              <a:buClr>
                <a:schemeClr val="tx2"/>
              </a:buClr>
              <a:buSzPct val="120000"/>
              <a:buFont typeface="Wingdings" pitchFamily="2" charset="2"/>
              <a:buChar char="§"/>
              <a:defRPr lang="en-US" sz="2000" b="1" kern="1200" smtClean="0">
                <a:solidFill>
                  <a:schemeClr val="tx1"/>
                </a:solidFill>
                <a:latin typeface="Arial" pitchFamily="34" charset="0"/>
                <a:ea typeface="+mn-ea"/>
                <a:cs typeface="Arial" pitchFamily="34" charset="0"/>
              </a:defRPr>
            </a:lvl1pPr>
            <a:lvl2pPr marL="515938" indent="-228600" algn="l" rtl="0" eaLnBrk="0" fontAlgn="base" hangingPunct="0">
              <a:spcBef>
                <a:spcPct val="0"/>
              </a:spcBef>
              <a:spcAft>
                <a:spcPts val="600"/>
              </a:spcAft>
              <a:buClr>
                <a:schemeClr val="tx2"/>
              </a:buClr>
              <a:buFont typeface="Arial" charset="0"/>
              <a:buChar char="–"/>
              <a:defRPr lang="en-US" sz="2000" kern="1200" smtClean="0">
                <a:solidFill>
                  <a:schemeClr val="tx1"/>
                </a:solidFill>
                <a:latin typeface="Arial" pitchFamily="34" charset="0"/>
                <a:ea typeface="+mn-ea"/>
                <a:cs typeface="Arial" pitchFamily="34" charset="0"/>
              </a:defRPr>
            </a:lvl2pPr>
            <a:lvl3pPr marL="747713" indent="-231775" algn="l" rtl="0" eaLnBrk="0" fontAlgn="base" hangingPunct="0">
              <a:spcBef>
                <a:spcPct val="0"/>
              </a:spcBef>
              <a:spcAft>
                <a:spcPts val="600"/>
              </a:spcAft>
              <a:buClr>
                <a:schemeClr val="tx2"/>
              </a:buClr>
              <a:buSzPct val="110000"/>
              <a:buFont typeface="Wingdings" pitchFamily="2" charset="2"/>
              <a:buChar char="§"/>
              <a:defRPr lang="en-US" kern="1200" smtClean="0">
                <a:solidFill>
                  <a:schemeClr val="tx1"/>
                </a:solidFill>
                <a:latin typeface="Arial" pitchFamily="34" charset="0"/>
                <a:ea typeface="+mn-ea"/>
                <a:cs typeface="Arial" pitchFamily="34" charset="0"/>
              </a:defRPr>
            </a:lvl3pPr>
            <a:lvl4pPr marL="1027113" indent="-280988" algn="l" rtl="0" eaLnBrk="0" fontAlgn="base" hangingPunct="0">
              <a:spcBef>
                <a:spcPct val="0"/>
              </a:spcBef>
              <a:spcAft>
                <a:spcPts val="600"/>
              </a:spcAft>
              <a:buClr>
                <a:schemeClr val="tx2"/>
              </a:buClr>
              <a:buFont typeface="Arial" charset="0"/>
              <a:buChar char="–"/>
              <a:defRPr lang="en-US" kern="1200" smtClean="0">
                <a:solidFill>
                  <a:schemeClr val="tx1"/>
                </a:solidFill>
                <a:latin typeface="Arial" pitchFamily="34" charset="0"/>
                <a:ea typeface="+mn-ea"/>
                <a:cs typeface="Arial" pitchFamily="34" charset="0"/>
              </a:defRPr>
            </a:lvl4pPr>
            <a:lvl5pPr marL="1319213" indent="-228600" algn="l" rtl="0" eaLnBrk="0" fontAlgn="base" hangingPunct="0">
              <a:spcBef>
                <a:spcPct val="0"/>
              </a:spcBef>
              <a:spcAft>
                <a:spcPts val="600"/>
              </a:spcAft>
              <a:buClr>
                <a:schemeClr val="tx2"/>
              </a:buClr>
              <a:buSzPct val="60000"/>
              <a:buFont typeface="Wingdings" pitchFamily="2" charset="2"/>
              <a:buChar char="q"/>
              <a:tabLst/>
              <a:defRPr lang="en-US" kern="1200" smtClean="0">
                <a:solidFill>
                  <a:schemeClr val="tx1"/>
                </a:solidFill>
                <a:latin typeface="Arial" pitchFamily="34" charset="0"/>
                <a:ea typeface="+mn-ea"/>
                <a:cs typeface="Arial" pitchFamily="34" charset="0"/>
              </a:defRPr>
            </a:lvl5pPr>
            <a:lvl6pPr marL="1608138" indent="-228600" algn="l" defTabSz="914400" rtl="0" eaLnBrk="1" latinLnBrk="0" hangingPunct="1">
              <a:spcBef>
                <a:spcPts val="0"/>
              </a:spcBef>
              <a:spcAft>
                <a:spcPts val="600"/>
              </a:spcAft>
              <a:buClr>
                <a:schemeClr val="tx2"/>
              </a:buClr>
              <a:buFont typeface="Helvetica LT Std" pitchFamily="34" charset="0"/>
              <a:buChar char="–"/>
              <a:tabLst/>
              <a:defRPr lang="en-US" sz="1800" kern="1200" smtClean="0">
                <a:solidFill>
                  <a:schemeClr val="tx1"/>
                </a:solidFill>
                <a:latin typeface="Arial" pitchFamily="34" charset="0"/>
                <a:ea typeface="+mn-ea"/>
                <a:cs typeface="Arial" pitchFamily="34" charset="0"/>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005B94"/>
              </a:buClr>
              <a:defRPr/>
            </a:pPr>
            <a:r>
              <a:rPr dirty="0">
                <a:solidFill>
                  <a:prstClr val="black"/>
                </a:solidFill>
              </a:rPr>
              <a:t>Suppose that the context node is the &lt;Title&gt; element (that is, the </a:t>
            </a:r>
            <a:r>
              <a:rPr i="1" dirty="0">
                <a:solidFill>
                  <a:prstClr val="black"/>
                </a:solidFill>
              </a:rPr>
              <a:t>current streaming position</a:t>
            </a:r>
            <a:r>
              <a:rPr dirty="0">
                <a:solidFill>
                  <a:prstClr val="black"/>
                </a:solidFill>
              </a:rPr>
              <a:t> is the &lt;Title&gt; element).</a:t>
            </a:r>
            <a:br>
              <a:rPr dirty="0">
                <a:solidFill>
                  <a:prstClr val="black"/>
                </a:solidFill>
              </a:rPr>
            </a:br>
            <a:endParaRPr dirty="0">
              <a:solidFill>
                <a:prstClr val="black"/>
              </a:solidFill>
            </a:endParaRPr>
          </a:p>
          <a:p>
            <a:pPr>
              <a:buClr>
                <a:srgbClr val="005B94"/>
              </a:buClr>
              <a:defRPr/>
            </a:pPr>
            <a:r>
              <a:rPr dirty="0">
                <a:solidFill>
                  <a:prstClr val="black"/>
                </a:solidFill>
              </a:rPr>
              <a:t>This XPath expression: </a:t>
            </a:r>
            <a:r>
              <a:rPr dirty="0">
                <a:solidFill>
                  <a:srgbClr val="C00000"/>
                </a:solidFill>
              </a:rPr>
              <a:t>@*</a:t>
            </a:r>
            <a:r>
              <a:rPr dirty="0">
                <a:solidFill>
                  <a:prstClr val="black"/>
                </a:solidFill>
              </a:rPr>
              <a:t/>
            </a:r>
            <a:br>
              <a:rPr dirty="0">
                <a:solidFill>
                  <a:prstClr val="black"/>
                </a:solidFill>
              </a:rPr>
            </a:br>
            <a:r>
              <a:rPr dirty="0">
                <a:solidFill>
                  <a:prstClr val="black"/>
                </a:solidFill>
              </a:rPr>
              <a:t>returns all the attributes of the context </a:t>
            </a:r>
            <a:r>
              <a:rPr dirty="0">
                <a:solidFill>
                  <a:prstClr val="black"/>
                </a:solidFill>
              </a:rPr>
              <a:t>node</a:t>
            </a:r>
            <a:r>
              <a:rPr dirty="0">
                <a:solidFill>
                  <a:prstClr val="black"/>
                </a:solidFill>
              </a:rPr>
              <a:t>;</a:t>
            </a:r>
            <a:r>
              <a:rPr dirty="0">
                <a:solidFill>
                  <a:prstClr val="black"/>
                </a:solidFill>
              </a:rPr>
              <a:t>  </a:t>
            </a:r>
            <a:r>
              <a:rPr dirty="0">
                <a:solidFill>
                  <a:srgbClr val="C00000"/>
                </a:solidFill>
              </a:rPr>
              <a:t>@*</a:t>
            </a:r>
            <a:r>
              <a:rPr dirty="0">
                <a:solidFill>
                  <a:prstClr val="black"/>
                </a:solidFill>
              </a:rPr>
              <a:t>  is a climbing construct.</a:t>
            </a:r>
            <a:br>
              <a:rPr dirty="0">
                <a:solidFill>
                  <a:prstClr val="black"/>
                </a:solidFill>
              </a:rPr>
            </a:br>
            <a:endParaRPr dirty="0">
              <a:solidFill>
                <a:prstClr val="black"/>
              </a:solidFill>
            </a:endParaRPr>
          </a:p>
          <a:p>
            <a:pPr>
              <a:buClr>
                <a:srgbClr val="005B94"/>
              </a:buClr>
              <a:defRPr/>
            </a:pPr>
            <a:r>
              <a:rPr dirty="0">
                <a:solidFill>
                  <a:prstClr val="black"/>
                </a:solidFill>
              </a:rPr>
              <a:t>This XPath expression: </a:t>
            </a:r>
            <a:r>
              <a:rPr dirty="0">
                <a:solidFill>
                  <a:srgbClr val="C00000"/>
                </a:solidFill>
              </a:rPr>
              <a:t>ancestor::*</a:t>
            </a:r>
            <a:r>
              <a:rPr dirty="0">
                <a:solidFill>
                  <a:prstClr val="black"/>
                </a:solidFill>
              </a:rPr>
              <a:t/>
            </a:r>
            <a:br>
              <a:rPr dirty="0">
                <a:solidFill>
                  <a:prstClr val="black"/>
                </a:solidFill>
              </a:rPr>
            </a:br>
            <a:r>
              <a:rPr dirty="0">
                <a:solidFill>
                  <a:prstClr val="black"/>
                </a:solidFill>
              </a:rPr>
              <a:t>returns all the ancestors of the context </a:t>
            </a:r>
            <a:r>
              <a:rPr dirty="0">
                <a:solidFill>
                  <a:prstClr val="black"/>
                </a:solidFill>
              </a:rPr>
              <a:t>node</a:t>
            </a:r>
            <a:r>
              <a:rPr dirty="0">
                <a:solidFill>
                  <a:prstClr val="black"/>
                </a:solidFill>
              </a:rPr>
              <a:t>;</a:t>
            </a:r>
            <a:r>
              <a:rPr dirty="0">
                <a:solidFill>
                  <a:prstClr val="black"/>
                </a:solidFill>
              </a:rPr>
              <a:t>  </a:t>
            </a:r>
            <a:r>
              <a:rPr dirty="0">
                <a:solidFill>
                  <a:srgbClr val="C00000"/>
                </a:solidFill>
              </a:rPr>
              <a:t>ancestor::*</a:t>
            </a:r>
            <a:r>
              <a:rPr dirty="0">
                <a:solidFill>
                  <a:prstClr val="black"/>
                </a:solidFill>
              </a:rPr>
              <a:t>  is a climbing construct</a:t>
            </a:r>
            <a:r>
              <a:rPr dirty="0">
                <a:solidFill>
                  <a:prstClr val="black"/>
                </a:solidFill>
              </a:rPr>
              <a:t>.</a:t>
            </a:r>
            <a:endParaRPr dirty="0">
              <a:solidFill>
                <a:prstClr val="black"/>
              </a:solidFill>
            </a:endParaRPr>
          </a:p>
        </p:txBody>
      </p:sp>
      <p:cxnSp>
        <p:nvCxnSpPr>
          <p:cNvPr id="6" name="Straight Connector 5"/>
          <p:cNvCxnSpPr/>
          <p:nvPr/>
        </p:nvCxnSpPr>
        <p:spPr>
          <a:xfrm>
            <a:off x="457200" y="1295400"/>
            <a:ext cx="8229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4299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itle 1"/>
          <p:cNvSpPr>
            <a:spLocks noGrp="1"/>
          </p:cNvSpPr>
          <p:nvPr>
            <p:ph type="title"/>
          </p:nvPr>
        </p:nvSpPr>
        <p:spPr>
          <a:xfrm>
            <a:off x="609600" y="274638"/>
            <a:ext cx="8229600" cy="868362"/>
          </a:xfrm>
        </p:spPr>
        <p:txBody>
          <a:bodyPr/>
          <a:lstStyle/>
          <a:p>
            <a:r>
              <a:rPr altLang="en-US" smtClean="0">
                <a:latin typeface="Arial" charset="0"/>
                <a:cs typeface="Arial" charset="0"/>
              </a:rPr>
              <a:t>Climbing examples (cont.)</a:t>
            </a:r>
          </a:p>
        </p:txBody>
      </p:sp>
      <p:sp>
        <p:nvSpPr>
          <p:cNvPr id="173059" name="Content Placeholder 2"/>
          <p:cNvSpPr>
            <a:spLocks noGrp="1"/>
          </p:cNvSpPr>
          <p:nvPr>
            <p:ph idx="1"/>
          </p:nvPr>
        </p:nvSpPr>
        <p:spPr/>
        <p:txBody>
          <a:bodyPr/>
          <a:lstStyle/>
          <a:p>
            <a:r>
              <a:rPr altLang="en-US" dirty="0">
                <a:latin typeface="Arial" charset="0"/>
                <a:cs typeface="Arial" charset="0"/>
              </a:rPr>
              <a:t>This XPath expression: </a:t>
            </a:r>
            <a:r>
              <a:rPr altLang="en-US" dirty="0">
                <a:solidFill>
                  <a:srgbClr val="C00000"/>
                </a:solidFill>
                <a:latin typeface="Arial" charset="0"/>
                <a:cs typeface="Arial" charset="0"/>
              </a:rPr>
              <a:t>../@*</a:t>
            </a:r>
            <a:r>
              <a:rPr altLang="en-US" dirty="0">
                <a:latin typeface="Arial" charset="0"/>
                <a:cs typeface="Arial" charset="0"/>
              </a:rPr>
              <a:t/>
            </a:r>
            <a:br>
              <a:rPr altLang="en-US" dirty="0">
                <a:latin typeface="Arial" charset="0"/>
                <a:cs typeface="Arial" charset="0"/>
              </a:rPr>
            </a:br>
            <a:r>
              <a:rPr altLang="en-US" dirty="0">
                <a:latin typeface="Arial" charset="0"/>
                <a:cs typeface="Arial" charset="0"/>
              </a:rPr>
              <a:t>returns all the attributes of the parent of the context </a:t>
            </a:r>
            <a:r>
              <a:rPr altLang="en-US" dirty="0" smtClean="0">
                <a:latin typeface="Arial" charset="0"/>
                <a:cs typeface="Arial" charset="0"/>
              </a:rPr>
              <a:t>node</a:t>
            </a:r>
            <a:r>
              <a:rPr altLang="en-US" dirty="0">
                <a:latin typeface="Arial" charset="0"/>
                <a:cs typeface="Arial" charset="0"/>
              </a:rPr>
              <a:t>;</a:t>
            </a:r>
            <a:r>
              <a:rPr altLang="en-US" dirty="0" smtClean="0">
                <a:latin typeface="Arial" charset="0"/>
                <a:cs typeface="Arial" charset="0"/>
              </a:rPr>
              <a:t>  </a:t>
            </a:r>
            <a:r>
              <a:rPr altLang="en-US" dirty="0">
                <a:solidFill>
                  <a:srgbClr val="C00000"/>
                </a:solidFill>
                <a:latin typeface="Arial" charset="0"/>
                <a:cs typeface="Arial" charset="0"/>
              </a:rPr>
              <a:t>../@*</a:t>
            </a:r>
            <a:r>
              <a:rPr altLang="en-US" dirty="0">
                <a:latin typeface="Arial" charset="0"/>
                <a:cs typeface="Arial" charset="0"/>
              </a:rPr>
              <a:t> is a climbing construct.</a:t>
            </a:r>
            <a:br>
              <a:rPr altLang="en-US" dirty="0">
                <a:latin typeface="Arial" charset="0"/>
                <a:cs typeface="Arial" charset="0"/>
              </a:rPr>
            </a:br>
            <a:endParaRPr altLang="en-US" dirty="0">
              <a:latin typeface="Arial" charset="0"/>
              <a:cs typeface="Arial" charset="0"/>
            </a:endParaRPr>
          </a:p>
          <a:p>
            <a:r>
              <a:rPr altLang="en-US" dirty="0">
                <a:latin typeface="Arial" charset="0"/>
                <a:cs typeface="Arial" charset="0"/>
              </a:rPr>
              <a:t>This XPath expression: </a:t>
            </a:r>
            <a:r>
              <a:rPr altLang="en-US" dirty="0">
                <a:solidFill>
                  <a:srgbClr val="C00000"/>
                </a:solidFill>
                <a:latin typeface="Arial" charset="0"/>
                <a:cs typeface="Arial" charset="0"/>
              </a:rPr>
              <a:t>./namespace::*</a:t>
            </a:r>
            <a:r>
              <a:rPr altLang="en-US" dirty="0">
                <a:latin typeface="Arial" charset="0"/>
                <a:cs typeface="Arial" charset="0"/>
              </a:rPr>
              <a:t/>
            </a:r>
            <a:br>
              <a:rPr altLang="en-US" dirty="0">
                <a:latin typeface="Arial" charset="0"/>
                <a:cs typeface="Arial" charset="0"/>
              </a:rPr>
            </a:br>
            <a:r>
              <a:rPr altLang="en-US" dirty="0">
                <a:latin typeface="Arial" charset="0"/>
                <a:cs typeface="Arial" charset="0"/>
              </a:rPr>
              <a:t>returns all the namespaces visible on the context </a:t>
            </a:r>
            <a:r>
              <a:rPr altLang="en-US" dirty="0" smtClean="0">
                <a:latin typeface="Arial" charset="0"/>
                <a:cs typeface="Arial" charset="0"/>
              </a:rPr>
              <a:t>node</a:t>
            </a:r>
            <a:r>
              <a:rPr altLang="en-US" dirty="0">
                <a:latin typeface="Arial" charset="0"/>
                <a:cs typeface="Arial" charset="0"/>
              </a:rPr>
              <a:t>;</a:t>
            </a:r>
            <a:r>
              <a:rPr altLang="en-US" dirty="0" smtClean="0">
                <a:latin typeface="Arial" charset="0"/>
                <a:cs typeface="Arial" charset="0"/>
              </a:rPr>
              <a:t>  </a:t>
            </a:r>
            <a:r>
              <a:rPr altLang="en-US" dirty="0">
                <a:solidFill>
                  <a:srgbClr val="C00000"/>
                </a:solidFill>
                <a:latin typeface="Arial" charset="0"/>
                <a:cs typeface="Arial" charset="0"/>
              </a:rPr>
              <a:t>./namespace::*</a:t>
            </a:r>
            <a:r>
              <a:rPr altLang="en-US" dirty="0">
                <a:latin typeface="Arial" charset="0"/>
                <a:cs typeface="Arial" charset="0"/>
              </a:rPr>
              <a:t>  is a climbing construct.</a:t>
            </a:r>
          </a:p>
          <a:p>
            <a:endParaRPr altLang="en-US" dirty="0">
              <a:latin typeface="Arial" charset="0"/>
              <a:cs typeface="Arial" charset="0"/>
            </a:endParaRPr>
          </a:p>
          <a:p>
            <a:endParaRPr altLang="en-US" dirty="0">
              <a:latin typeface="Arial" charset="0"/>
              <a:cs typeface="Arial" charset="0"/>
            </a:endParaRPr>
          </a:p>
          <a:p>
            <a:endParaRPr altLang="en-US" dirty="0">
              <a:latin typeface="Arial" charset="0"/>
              <a:cs typeface="Arial" charset="0"/>
            </a:endParaRPr>
          </a:p>
        </p:txBody>
      </p:sp>
      <p:cxnSp>
        <p:nvCxnSpPr>
          <p:cNvPr id="4" name="Straight Connector 3"/>
          <p:cNvCxnSpPr/>
          <p:nvPr/>
        </p:nvCxnSpPr>
        <p:spPr>
          <a:xfrm>
            <a:off x="457200" y="1295400"/>
            <a:ext cx="8229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53546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itrebriefing_2013">
  <a:themeElements>
    <a:clrScheme name="MITRE Corporate Colors">
      <a:dk1>
        <a:sysClr val="windowText" lastClr="000000"/>
      </a:dk1>
      <a:lt1>
        <a:sysClr val="window" lastClr="FFFFFF"/>
      </a:lt1>
      <a:dk2>
        <a:srgbClr val="005B94"/>
      </a:dk2>
      <a:lt2>
        <a:srgbClr val="FFFFFF"/>
      </a:lt2>
      <a:accent1>
        <a:srgbClr val="00B3DC"/>
      </a:accent1>
      <a:accent2>
        <a:srgbClr val="F7901E"/>
      </a:accent2>
      <a:accent3>
        <a:srgbClr val="FFE23C"/>
      </a:accent3>
      <a:accent4>
        <a:srgbClr val="C1CD23"/>
      </a:accent4>
      <a:accent5>
        <a:srgbClr val="C6401D"/>
      </a:accent5>
      <a:accent6>
        <a:srgbClr val="FFFFFF"/>
      </a:accent6>
      <a:hlink>
        <a:srgbClr val="005F9E"/>
      </a:hlink>
      <a:folHlink>
        <a:srgbClr val="800080"/>
      </a:folHlink>
    </a:clrScheme>
    <a:fontScheme name="MITRE Corpor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6350">
          <a:solidFill>
            <a:schemeClr val="tx1">
              <a:lumMod val="50000"/>
              <a:lumOff val="50000"/>
            </a:schemeClr>
          </a:solidFill>
        </a:ln>
      </a:spPr>
      <a:bodyPr rtlCol="0" anchor="ctr"/>
      <a:lstStyle>
        <a:defPPr algn="ctr">
          <a:defRPr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spcAft>
            <a:spcPts val="600"/>
          </a:spcAft>
          <a:defRPr sz="1600">
            <a:ea typeface="Verdana" pitchFamily="34" charset="0"/>
            <a:cs typeface="Verdana"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687</Words>
  <Application>Microsoft Office PowerPoint</Application>
  <PresentationFormat>On-screen Show (4:3)</PresentationFormat>
  <Paragraphs>102</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mitrebriefing_2013</vt:lpstr>
      <vt:lpstr>XSLT Streaming Terminology Understanding “Climbing”</vt:lpstr>
      <vt:lpstr>Question: Where is the XSLT processor positioned when at a context node?</vt:lpstr>
      <vt:lpstr>Answer: the XSLT processor is at the “&gt;”</vt:lpstr>
      <vt:lpstr>XSLT processor remembers ancestors and self as it streams the input</vt:lpstr>
      <vt:lpstr>What does the XSLT processor remember?</vt:lpstr>
      <vt:lpstr>Climbing</vt:lpstr>
      <vt:lpstr>Why is it called “climbing”?</vt:lpstr>
      <vt:lpstr>Climbing examples</vt:lpstr>
      <vt:lpstr>Climbing examples (cont.)</vt:lpstr>
      <vt:lpstr>Operating on the results of a climbing construct</vt:lpstr>
      <vt:lpstr>Can’t apply the string() function to an ancestor element</vt:lpstr>
      <vt:lpstr>Lesson Learned</vt:lpstr>
      <vt:lpstr>Can apply the string() function to an ancestor element’s attribute</vt:lpstr>
    </vt:vector>
  </TitlesOfParts>
  <Company>The MITRE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XSLT Streaming Terminology Understanding “Climbing”</dc:title>
  <dc:creator>Costello, Roger L.</dc:creator>
  <cp:lastModifiedBy>Costello, Roger L.</cp:lastModifiedBy>
  <cp:revision>4</cp:revision>
  <dcterms:created xsi:type="dcterms:W3CDTF">2014-01-29T10:15:29Z</dcterms:created>
  <dcterms:modified xsi:type="dcterms:W3CDTF">2014-01-29T10:31:23Z</dcterms:modified>
</cp:coreProperties>
</file>