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5" d="100"/>
          <a:sy n="75" d="100"/>
        </p:scale>
        <p:origin x="20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1D043C-D64E-4A71-AC7D-F3A50ECA08CC}"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2050710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1D043C-D64E-4A71-AC7D-F3A50ECA08CC}"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4037758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1D043C-D64E-4A71-AC7D-F3A50ECA08CC}"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1133013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1D043C-D64E-4A71-AC7D-F3A50ECA08CC}"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973603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1D043C-D64E-4A71-AC7D-F3A50ECA08CC}" type="datetimeFigureOut">
              <a:rPr lang="en-US" smtClean="0"/>
              <a:t>8/20/2015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1707427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1D043C-D64E-4A71-AC7D-F3A50ECA08CC}" type="datetimeFigureOut">
              <a:rPr lang="en-US" smtClean="0"/>
              <a:t>8/20/2015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1072324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1D043C-D64E-4A71-AC7D-F3A50ECA08CC}" type="datetimeFigureOut">
              <a:rPr lang="en-US" smtClean="0"/>
              <a:t>8/20/2015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922728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1D043C-D64E-4A71-AC7D-F3A50ECA08CC}" type="datetimeFigureOut">
              <a:rPr lang="en-US" smtClean="0"/>
              <a:t>8/20/2015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1832345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1D043C-D64E-4A71-AC7D-F3A50ECA08CC}" type="datetimeFigureOut">
              <a:rPr lang="en-US" smtClean="0"/>
              <a:t>8/20/2015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3065862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1D043C-D64E-4A71-AC7D-F3A50ECA08CC}" type="datetimeFigureOut">
              <a:rPr lang="en-US" smtClean="0"/>
              <a:t>8/20/2015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2267110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1D043C-D64E-4A71-AC7D-F3A50ECA08CC}" type="datetimeFigureOut">
              <a:rPr lang="en-US" smtClean="0"/>
              <a:t>8/20/2015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0A4B3C-E99B-4354-8607-BC3DC0127B2D}" type="slidenum">
              <a:rPr lang="en-US" smtClean="0"/>
              <a:t>‹#›</a:t>
            </a:fld>
            <a:endParaRPr lang="en-US"/>
          </a:p>
        </p:txBody>
      </p:sp>
    </p:spTree>
    <p:extLst>
      <p:ext uri="{BB962C8B-B14F-4D97-AF65-F5344CB8AC3E}">
        <p14:creationId xmlns:p14="http://schemas.microsoft.com/office/powerpoint/2010/main" val="98428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1D043C-D64E-4A71-AC7D-F3A50ECA08CC}" type="datetimeFigureOut">
              <a:rPr lang="en-US" smtClean="0"/>
              <a:t>8/20/2015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0A4B3C-E99B-4354-8607-BC3DC0127B2D}" type="slidenum">
              <a:rPr lang="en-US" smtClean="0"/>
              <a:t>‹#›</a:t>
            </a:fld>
            <a:endParaRPr lang="en-US"/>
          </a:p>
        </p:txBody>
      </p:sp>
    </p:spTree>
    <p:extLst>
      <p:ext uri="{BB962C8B-B14F-4D97-AF65-F5344CB8AC3E}">
        <p14:creationId xmlns:p14="http://schemas.microsoft.com/office/powerpoint/2010/main" val="277909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Lab 22: Compare </a:t>
            </a:r>
            <a:r>
              <a:rPr lang="en-US" smtClean="0"/>
              <a:t>the two CSV </a:t>
            </a:r>
            <a:r>
              <a:rPr lang="en-US" dirty="0" smtClean="0"/>
              <a:t>designs</a:t>
            </a:r>
            <a:endParaRPr lang="en-US" dirty="0"/>
          </a:p>
        </p:txBody>
      </p:sp>
      <p:sp>
        <p:nvSpPr>
          <p:cNvPr id="2" name="Content Placeholder 1"/>
          <p:cNvSpPr>
            <a:spLocks noGrp="1"/>
          </p:cNvSpPr>
          <p:nvPr>
            <p:ph idx="1"/>
          </p:nvPr>
        </p:nvSpPr>
        <p:spPr/>
        <p:txBody>
          <a:bodyPr/>
          <a:lstStyle/>
          <a:p>
            <a:r>
              <a:rPr lang="en-US" dirty="0" smtClean="0"/>
              <a:t>Lab 20 and 21 showed two CSV designs.</a:t>
            </a:r>
          </a:p>
          <a:p>
            <a:r>
              <a:rPr lang="en-US" dirty="0" smtClean="0"/>
              <a:t>Which design is better?</a:t>
            </a:r>
          </a:p>
          <a:p>
            <a:r>
              <a:rPr lang="en-US" dirty="0" smtClean="0"/>
              <a:t>See </a:t>
            </a:r>
            <a:r>
              <a:rPr lang="en-US" dirty="0" smtClean="0"/>
              <a:t>an </a:t>
            </a:r>
            <a:r>
              <a:rPr lang="en-US" dirty="0" smtClean="0"/>
              <a:t>answer on the following slides.</a:t>
            </a:r>
            <a:endParaRPr lang="en-US" dirty="0"/>
          </a:p>
        </p:txBody>
      </p:sp>
    </p:spTree>
    <p:extLst>
      <p:ext uri="{BB962C8B-B14F-4D97-AF65-F5344CB8AC3E}">
        <p14:creationId xmlns:p14="http://schemas.microsoft.com/office/powerpoint/2010/main" val="3817752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design (Lab 20)</a:t>
            </a:r>
            <a:endParaRPr lang="en-US" dirty="0"/>
          </a:p>
        </p:txBody>
      </p:sp>
      <p:sp>
        <p:nvSpPr>
          <p:cNvPr id="3" name="Content Placeholder 2"/>
          <p:cNvSpPr>
            <a:spLocks noGrp="1"/>
          </p:cNvSpPr>
          <p:nvPr>
            <p:ph idx="1"/>
          </p:nvPr>
        </p:nvSpPr>
        <p:spPr/>
        <p:txBody>
          <a:bodyPr/>
          <a:lstStyle/>
          <a:p>
            <a:r>
              <a:rPr lang="en-US" dirty="0" smtClean="0"/>
              <a:t>When the separator (comma) is present in a field, it is escaped with a backslash.</a:t>
            </a:r>
          </a:p>
          <a:p>
            <a:r>
              <a:rPr lang="en-US" dirty="0" smtClean="0"/>
              <a:t>A double escape represents a literal backslash.</a:t>
            </a:r>
          </a:p>
          <a:p>
            <a:r>
              <a:rPr lang="en-US" dirty="0" smtClean="0"/>
              <a:t>A line is continued by escaping the newline.</a:t>
            </a:r>
          </a:p>
          <a:p>
            <a:r>
              <a:rPr lang="en-US" dirty="0"/>
              <a:t>This design gives us a single special case (the escape character) to check for when parsing the file, and only a single action when the escape is found (treat the following character as a literal). The latter conveniently not only handles the separator character, but gives us a way to handle the escape character and newlines for free. </a:t>
            </a:r>
          </a:p>
        </p:txBody>
      </p:sp>
    </p:spTree>
    <p:extLst>
      <p:ext uri="{BB962C8B-B14F-4D97-AF65-F5344CB8AC3E}">
        <p14:creationId xmlns:p14="http://schemas.microsoft.com/office/powerpoint/2010/main" val="1583134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design (Lab 21)</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When the separator (comma) is present in a field, the entire field is enclosed in double quotes.</a:t>
            </a:r>
          </a:p>
          <a:p>
            <a:r>
              <a:rPr lang="en-US" dirty="0"/>
              <a:t>A </a:t>
            </a:r>
            <a:r>
              <a:rPr lang="en-US" dirty="0" smtClean="0"/>
              <a:t>double </a:t>
            </a:r>
            <a:r>
              <a:rPr lang="en-US" dirty="0"/>
              <a:t>quote character in a field must be represented by two </a:t>
            </a:r>
            <a:r>
              <a:rPr lang="en-US" dirty="0" smtClean="0"/>
              <a:t>double </a:t>
            </a:r>
            <a:r>
              <a:rPr lang="en-US" dirty="0"/>
              <a:t>quote characters.</a:t>
            </a:r>
            <a:endParaRPr lang="en-US" dirty="0" smtClean="0"/>
          </a:p>
          <a:p>
            <a:r>
              <a:rPr lang="en-US" dirty="0" smtClean="0"/>
              <a:t>No line continuations allowed.</a:t>
            </a:r>
          </a:p>
          <a:p>
            <a:r>
              <a:rPr lang="en-US" dirty="0"/>
              <a:t>The bad results of proliferating special cases are twofold. First, the complexity of the parser (and its vulnerability to bugs) is increased. Second, because the format rules are complex and underspecified, different implementations diverge in their handling of edge cases. Sometimes continuation lines </a:t>
            </a:r>
            <a:r>
              <a:rPr lang="en-US" i="1" dirty="0"/>
              <a:t>are</a:t>
            </a:r>
            <a:r>
              <a:rPr lang="en-US" dirty="0"/>
              <a:t> supported, by starting the last field of the line with an unterminated double quote — but only in some products!</a:t>
            </a:r>
          </a:p>
        </p:txBody>
      </p:sp>
      <p:sp>
        <p:nvSpPr>
          <p:cNvPr id="4" name="TextBox 3"/>
          <p:cNvSpPr txBox="1"/>
          <p:nvPr/>
        </p:nvSpPr>
        <p:spPr>
          <a:xfrm>
            <a:off x="1130300" y="6176963"/>
            <a:ext cx="6393482" cy="369332"/>
          </a:xfrm>
          <a:prstGeom prst="rect">
            <a:avLst/>
          </a:prstGeom>
          <a:noFill/>
        </p:spPr>
        <p:txBody>
          <a:bodyPr wrap="none" rtlCol="0">
            <a:spAutoFit/>
          </a:bodyPr>
          <a:lstStyle/>
          <a:p>
            <a:r>
              <a:rPr lang="en-US" dirty="0" smtClean="0"/>
              <a:t>Acknowledgement: The Art of Unix Programming by Eric Raymond</a:t>
            </a:r>
            <a:endParaRPr lang="en-US" dirty="0"/>
          </a:p>
        </p:txBody>
      </p:sp>
    </p:spTree>
    <p:extLst>
      <p:ext uri="{BB962C8B-B14F-4D97-AF65-F5344CB8AC3E}">
        <p14:creationId xmlns:p14="http://schemas.microsoft.com/office/powerpoint/2010/main" val="254004332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1066</TotalTime>
  <Words>269</Words>
  <Application>Microsoft Office PowerPoint</Application>
  <PresentationFormat>Widescreen</PresentationFormat>
  <Paragraphs>15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Lab 22: Compare the two CSV designs</vt:lpstr>
      <vt:lpstr>First design (Lab 20)</vt:lpstr>
      <vt:lpstr>Second design (Lab 21)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7: using "not"</dc:title>
  <dc:creator>Costello, Roger L.</dc:creator>
  <cp:lastModifiedBy>Costello, Roger L.</cp:lastModifiedBy>
  <cp:revision>44</cp:revision>
  <dcterms:created xsi:type="dcterms:W3CDTF">2015-06-04T21:06:53Z</dcterms:created>
  <dcterms:modified xsi:type="dcterms:W3CDTF">2015-08-20T12:26:24Z</dcterms:modified>
</cp:coreProperties>
</file>