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8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894" y="-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B4286D-BB0D-4177-A98D-8ABD207777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D55902-4135-4B99-A326-3DD42C1FF0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DB2DD0-0519-42C8-B85A-BCF40EFE2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8588F-202E-46C9-97C0-CAECAC9FCE02}" type="datetimeFigureOut">
              <a:rPr lang="en-US" smtClean="0"/>
              <a:t>3/24/2018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C3FF61-64B3-46F3-A7D9-939FB8A8C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D3323A-1A24-411B-B490-8464A0DE3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DAF92-AC6A-4416-BED3-E3178F1E0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042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23D0A2-FED8-4DAC-BB2F-C70E6EA6F4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81F027-F88A-4855-ADA4-BC56600441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BAAC18-B368-4B0C-B3C6-36A2F7408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8588F-202E-46C9-97C0-CAECAC9FCE02}" type="datetimeFigureOut">
              <a:rPr lang="en-US" smtClean="0"/>
              <a:t>3/24/2018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845D0-14FC-4FD4-B551-E5FBD994E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DB888E-FF7D-475A-A627-5426F9F9D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DAF92-AC6A-4416-BED3-E3178F1E0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550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13AEF73-152E-47E0-AFD8-2CE7F0813C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29AB92-B5FB-47DC-96E9-7C56BAE151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F3CE76-EEC4-4645-9029-10BC4108EC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8588F-202E-46C9-97C0-CAECAC9FCE02}" type="datetimeFigureOut">
              <a:rPr lang="en-US" smtClean="0"/>
              <a:t>3/24/2018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F47314-223E-4BA3-B66C-8447BADC8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D09987-5F49-4809-A101-EA50DD79D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DAF92-AC6A-4416-BED3-E3178F1E0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4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8B3F69-B6C4-4B57-B8BF-7430ADAD1D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1168E6-0806-48E6-8E8B-4682C24382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EDAB00-4E75-4F81-8813-0AD5DB310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8588F-202E-46C9-97C0-CAECAC9FCE02}" type="datetimeFigureOut">
              <a:rPr lang="en-US" smtClean="0"/>
              <a:t>3/24/2018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7E545F-B26D-458D-ADDD-4005B40AC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884206-4646-45F0-AD42-012B07063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DAF92-AC6A-4416-BED3-E3178F1E0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962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E462A3-16F0-4F25-A3DC-BF861D4BF6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DDCB69-2B2E-4AEF-932D-F27C50A9D1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EAF62D-5BCE-4CF8-8E0B-A1A08A1213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8588F-202E-46C9-97C0-CAECAC9FCE02}" type="datetimeFigureOut">
              <a:rPr lang="en-US" smtClean="0"/>
              <a:t>3/24/2018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AFB23B-8FDC-4CC2-9137-DA1DFB6ED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A2CE33-4DE5-4A50-B78F-9FEEAEBBD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DAF92-AC6A-4416-BED3-E3178F1E0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289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049BD1-2A0F-4EF2-9FEC-B5CBFEAFE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4FD322-A28B-415E-BA6C-D13BF32E6D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43BA0A-EA6D-4DCF-8970-AE3367982C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53F167-1F1E-45BF-96FA-F18E3291A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8588F-202E-46C9-97C0-CAECAC9FCE02}" type="datetimeFigureOut">
              <a:rPr lang="en-US" smtClean="0"/>
              <a:t>3/24/2018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B454B6-A74B-487B-A602-E977FAFEA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2B0EFB-BFB6-40FC-88F8-6AD103D14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DAF92-AC6A-4416-BED3-E3178F1E0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078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B45995-C7E5-45AC-936C-B3E5BEBE5E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79D2DD-5918-4957-ADDC-5219EDE46E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8FCE0C-0F45-44D3-96B8-B92E769205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66DD62A-DE6A-45E1-A15F-5B2E28BFC4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8B8107-A680-4DB6-A55F-EBE4530B64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29448F-16E8-41D8-AD37-952DAF4C7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8588F-202E-46C9-97C0-CAECAC9FCE02}" type="datetimeFigureOut">
              <a:rPr lang="en-US" smtClean="0"/>
              <a:t>3/24/2018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EE168E1-EED3-4243-89E9-740311E893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0892349-5E9D-4BEC-A314-AD50F3E39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DAF92-AC6A-4416-BED3-E3178F1E0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000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E87655-8783-4489-AE25-6BC253421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431166-81AE-40BB-BB7B-5F7DBCBDFB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8588F-202E-46C9-97C0-CAECAC9FCE02}" type="datetimeFigureOut">
              <a:rPr lang="en-US" smtClean="0"/>
              <a:t>3/24/2018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613FB3-A07D-4EBE-8C2A-E8E1DCC23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78AA33-A578-4BC3-85AB-0E92F74B6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DAF92-AC6A-4416-BED3-E3178F1E0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431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C434FDC-6BB8-4F27-92CB-3667AB0E16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8588F-202E-46C9-97C0-CAECAC9FCE02}" type="datetimeFigureOut">
              <a:rPr lang="en-US" smtClean="0"/>
              <a:t>3/24/2018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DB1B010-34A2-4E73-9B2A-4DD79A742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8BE10B-2121-46C7-A79E-DFC7A5EC8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DAF92-AC6A-4416-BED3-E3178F1E0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625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E67D25-0196-46A8-B707-2C70203952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4F409F-9094-40D8-827A-B6FA010531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57F83B-DBCB-4DB8-8C30-6650ADAC10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0C388A-B640-4E9F-90FA-6864255B2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8588F-202E-46C9-97C0-CAECAC9FCE02}" type="datetimeFigureOut">
              <a:rPr lang="en-US" smtClean="0"/>
              <a:t>3/24/2018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7877B3-E40B-4159-AFB7-F3EF7455F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D8F817-24EE-440C-855E-67412EA00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DAF92-AC6A-4416-BED3-E3178F1E0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112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3BE81-62C0-49A3-B712-D4C748EF1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CE16E29-7482-4047-9C3D-F27593177F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422999-9428-401E-ABA6-47E19EB454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6F7933-2FF5-4C90-A467-B13D0DC0A8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8588F-202E-46C9-97C0-CAECAC9FCE02}" type="datetimeFigureOut">
              <a:rPr lang="en-US" smtClean="0"/>
              <a:t>3/24/2018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3FA256-883E-4B2E-89D7-A89E0EBE30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ED908F-ABB5-42AF-A51E-39AA64E8B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DAF92-AC6A-4416-BED3-E3178F1E0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661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C38F813-3500-4C55-B405-500B7D7416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FE3F2C-26FD-4F34-B3EF-02997236B5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54928E-C705-4C89-ABB4-1CE7EEA35C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18588F-202E-46C9-97C0-CAECAC9FCE02}" type="datetimeFigureOut">
              <a:rPr lang="en-US" smtClean="0"/>
              <a:t>3/24/2018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1BEF8E-47C7-4BC9-A855-209464C770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2D1E77-20F6-4B99-9481-E910BA6F58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5DAF92-AC6A-4416-BED3-E3178F1E0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884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ECF275-2DAB-4B62-9443-0AC57F02DF2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Eve knows Alice’s password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1B2B8470-26E3-40F0-AAA2-13A81FDAE3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244739" y="5725306"/>
            <a:ext cx="2846521" cy="969962"/>
          </a:xfrm>
        </p:spPr>
        <p:txBody>
          <a:bodyPr/>
          <a:lstStyle/>
          <a:p>
            <a:r>
              <a:rPr lang="en-US">
                <a:solidFill>
                  <a:schemeClr val="bg1">
                    <a:lumMod val="65000"/>
                  </a:schemeClr>
                </a:solidFill>
              </a:rPr>
              <a:t>Roger L. Costello</a:t>
            </a:r>
          </a:p>
          <a:p>
            <a:r>
              <a:rPr lang="en-US">
                <a:solidFill>
                  <a:schemeClr val="bg1">
                    <a:lumMod val="65000"/>
                  </a:schemeClr>
                </a:solidFill>
              </a:rPr>
              <a:t>March 24, 2018</a:t>
            </a:r>
          </a:p>
        </p:txBody>
      </p:sp>
    </p:spTree>
    <p:extLst>
      <p:ext uri="{BB962C8B-B14F-4D97-AF65-F5344CB8AC3E}">
        <p14:creationId xmlns:p14="http://schemas.microsoft.com/office/powerpoint/2010/main" val="41636890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6182450-D087-4902-B03E-AE9B7F381C74}"/>
              </a:ext>
            </a:extLst>
          </p:cNvPr>
          <p:cNvSpPr/>
          <p:nvPr/>
        </p:nvSpPr>
        <p:spPr>
          <a:xfrm>
            <a:off x="1185950" y="1220400"/>
            <a:ext cx="6096000" cy="2144946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run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EveLogsOn1 {</a:t>
            </a:r>
            <a:b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sz="2400">
                <a:solidFill>
                  <a:srgbClr val="80808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// Eve knows Alice's password</a:t>
            </a:r>
            <a:br>
              <a:rPr lang="en-US" sz="2400">
                <a:solidFill>
                  <a:srgbClr val="A6A6A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Eve.knows = Eve.password + Alice.password</a:t>
            </a:r>
            <a:b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sz="2400" b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Eve.logsOnAs[Alice]</a:t>
            </a:r>
          </a:p>
          <a:p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240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C760402-7472-4C14-80F3-690B9A4B000E}"/>
              </a:ext>
            </a:extLst>
          </p:cNvPr>
          <p:cNvSpPr/>
          <p:nvPr/>
        </p:nvSpPr>
        <p:spPr>
          <a:xfrm>
            <a:off x="1185950" y="3650487"/>
            <a:ext cx="6096000" cy="2144946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run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EveLogsOn1 {</a:t>
            </a:r>
            <a:b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sz="2400">
                <a:solidFill>
                  <a:srgbClr val="80808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// Eve knows Alice's password</a:t>
            </a:r>
            <a:br>
              <a:rPr lang="en-US" sz="2400">
                <a:solidFill>
                  <a:srgbClr val="A6A6A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Eve.knows = Eve.password + Alice.password</a:t>
            </a:r>
            <a:b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 b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logsOnAs[Eve, Alice]</a:t>
            </a:r>
          </a:p>
          <a:p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2400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92BC453-5A6A-40CB-A0B9-0FAFD654DC38}"/>
              </a:ext>
            </a:extLst>
          </p:cNvPr>
          <p:cNvCxnSpPr/>
          <p:nvPr/>
        </p:nvCxnSpPr>
        <p:spPr>
          <a:xfrm flipH="1" flipV="1">
            <a:off x="4222865" y="2743200"/>
            <a:ext cx="4239491" cy="6221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10B85F53-DBBE-446D-A9ED-09C739898BD8}"/>
              </a:ext>
            </a:extLst>
          </p:cNvPr>
          <p:cNvCxnSpPr/>
          <p:nvPr/>
        </p:nvCxnSpPr>
        <p:spPr>
          <a:xfrm flipH="1">
            <a:off x="4289367" y="3365346"/>
            <a:ext cx="4189615" cy="16555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1C0804E5-901E-4D95-A62E-E753B8D3C2AC}"/>
              </a:ext>
            </a:extLst>
          </p:cNvPr>
          <p:cNvSpPr txBox="1"/>
          <p:nvPr/>
        </p:nvSpPr>
        <p:spPr>
          <a:xfrm>
            <a:off x="8462356" y="3101263"/>
            <a:ext cx="14936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/>
              <a:t>Equivalent</a:t>
            </a:r>
          </a:p>
        </p:txBody>
      </p:sp>
    </p:spTree>
    <p:extLst>
      <p:ext uri="{BB962C8B-B14F-4D97-AF65-F5344CB8AC3E}">
        <p14:creationId xmlns:p14="http://schemas.microsoft.com/office/powerpoint/2010/main" val="23167456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1CFEA527-7572-490F-8A0B-F1C45C522080}"/>
              </a:ext>
            </a:extLst>
          </p:cNvPr>
          <p:cNvSpPr/>
          <p:nvPr/>
        </p:nvSpPr>
        <p:spPr>
          <a:xfrm>
            <a:off x="2349732" y="1690688"/>
            <a:ext cx="6096000" cy="2144946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run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EveLogsOn1 {</a:t>
            </a:r>
            <a:b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sz="2400">
                <a:solidFill>
                  <a:srgbClr val="80808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// Eve knows Alice's password</a:t>
            </a:r>
            <a:br>
              <a:rPr lang="en-US" sz="2400">
                <a:solidFill>
                  <a:srgbClr val="A6A6A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Eve.knows = Eve.password + Alice.password</a:t>
            </a:r>
            <a:b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Eve.logsOnAs[Alice]</a:t>
            </a:r>
          </a:p>
          <a:p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240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51566A1-7771-4E81-A063-D45FE1947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These are also equivalent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316DA09-2334-4B68-94F8-D6B542D0F608}"/>
              </a:ext>
            </a:extLst>
          </p:cNvPr>
          <p:cNvSpPr/>
          <p:nvPr/>
        </p:nvSpPr>
        <p:spPr>
          <a:xfrm>
            <a:off x="2349732" y="4104150"/>
            <a:ext cx="6096000" cy="2514278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pred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EveLogsOn1 {</a:t>
            </a:r>
            <a:b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sz="2400">
                <a:solidFill>
                  <a:srgbClr val="80808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// Eve knows Alice's password</a:t>
            </a:r>
            <a:br>
              <a:rPr lang="en-US" sz="2400">
                <a:solidFill>
                  <a:srgbClr val="A6A6A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Eve.knows = Eve.password + Alice.password</a:t>
            </a:r>
            <a:b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Eve.logsOnAs[Alice]</a:t>
            </a:r>
          </a:p>
          <a:p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</a:p>
          <a:p>
            <a:r>
              <a:rPr lang="en-US" sz="2400" b="1">
                <a:latin typeface="Calibri" panose="020F0502020204030204" pitchFamily="34" charset="0"/>
                <a:cs typeface="Times New Roman" panose="02020603050405020304" pitchFamily="18" charset="0"/>
              </a:rPr>
              <a:t>run</a:t>
            </a:r>
            <a:r>
              <a:rPr lang="en-US" sz="2400">
                <a:latin typeface="Calibri" panose="020F0502020204030204" pitchFamily="34" charset="0"/>
                <a:cs typeface="Times New Roman" panose="02020603050405020304" pitchFamily="18" charset="0"/>
              </a:rPr>
              <a:t> EveLogsOn1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13525374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4E5B19-88FB-41B3-BBDF-201C2BE8C6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Run the model, where Eve does not know Alice’s password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10F3AE3-20B7-4BB7-92A7-7F664B9CF5C9}"/>
              </a:ext>
            </a:extLst>
          </p:cNvPr>
          <p:cNvSpPr/>
          <p:nvPr/>
        </p:nvSpPr>
        <p:spPr>
          <a:xfrm>
            <a:off x="3048000" y="2690336"/>
            <a:ext cx="5281353" cy="1938992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run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EveLogsOn2 {</a:t>
            </a:r>
            <a:b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sz="2400">
                <a:solidFill>
                  <a:srgbClr val="80808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// Eve only knows its own password</a:t>
            </a:r>
            <a:b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Eve.knows = Eve.password</a:t>
            </a:r>
            <a:b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Eve.logsOnAs[Alice]</a:t>
            </a:r>
            <a:b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240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225CBCD-179F-4697-A71E-0BB6C0F18C5E}"/>
              </a:ext>
            </a:extLst>
          </p:cNvPr>
          <p:cNvSpPr/>
          <p:nvPr/>
        </p:nvSpPr>
        <p:spPr>
          <a:xfrm>
            <a:off x="2981498" y="5067639"/>
            <a:ext cx="534785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Alloy Analyzer does not generate an instance; Eve cannot log in as Alice.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12042888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BADE9FC2-BD43-4DC0-8C3D-C45493AEC517}"/>
              </a:ext>
            </a:extLst>
          </p:cNvPr>
          <p:cNvSpPr/>
          <p:nvPr/>
        </p:nvSpPr>
        <p:spPr>
          <a:xfrm>
            <a:off x="3646517" y="66500"/>
            <a:ext cx="4699462" cy="7060266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000">
                <a:solidFill>
                  <a:srgbClr val="80808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// The store keeps a record for each customer.</a:t>
            </a:r>
            <a:br>
              <a:rPr lang="en-US" sz="1000">
                <a:solidFill>
                  <a:srgbClr val="80808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0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sig</a:t>
            </a:r>
            <a:r>
              <a:rPr lang="en-US" sz="1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StoreRecord {</a:t>
            </a:r>
            <a:br>
              <a:rPr lang="en-US" sz="1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   customer: </a:t>
            </a:r>
            <a:r>
              <a:rPr lang="en-US" sz="10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disj</a:t>
            </a:r>
            <a:r>
              <a:rPr lang="en-US" sz="1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Customer,</a:t>
            </a:r>
            <a:br>
              <a:rPr lang="en-US" sz="1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   userId:  </a:t>
            </a:r>
            <a:r>
              <a:rPr lang="en-US" sz="10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disj</a:t>
            </a:r>
            <a:r>
              <a:rPr lang="en-US" sz="1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UserId,</a:t>
            </a:r>
            <a:br>
              <a:rPr lang="en-US" sz="1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   password:  </a:t>
            </a:r>
            <a:r>
              <a:rPr lang="en-US" sz="10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disj</a:t>
            </a:r>
            <a:r>
              <a:rPr lang="en-US" sz="1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Password,</a:t>
            </a:r>
            <a:br>
              <a:rPr lang="en-US" sz="1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   token: </a:t>
            </a:r>
            <a:r>
              <a:rPr lang="en-US" sz="10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disj</a:t>
            </a:r>
            <a:r>
              <a:rPr lang="en-US" sz="1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Token</a:t>
            </a:r>
            <a:br>
              <a:rPr lang="en-US" sz="1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} {</a:t>
            </a:r>
            <a:br>
              <a:rPr lang="en-US" sz="1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   (userId = customer.userId) </a:t>
            </a:r>
            <a:r>
              <a:rPr lang="en-US" sz="10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br>
              <a:rPr lang="en-US" sz="1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   (password = customer.password)</a:t>
            </a:r>
            <a:br>
              <a:rPr lang="en-US" sz="1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}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0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fact</a:t>
            </a:r>
            <a:r>
              <a:rPr lang="en-US" sz="1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A_StoreRecord_for_each_customer {</a:t>
            </a:r>
            <a:br>
              <a:rPr lang="en-US" sz="1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sz="10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</a:t>
            </a:r>
            <a:r>
              <a:rPr lang="en-US" sz="1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c: Customer | </a:t>
            </a:r>
            <a:r>
              <a:rPr lang="en-US" sz="10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one</a:t>
            </a:r>
            <a:r>
              <a:rPr lang="en-US" sz="1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s: StoreRecord | s.customer = c</a:t>
            </a:r>
            <a:br>
              <a:rPr lang="en-US" sz="1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0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sig</a:t>
            </a:r>
            <a:r>
              <a:rPr lang="en-US" sz="1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UserId, Password, Token {}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0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abstract</a:t>
            </a:r>
            <a:r>
              <a:rPr lang="en-US" sz="1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sig</a:t>
            </a:r>
            <a:r>
              <a:rPr lang="en-US" sz="1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Customer {</a:t>
            </a:r>
            <a:br>
              <a:rPr lang="en-US" sz="1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   userId:  </a:t>
            </a:r>
            <a:r>
              <a:rPr lang="en-US" sz="10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disj</a:t>
            </a:r>
            <a:r>
              <a:rPr lang="en-US" sz="1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UserId,</a:t>
            </a:r>
            <a:br>
              <a:rPr lang="en-US" sz="1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   password:  </a:t>
            </a:r>
            <a:r>
              <a:rPr lang="en-US" sz="10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disj</a:t>
            </a:r>
            <a:r>
              <a:rPr lang="en-US" sz="1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Password,</a:t>
            </a:r>
            <a:br>
              <a:rPr lang="en-US" sz="1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   token: </a:t>
            </a:r>
            <a:r>
              <a:rPr lang="en-US" sz="10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lone</a:t>
            </a:r>
            <a:r>
              <a:rPr lang="en-US" sz="1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Token,</a:t>
            </a:r>
            <a:br>
              <a:rPr lang="en-US" sz="1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knows: </a:t>
            </a:r>
            <a:r>
              <a:rPr lang="en-US" sz="10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set</a:t>
            </a:r>
            <a:r>
              <a:rPr lang="en-US" sz="1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Password  </a:t>
            </a:r>
            <a:br>
              <a:rPr lang="en-US" sz="1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br>
              <a:rPr lang="en-US" sz="1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0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one</a:t>
            </a:r>
            <a:r>
              <a:rPr lang="en-US" sz="1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sig</a:t>
            </a:r>
            <a:r>
              <a:rPr lang="en-US" sz="1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Alice extends Customer {}</a:t>
            </a:r>
            <a:br>
              <a:rPr lang="en-US" sz="1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0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one</a:t>
            </a:r>
            <a:r>
              <a:rPr lang="en-US" sz="1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sig</a:t>
            </a:r>
            <a:r>
              <a:rPr lang="en-US" sz="1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Eve </a:t>
            </a:r>
            <a:r>
              <a:rPr lang="en-US" sz="10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extends</a:t>
            </a:r>
            <a:r>
              <a:rPr lang="en-US" sz="1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Customer {}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0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</a:t>
            </a:r>
            <a:r>
              <a:rPr lang="en-US" sz="1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Login [customerUserId: UserId, customerPassword: Password]: Token {</a:t>
            </a:r>
            <a:br>
              <a:rPr lang="en-US" sz="1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   {storeRecord: StoreRecord |	(storeRecord.userId = customerUserId) </a:t>
            </a:r>
            <a:r>
              <a:rPr lang="en-US" sz="10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en-US" sz="1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en-US" sz="1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                                                       	(storeRecord.password = customerPassword)}.token</a:t>
            </a:r>
            <a:br>
              <a:rPr lang="en-US" sz="1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0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pred</a:t>
            </a:r>
            <a:r>
              <a:rPr lang="en-US" sz="1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logsOnAs[c1, c2 : Customer] {</a:t>
            </a:r>
            <a:br>
              <a:rPr lang="en-US" sz="1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sz="10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some</a:t>
            </a:r>
            <a:r>
              <a:rPr lang="en-US" sz="1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 : Password | </a:t>
            </a:r>
            <a:br>
              <a:rPr lang="en-US" sz="1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  <a:r>
              <a:rPr lang="en-US" sz="10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some</a:t>
            </a:r>
            <a:r>
              <a:rPr lang="en-US" sz="1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Login[c2.userId, p] </a:t>
            </a:r>
            <a:r>
              <a:rPr lang="en-US" sz="10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br>
              <a:rPr lang="en-US" sz="1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p </a:t>
            </a:r>
            <a:r>
              <a:rPr lang="en-US" sz="10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</a:t>
            </a:r>
            <a:r>
              <a:rPr lang="en-US" sz="1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c1.knows</a:t>
            </a:r>
            <a:br>
              <a:rPr lang="en-US" sz="1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0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run</a:t>
            </a:r>
            <a:r>
              <a:rPr lang="en-US" sz="1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EveLogsOn1 {</a:t>
            </a:r>
            <a:br>
              <a:rPr lang="en-US" sz="1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sz="1000">
                <a:solidFill>
                  <a:srgbClr val="A6A6A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// Eve knows Alice's password</a:t>
            </a:r>
            <a:br>
              <a:rPr lang="en-US" sz="1000">
                <a:solidFill>
                  <a:srgbClr val="A6A6A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Eve.knows = Eve.password + Alice.password</a:t>
            </a:r>
            <a:br>
              <a:rPr lang="en-US" sz="1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Eve.logsOnAs[Alice]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0841654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243917-E1A3-44C0-82CC-78C44F7C7A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Alice and Eve are customers of an online store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40FD5F1-9E67-4B35-9EEC-378C40F9FC5C}"/>
              </a:ext>
            </a:extLst>
          </p:cNvPr>
          <p:cNvSpPr/>
          <p:nvPr/>
        </p:nvSpPr>
        <p:spPr>
          <a:xfrm>
            <a:off x="2432858" y="2396713"/>
            <a:ext cx="4416829" cy="2677656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abstract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sig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Customer {</a:t>
            </a:r>
            <a:b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   userId:  </a:t>
            </a: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disj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UserId,</a:t>
            </a:r>
            <a:b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   password:  </a:t>
            </a: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disj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Password,</a:t>
            </a:r>
            <a:b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   token: </a:t>
            </a: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lone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Token</a:t>
            </a:r>
            <a:b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b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one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sig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Alice extends Customer {}</a:t>
            </a:r>
            <a:b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one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sig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Eve </a:t>
            </a: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extends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Customer {}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34968121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CD67BFC-1E28-4EC1-BE92-9E284204AF66}"/>
              </a:ext>
            </a:extLst>
          </p:cNvPr>
          <p:cNvSpPr/>
          <p:nvPr/>
        </p:nvSpPr>
        <p:spPr>
          <a:xfrm>
            <a:off x="2432858" y="2396713"/>
            <a:ext cx="4416829" cy="2677656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abstract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sig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Customer {</a:t>
            </a:r>
            <a:b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   userId:  </a:t>
            </a: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disj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UserId,</a:t>
            </a:r>
            <a:b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   password:  </a:t>
            </a: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disj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Password,</a:t>
            </a:r>
            <a:b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   token: </a:t>
            </a: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lone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Token</a:t>
            </a:r>
            <a:b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b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one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sig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Alice extends Customer {}</a:t>
            </a:r>
            <a:b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one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sig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Eve </a:t>
            </a: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extends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Customer {}</a:t>
            </a:r>
            <a:endParaRPr lang="en-US" sz="2400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242725C2-8D6B-455C-B56B-4CCC114B928D}"/>
              </a:ext>
            </a:extLst>
          </p:cNvPr>
          <p:cNvSpPr/>
          <p:nvPr/>
        </p:nvSpPr>
        <p:spPr>
          <a:xfrm>
            <a:off x="3684402" y="2816001"/>
            <a:ext cx="604965" cy="409336"/>
          </a:xfrm>
          <a:custGeom>
            <a:avLst/>
            <a:gdLst>
              <a:gd name="connsiteX0" fmla="*/ 189329 w 604965"/>
              <a:gd name="connsiteY0" fmla="*/ 10326 h 409336"/>
              <a:gd name="connsiteX1" fmla="*/ 106202 w 604965"/>
              <a:gd name="connsiteY1" fmla="*/ 43577 h 409336"/>
              <a:gd name="connsiteX2" fmla="*/ 56325 w 604965"/>
              <a:gd name="connsiteY2" fmla="*/ 176581 h 409336"/>
              <a:gd name="connsiteX3" fmla="*/ 23074 w 604965"/>
              <a:gd name="connsiteY3" fmla="*/ 226457 h 409336"/>
              <a:gd name="connsiteX4" fmla="*/ 39700 w 604965"/>
              <a:gd name="connsiteY4" fmla="*/ 376086 h 409336"/>
              <a:gd name="connsiteX5" fmla="*/ 89576 w 604965"/>
              <a:gd name="connsiteY5" fmla="*/ 392712 h 409336"/>
              <a:gd name="connsiteX6" fmla="*/ 239205 w 604965"/>
              <a:gd name="connsiteY6" fmla="*/ 376086 h 409336"/>
              <a:gd name="connsiteX7" fmla="*/ 338958 w 604965"/>
              <a:gd name="connsiteY7" fmla="*/ 342835 h 409336"/>
              <a:gd name="connsiteX8" fmla="*/ 372209 w 604965"/>
              <a:gd name="connsiteY8" fmla="*/ 392712 h 409336"/>
              <a:gd name="connsiteX9" fmla="*/ 555089 w 604965"/>
              <a:gd name="connsiteY9" fmla="*/ 392712 h 409336"/>
              <a:gd name="connsiteX10" fmla="*/ 604965 w 604965"/>
              <a:gd name="connsiteY10" fmla="*/ 126704 h 409336"/>
              <a:gd name="connsiteX11" fmla="*/ 588340 w 604965"/>
              <a:gd name="connsiteY11" fmla="*/ 60203 h 409336"/>
              <a:gd name="connsiteX12" fmla="*/ 538463 w 604965"/>
              <a:gd name="connsiteY12" fmla="*/ 26952 h 409336"/>
              <a:gd name="connsiteX13" fmla="*/ 189329 w 604965"/>
              <a:gd name="connsiteY13" fmla="*/ 10326 h 4093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604965" h="409336">
                <a:moveTo>
                  <a:pt x="189329" y="10326"/>
                </a:moveTo>
                <a:cubicBezTo>
                  <a:pt x="117286" y="13097"/>
                  <a:pt x="130487" y="26231"/>
                  <a:pt x="106202" y="43577"/>
                </a:cubicBezTo>
                <a:cubicBezTo>
                  <a:pt x="59605" y="76861"/>
                  <a:pt x="73577" y="130577"/>
                  <a:pt x="56325" y="176581"/>
                </a:cubicBezTo>
                <a:cubicBezTo>
                  <a:pt x="49309" y="195290"/>
                  <a:pt x="34158" y="209832"/>
                  <a:pt x="23074" y="226457"/>
                </a:cubicBezTo>
                <a:cubicBezTo>
                  <a:pt x="10882" y="263033"/>
                  <a:pt x="-30126" y="352810"/>
                  <a:pt x="39700" y="376086"/>
                </a:cubicBezTo>
                <a:lnTo>
                  <a:pt x="89576" y="392712"/>
                </a:lnTo>
                <a:cubicBezTo>
                  <a:pt x="139452" y="387170"/>
                  <a:pt x="189996" y="385928"/>
                  <a:pt x="239205" y="376086"/>
                </a:cubicBezTo>
                <a:cubicBezTo>
                  <a:pt x="273574" y="369212"/>
                  <a:pt x="338958" y="342835"/>
                  <a:pt x="338958" y="342835"/>
                </a:cubicBezTo>
                <a:cubicBezTo>
                  <a:pt x="350042" y="359461"/>
                  <a:pt x="355583" y="381628"/>
                  <a:pt x="372209" y="392712"/>
                </a:cubicBezTo>
                <a:cubicBezTo>
                  <a:pt x="422930" y="426526"/>
                  <a:pt x="508353" y="399388"/>
                  <a:pt x="555089" y="392712"/>
                </a:cubicBezTo>
                <a:cubicBezTo>
                  <a:pt x="605952" y="240122"/>
                  <a:pt x="584853" y="327835"/>
                  <a:pt x="604965" y="126704"/>
                </a:cubicBezTo>
                <a:cubicBezTo>
                  <a:pt x="599423" y="104537"/>
                  <a:pt x="601015" y="79215"/>
                  <a:pt x="588340" y="60203"/>
                </a:cubicBezTo>
                <a:cubicBezTo>
                  <a:pt x="577256" y="43577"/>
                  <a:pt x="556335" y="35888"/>
                  <a:pt x="538463" y="26952"/>
                </a:cubicBezTo>
                <a:cubicBezTo>
                  <a:pt x="445626" y="-19467"/>
                  <a:pt x="261372" y="7555"/>
                  <a:pt x="189329" y="10326"/>
                </a:cubicBez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BE457C0D-6744-4D20-BB7A-257630ED73F9}"/>
              </a:ext>
            </a:extLst>
          </p:cNvPr>
          <p:cNvCxnSpPr>
            <a:stCxn id="4" idx="11"/>
          </p:cNvCxnSpPr>
          <p:nvPr/>
        </p:nvCxnSpPr>
        <p:spPr>
          <a:xfrm flipV="1">
            <a:off x="4272742" y="1729047"/>
            <a:ext cx="681643" cy="1147157"/>
          </a:xfrm>
          <a:prstGeom prst="straightConnector1">
            <a:avLst/>
          </a:prstGeom>
          <a:ln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D792787C-E95F-424F-8979-9C90AF2B21FC}"/>
              </a:ext>
            </a:extLst>
          </p:cNvPr>
          <p:cNvSpPr txBox="1"/>
          <p:nvPr/>
        </p:nvSpPr>
        <p:spPr>
          <a:xfrm flipH="1">
            <a:off x="4821381" y="561968"/>
            <a:ext cx="35079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This means each customer has a different user id. Ditto for passwords.</a:t>
            </a:r>
          </a:p>
        </p:txBody>
      </p:sp>
    </p:spTree>
    <p:extLst>
      <p:ext uri="{BB962C8B-B14F-4D97-AF65-F5344CB8AC3E}">
        <p14:creationId xmlns:p14="http://schemas.microsoft.com/office/powerpoint/2010/main" val="32859428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BCFA95-ED10-4278-BF3E-7480769705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store keeps a record of each customer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F404B9-12EC-42B3-8D7C-C07DEDF1791D}"/>
              </a:ext>
            </a:extLst>
          </p:cNvPr>
          <p:cNvSpPr/>
          <p:nvPr/>
        </p:nvSpPr>
        <p:spPr>
          <a:xfrm>
            <a:off x="2183477" y="1532529"/>
            <a:ext cx="7193279" cy="4859472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sig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StoreRecord {</a:t>
            </a:r>
            <a:b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   customer: </a:t>
            </a: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disj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Customer,</a:t>
            </a:r>
            <a:b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   userId:  </a:t>
            </a: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disj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UserId,</a:t>
            </a:r>
            <a:b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   password:  </a:t>
            </a: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disj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Password,</a:t>
            </a:r>
            <a:b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   token: </a:t>
            </a: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disj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Token</a:t>
            </a:r>
            <a:b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} {</a:t>
            </a:r>
            <a:b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   (userId = customer.userId) </a:t>
            </a: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b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   (password = customer.password)</a:t>
            </a:r>
            <a:b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} </a:t>
            </a:r>
          </a:p>
          <a:p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fact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A_StoreRecord_for_each_customer {</a:t>
            </a:r>
            <a:b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c: Customer | </a:t>
            </a: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one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s: StoreRecord | s.customer = c</a:t>
            </a:r>
            <a:b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15340929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B74786D-89E7-4703-8844-DE6E0E404C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store provides, among other things, a login function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56F51C-52E5-4247-AA2D-8DD4C59E5D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91630"/>
            <a:ext cx="10515600" cy="967451"/>
          </a:xfrm>
        </p:spPr>
        <p:txBody>
          <a:bodyPr/>
          <a:lstStyle/>
          <a:p>
            <a:r>
              <a:rPr lang="en-US"/>
              <a:t>Customers log in with their user id and password and the login function returns a token: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04D6345-9A09-438F-B468-7CBEB6619606}"/>
              </a:ext>
            </a:extLst>
          </p:cNvPr>
          <p:cNvSpPr/>
          <p:nvPr/>
        </p:nvSpPr>
        <p:spPr>
          <a:xfrm>
            <a:off x="537556" y="3460023"/>
            <a:ext cx="11116887" cy="1569660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Login [customerUserId: UserId, customerPassword: Password]: Token {</a:t>
            </a:r>
            <a:b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   {storeRecord: StoreRecord |   (storeRecord.userId = customerUserId) </a:t>
            </a: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                                                         (storeRecord.password = customerPassword)}.token</a:t>
            </a:r>
            <a:b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240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40B78C3-0778-4A5D-B1B5-9865BFD25C0D}"/>
              </a:ext>
            </a:extLst>
          </p:cNvPr>
          <p:cNvSpPr/>
          <p:nvPr/>
        </p:nvSpPr>
        <p:spPr>
          <a:xfrm>
            <a:off x="1900843" y="5616279"/>
            <a:ext cx="890431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customer uses the token for continued interaction with the store.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4494388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AAD27C-0C76-4399-9E60-344B73B938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Eve is malicious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770025-7618-4AA1-8670-D852191A6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413866"/>
          </a:xfrm>
        </p:spPr>
        <p:txBody>
          <a:bodyPr/>
          <a:lstStyle/>
          <a:p>
            <a:r>
              <a:rPr lang="en-US"/>
              <a:t>Eve obtains Alice’s password and then logs on using Alice’s password.</a:t>
            </a:r>
          </a:p>
          <a:p>
            <a:r>
              <a:rPr lang="en-US"/>
              <a:t>How to model this? How to model Eve knowing Alice’s password?</a:t>
            </a:r>
          </a:p>
          <a:p>
            <a:r>
              <a:rPr lang="en-US"/>
              <a:t>Answer: add an extra field to Customer to represent the knowledge that a customer has about other customers' passwords: </a:t>
            </a:r>
            <a:r>
              <a:rPr lang="en-US">
                <a:solidFill>
                  <a:schemeClr val="bg1">
                    <a:lumMod val="65000"/>
                  </a:schemeClr>
                </a:solidFill>
              </a:rPr>
              <a:t>(Acknowledgement: Thanks to Eunsuk Kang for this idea)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DA95E90-6BAA-451B-878E-68B54EBC2DC3}"/>
              </a:ext>
            </a:extLst>
          </p:cNvPr>
          <p:cNvSpPr/>
          <p:nvPr/>
        </p:nvSpPr>
        <p:spPr>
          <a:xfrm>
            <a:off x="1634837" y="4324552"/>
            <a:ext cx="5530734" cy="2308324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abstract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sig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Customer {</a:t>
            </a:r>
            <a:b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   userId:  </a:t>
            </a: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disj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UserId,</a:t>
            </a:r>
            <a:b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   password:  </a:t>
            </a: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disj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Password,</a:t>
            </a:r>
            <a:b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   token: </a:t>
            </a: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lone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Token,</a:t>
            </a:r>
            <a:b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knows: </a:t>
            </a: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set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Password   </a:t>
            </a:r>
            <a:r>
              <a:rPr lang="en-US" sz="240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</a:t>
            </a:r>
            <a:r>
              <a:rPr lang="en-US" sz="240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Add this field</a:t>
            </a:r>
            <a:b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9196918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9ABDF-6E1F-46F1-B6F1-8F698D988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knowledge that Eve has about passwords is modeled as: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144FB00-8F4B-4F09-9599-44ACB13A5513}"/>
              </a:ext>
            </a:extLst>
          </p:cNvPr>
          <p:cNvSpPr/>
          <p:nvPr/>
        </p:nvSpPr>
        <p:spPr>
          <a:xfrm>
            <a:off x="2139135" y="2679069"/>
            <a:ext cx="56525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Eve.knows = Eve.password + Alice.password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36310659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0B3EA45-A51E-46CC-9D19-119141C4ED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Model one customer logging on as another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AF16B2-54E3-4B64-97DB-BD894886C5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466215"/>
          </a:xfrm>
        </p:spPr>
        <p:txBody>
          <a:bodyPr/>
          <a:lstStyle/>
          <a:p>
            <a:r>
              <a:rPr lang="en-US"/>
              <a:t>To model one customer logging on as another, create a predicate (pred), pass it two customers, it logs the first customer on as the second: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72A4C90-8AC1-4E05-BBFD-A005F8595389}"/>
              </a:ext>
            </a:extLst>
          </p:cNvPr>
          <p:cNvSpPr/>
          <p:nvPr/>
        </p:nvSpPr>
        <p:spPr>
          <a:xfrm>
            <a:off x="2116974" y="3426777"/>
            <a:ext cx="4682837" cy="2068195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pred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logsOnAs[c1, c2 : Customer] {</a:t>
            </a:r>
            <a:b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some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 : Password | </a:t>
            </a:r>
            <a:b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some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Login[c2.userId, p] </a:t>
            </a: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b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p </a:t>
            </a: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c1.knows</a:t>
            </a:r>
            <a:b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9780556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6C27C9-0E64-4772-8D51-CEA8F8258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Run the model, where Eve knows Alice’s password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0E016CB-9921-4900-BF29-90F9215FCD0D}"/>
              </a:ext>
            </a:extLst>
          </p:cNvPr>
          <p:cNvSpPr/>
          <p:nvPr/>
        </p:nvSpPr>
        <p:spPr>
          <a:xfrm>
            <a:off x="3048000" y="2600312"/>
            <a:ext cx="6096000" cy="2144946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run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EveLogsOn1 {</a:t>
            </a:r>
            <a:b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sz="2400">
                <a:solidFill>
                  <a:srgbClr val="80808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// Eve knows Alice's password</a:t>
            </a:r>
            <a:br>
              <a:rPr lang="en-US" sz="2400">
                <a:solidFill>
                  <a:srgbClr val="A6A6A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Eve.knows = Eve.password + Alice.password</a:t>
            </a:r>
            <a:b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Eve.logsOnAs[Alice]</a:t>
            </a:r>
          </a:p>
          <a:p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240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B803536-078A-4369-A9A7-C98E49B89450}"/>
              </a:ext>
            </a:extLst>
          </p:cNvPr>
          <p:cNvSpPr/>
          <p:nvPr/>
        </p:nvSpPr>
        <p:spPr>
          <a:xfrm>
            <a:off x="3438698" y="5086045"/>
            <a:ext cx="531460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Alloy Analyzer generates an instance; Eve successfully logs in as Alice!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739166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6743</TotalTime>
  <Words>324</Words>
  <Application>Microsoft Office PowerPoint</Application>
  <PresentationFormat>Widescreen</PresentationFormat>
  <Paragraphs>50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Wingdings</vt:lpstr>
      <vt:lpstr>Office Theme</vt:lpstr>
      <vt:lpstr>Eve knows Alice’s password</vt:lpstr>
      <vt:lpstr>Alice and Eve are customers of an online store</vt:lpstr>
      <vt:lpstr>PowerPoint Presentation</vt:lpstr>
      <vt:lpstr>The store keeps a record of each customer</vt:lpstr>
      <vt:lpstr>The store provides, among other things, a login function</vt:lpstr>
      <vt:lpstr>Eve is malicious</vt:lpstr>
      <vt:lpstr>The knowledge that Eve has about passwords is modeled as:</vt:lpstr>
      <vt:lpstr>Model one customer logging on as another</vt:lpstr>
      <vt:lpstr>Run the model, where Eve knows Alice’s password</vt:lpstr>
      <vt:lpstr>PowerPoint Presentation</vt:lpstr>
      <vt:lpstr>These are also equivalent</vt:lpstr>
      <vt:lpstr>Run the model, where Eve does not know Alice’s password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Expressing set properties in Alloy</dc:title>
  <dc:creator>Costello, Roger L.</dc:creator>
  <cp:lastModifiedBy>Costello, Roger L.</cp:lastModifiedBy>
  <cp:revision>76</cp:revision>
  <dcterms:created xsi:type="dcterms:W3CDTF">2018-02-15T21:21:53Z</dcterms:created>
  <dcterms:modified xsi:type="dcterms:W3CDTF">2018-03-25T10:49:44Z</dcterms:modified>
</cp:coreProperties>
</file>