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7" r:id="rId4"/>
    <p:sldId id="282" r:id="rId5"/>
    <p:sldId id="278" r:id="rId6"/>
    <p:sldId id="27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D08DC-8F6E-4574-A7C9-6B2986A2DD5B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F9629-EBC5-4521-848A-09D76ED53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82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4286D-BB0D-4177-A98D-8ABD20777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55902-4135-4B99-A326-3DD42C1FF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B2DD0-0519-42C8-B85A-BCF40EFE2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3FF61-64B3-46F3-A7D9-939FB8A8C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3323A-1A24-411B-B490-8464A0DE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4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D0A2-FED8-4DAC-BB2F-C70E6EA6F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1F027-F88A-4855-ADA4-BC5660044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AAC18-B368-4B0C-B3C6-36A2F7408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845D0-14FC-4FD4-B551-E5FBD994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B888E-FF7D-475A-A627-5426F9F9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5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AEF73-152E-47E0-AFD8-2CE7F0813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9AB92-B5FB-47DC-96E9-7C56BAE15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3CE76-EEC4-4645-9029-10BC4108E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47314-223E-4BA3-B66C-8447BADC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09987-5F49-4809-A101-EA50DD79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3F69-B6C4-4B57-B8BF-7430ADAD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168E6-0806-48E6-8E8B-4682C2438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DAB00-4E75-4F81-8813-0AD5DB31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E545F-B26D-458D-ADDD-4005B40A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84206-4646-45F0-AD42-012B0706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6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62A3-16F0-4F25-A3DC-BF861D4BF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DCB69-2B2E-4AEF-932D-F27C50A9D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AF62D-5BCE-4CF8-8E0B-A1A08A12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FB23B-8FDC-4CC2-9137-DA1DFB6E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2CE33-4DE5-4A50-B78F-9FEEAEBBD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49BD1-2A0F-4EF2-9FEC-B5CBFEAF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FD322-A28B-415E-BA6C-D13BF32E6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3BA0A-EA6D-4DCF-8970-AE3367982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3F167-1F1E-45BF-96FA-F18E3291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454B6-A74B-487B-A602-E977FAFE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B0EFB-BFB6-40FC-88F8-6AD103D1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7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5995-C7E5-45AC-936C-B3E5BEBE5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9D2DD-5918-4957-ADDC-5219EDE46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FCE0C-0F45-44D3-96B8-B92E76920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DD62A-DE6A-45E1-A15F-5B2E28BFC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8B8107-A680-4DB6-A55F-EBE4530B6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29448F-16E8-41D8-AD37-952DAF4C7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E168E1-EED3-4243-89E9-740311E89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92349-5E9D-4BEC-A314-AD50F3E3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0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7655-8783-4489-AE25-6BC25342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31166-81AE-40BB-BB7B-5F7DBCBD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13FB3-A07D-4EBE-8C2A-E8E1DCC23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8AA33-A578-4BC3-85AB-0E92F74B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3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34FDC-6BB8-4F27-92CB-3667AB0E1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B1B010-34A2-4E73-9B2A-4DD79A74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BE10B-2121-46C7-A79E-DFC7A5EC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2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67D25-0196-46A8-B707-2C702039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F409F-9094-40D8-827A-B6FA01053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7F83B-DBCB-4DB8-8C30-6650ADAC1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C388A-B640-4E9F-90FA-6864255B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877B3-E40B-4159-AFB7-F3EF7455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8F817-24EE-440C-855E-67412EA00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1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3BE81-62C0-49A3-B712-D4C748EF1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16E29-7482-4047-9C3D-F27593177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22999-9428-401E-ABA6-47E19EB4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F7933-2FF5-4C90-A467-B13D0DC0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FA256-883E-4B2E-89D7-A89E0EBE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D908F-ABB5-42AF-A51E-39AA64E8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6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38F813-3500-4C55-B405-500B7D741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E3F2C-26FD-4F34-B3EF-02997236B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4928E-C705-4C89-ABB4-1CE7EEA35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8588F-202E-46C9-97C0-CAECAC9FCE0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BEF8E-47C7-4BC9-A855-209464C77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D1E77-20F6-4B99-9481-E910BA6F5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skthedelphicoracle.blogspot.com/2012/06/modest-proposal-for-modernizing-writing.html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F275-2DAB-4B62-9443-0AC57F02DF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Modeling Inference Rules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2B8470-26E3-40F0-AAA2-13A81FDAE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44739" y="5725306"/>
            <a:ext cx="2846521" cy="9699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March 26, 2018</a:t>
            </a:r>
          </a:p>
        </p:txBody>
      </p:sp>
    </p:spTree>
    <p:extLst>
      <p:ext uri="{BB962C8B-B14F-4D97-AF65-F5344CB8AC3E}">
        <p14:creationId xmlns:p14="http://schemas.microsoft.com/office/powerpoint/2010/main" val="416368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EFA9826-DAB5-4E1C-AC07-3B776AC21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11679" y="3194305"/>
            <a:ext cx="422649" cy="5475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F15971-EE53-4DA4-8050-96A19716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Modus Ponens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A04528-122D-44E4-A630-6C40EB8D8430}"/>
              </a:ext>
            </a:extLst>
          </p:cNvPr>
          <p:cNvSpPr txBox="1"/>
          <p:nvPr/>
        </p:nvSpPr>
        <p:spPr>
          <a:xfrm>
            <a:off x="2011680" y="2227811"/>
            <a:ext cx="11304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P =&gt; Q</a:t>
            </a:r>
          </a:p>
          <a:p>
            <a:r>
              <a:rPr lang="en-US" sz="2400"/>
              <a:t>P</a:t>
            </a:r>
            <a:br>
              <a:rPr lang="en-US" sz="2400"/>
            </a:br>
            <a:r>
              <a:rPr lang="en-US" sz="2400"/>
              <a:t>----------</a:t>
            </a:r>
          </a:p>
          <a:p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0B00D-8484-4AF4-89FF-A258C8EC4C15}"/>
              </a:ext>
            </a:extLst>
          </p:cNvPr>
          <p:cNvSpPr txBox="1"/>
          <p:nvPr/>
        </p:nvSpPr>
        <p:spPr>
          <a:xfrm>
            <a:off x="2404857" y="324530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Q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B14FD-3266-457F-A00F-2238E46A3177}"/>
              </a:ext>
            </a:extLst>
          </p:cNvPr>
          <p:cNvSpPr/>
          <p:nvPr/>
        </p:nvSpPr>
        <p:spPr>
          <a:xfrm>
            <a:off x="2011679" y="4632101"/>
            <a:ext cx="40566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All men are mortals.</a:t>
            </a:r>
          </a:p>
          <a:p>
            <a:r>
              <a:rPr lang="en-US" sz="2400"/>
              <a:t>Socrates is a man.</a:t>
            </a:r>
          </a:p>
          <a:p>
            <a:r>
              <a:rPr lang="en-US" sz="2400"/>
              <a:t>Therefore, Socrates is a mortal.</a:t>
            </a:r>
          </a:p>
        </p:txBody>
      </p:sp>
    </p:spTree>
    <p:extLst>
      <p:ext uri="{BB962C8B-B14F-4D97-AF65-F5344CB8AC3E}">
        <p14:creationId xmlns:p14="http://schemas.microsoft.com/office/powerpoint/2010/main" val="90875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5AC989-533A-4DE2-AA50-8E60BB5418B5}"/>
              </a:ext>
            </a:extLst>
          </p:cNvPr>
          <p:cNvSpPr/>
          <p:nvPr/>
        </p:nvSpPr>
        <p:spPr>
          <a:xfrm>
            <a:off x="637311" y="258214"/>
            <a:ext cx="5780114" cy="378565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assert</a:t>
            </a:r>
            <a:r>
              <a:rPr lang="en-US" sz="2400"/>
              <a:t> Socrates_is_mortal {</a:t>
            </a:r>
          </a:p>
          <a:p>
            <a:r>
              <a:rPr lang="en-US" sz="2400"/>
              <a:t>  </a:t>
            </a:r>
            <a:r>
              <a:rPr lang="en-US" sz="2400" b="1"/>
              <a:t>all</a:t>
            </a:r>
            <a:r>
              <a:rPr lang="en-US" sz="2400"/>
              <a:t> Socrates: </a:t>
            </a:r>
            <a:r>
              <a:rPr lang="en-US" sz="2400" b="1"/>
              <a:t>univ</a:t>
            </a:r>
            <a:r>
              <a:rPr lang="en-US" sz="2400"/>
              <a:t>, Man, Mortal: </a:t>
            </a:r>
            <a:r>
              <a:rPr lang="en-US" sz="2400" b="1"/>
              <a:t>set</a:t>
            </a:r>
            <a:r>
              <a:rPr lang="en-US" sz="2400"/>
              <a:t> </a:t>
            </a:r>
            <a:r>
              <a:rPr lang="en-US" sz="2400" b="1"/>
              <a:t>univ</a:t>
            </a:r>
            <a:r>
              <a:rPr lang="en-US" sz="2400"/>
              <a:t> |</a:t>
            </a:r>
          </a:p>
          <a:p>
            <a:r>
              <a:rPr lang="en-US" sz="2400"/>
              <a:t>  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-- All men are mortals.</a:t>
            </a:r>
          </a:p>
          <a:p>
            <a:r>
              <a:rPr lang="en-US" sz="2400"/>
              <a:t>      Man </a:t>
            </a:r>
            <a:r>
              <a:rPr lang="en-US" sz="2400" b="1"/>
              <a:t>in</a:t>
            </a:r>
            <a:r>
              <a:rPr lang="en-US" sz="2400"/>
              <a:t> Mortal</a:t>
            </a:r>
          </a:p>
          <a:p>
            <a:r>
              <a:rPr lang="en-US" sz="2400"/>
              <a:t>  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-- Socrates is a man.</a:t>
            </a:r>
          </a:p>
          <a:p>
            <a:r>
              <a:rPr lang="en-US" sz="2400"/>
              <a:t>      </a:t>
            </a:r>
            <a:r>
              <a:rPr lang="en-US" sz="2400" b="1"/>
              <a:t>and</a:t>
            </a:r>
            <a:r>
              <a:rPr lang="en-US" sz="2400"/>
              <a:t> (Socrates </a:t>
            </a:r>
            <a:r>
              <a:rPr lang="en-US" sz="2400" b="1"/>
              <a:t>in</a:t>
            </a:r>
            <a:r>
              <a:rPr lang="en-US" sz="2400"/>
              <a:t> Man)</a:t>
            </a:r>
          </a:p>
          <a:p>
            <a:r>
              <a:rPr lang="en-US" sz="2400"/>
              <a:t>  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-- Therefore, Socrates is a mortal.</a:t>
            </a:r>
          </a:p>
          <a:p>
            <a:r>
              <a:rPr lang="en-US" sz="2400"/>
              <a:t>      </a:t>
            </a:r>
            <a:r>
              <a:rPr lang="en-US" sz="2400" b="1"/>
              <a:t>implies</a:t>
            </a:r>
            <a:r>
              <a:rPr lang="en-US" sz="2400"/>
              <a:t> Socrates </a:t>
            </a:r>
            <a:r>
              <a:rPr lang="en-US" sz="2400" b="1"/>
              <a:t>in</a:t>
            </a:r>
            <a:r>
              <a:rPr lang="en-US" sz="2400"/>
              <a:t> Mortal</a:t>
            </a:r>
          </a:p>
          <a:p>
            <a:r>
              <a:rPr lang="en-US" sz="2400"/>
              <a:t>  }</a:t>
            </a:r>
          </a:p>
          <a:p>
            <a:r>
              <a:rPr lang="en-US" sz="2400" b="1"/>
              <a:t>check</a:t>
            </a:r>
            <a:r>
              <a:rPr lang="en-US" sz="2400"/>
              <a:t> Socrates_is_mortal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49BA49-E62A-4EF3-A1BB-99BC029135C9}"/>
              </a:ext>
            </a:extLst>
          </p:cNvPr>
          <p:cNvSpPr/>
          <p:nvPr/>
        </p:nvSpPr>
        <p:spPr>
          <a:xfrm>
            <a:off x="6417425" y="3593314"/>
            <a:ext cx="50541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When the Alloy Analyzer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checks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the assertion, it finds no counterexamples.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3CDEE5A-89AB-479A-8C07-EC660ACE89E8}"/>
              </a:ext>
            </a:extLst>
          </p:cNvPr>
          <p:cNvGrpSpPr/>
          <p:nvPr/>
        </p:nvGrpSpPr>
        <p:grpSpPr>
          <a:xfrm>
            <a:off x="884016" y="4585055"/>
            <a:ext cx="6047516" cy="1882247"/>
            <a:chOff x="3494213" y="4817811"/>
            <a:chExt cx="6047516" cy="188224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6580C95-A87D-4153-9BF5-32754BD3B23D}"/>
                </a:ext>
              </a:extLst>
            </p:cNvPr>
            <p:cNvSpPr/>
            <p:nvPr/>
          </p:nvSpPr>
          <p:spPr>
            <a:xfrm>
              <a:off x="5353393" y="5037513"/>
              <a:ext cx="1828800" cy="166254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52866BC-A02B-4950-B94C-FD8FF727334D}"/>
                </a:ext>
              </a:extLst>
            </p:cNvPr>
            <p:cNvSpPr/>
            <p:nvPr/>
          </p:nvSpPr>
          <p:spPr>
            <a:xfrm>
              <a:off x="5602774" y="5320146"/>
              <a:ext cx="1113905" cy="9809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AA10D413-837F-4253-9FAB-73F69B14A555}"/>
                </a:ext>
              </a:extLst>
            </p:cNvPr>
            <p:cNvCxnSpPr/>
            <p:nvPr/>
          </p:nvCxnSpPr>
          <p:spPr>
            <a:xfrm flipH="1">
              <a:off x="7182193" y="5187142"/>
              <a:ext cx="798021" cy="3158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2F06333-E5BF-4A9C-9B88-F06CD12167EF}"/>
                </a:ext>
              </a:extLst>
            </p:cNvPr>
            <p:cNvSpPr txBox="1"/>
            <p:nvPr/>
          </p:nvSpPr>
          <p:spPr>
            <a:xfrm>
              <a:off x="7941419" y="4960912"/>
              <a:ext cx="1600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univ (universe)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144773B-4815-4503-9313-27B6E72E9242}"/>
                </a:ext>
              </a:extLst>
            </p:cNvPr>
            <p:cNvCxnSpPr/>
            <p:nvPr/>
          </p:nvCxnSpPr>
          <p:spPr>
            <a:xfrm>
              <a:off x="4555372" y="5161756"/>
              <a:ext cx="1047402" cy="4908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E197F7A-5EC5-4F25-8AF7-EA3E260C1163}"/>
                </a:ext>
              </a:extLst>
            </p:cNvPr>
            <p:cNvSpPr txBox="1"/>
            <p:nvPr/>
          </p:nvSpPr>
          <p:spPr>
            <a:xfrm>
              <a:off x="4100279" y="4817811"/>
              <a:ext cx="821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Mortal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5214EA0-24A8-49CD-8CB0-1C095202872C}"/>
                </a:ext>
              </a:extLst>
            </p:cNvPr>
            <p:cNvSpPr/>
            <p:nvPr/>
          </p:nvSpPr>
          <p:spPr>
            <a:xfrm>
              <a:off x="5918657" y="5652654"/>
              <a:ext cx="482138" cy="48213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594319F-162F-4B75-A847-F79B209B3BD2}"/>
                </a:ext>
              </a:extLst>
            </p:cNvPr>
            <p:cNvCxnSpPr>
              <a:cxnSpLocks/>
              <a:endCxn id="12" idx="2"/>
            </p:cNvCxnSpPr>
            <p:nvPr/>
          </p:nvCxnSpPr>
          <p:spPr>
            <a:xfrm flipV="1">
              <a:off x="4036878" y="5893724"/>
              <a:ext cx="1881779" cy="914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DDB00F2-59D4-4FFB-A718-582F16F7D913}"/>
                </a:ext>
              </a:extLst>
            </p:cNvPr>
            <p:cNvSpPr txBox="1"/>
            <p:nvPr/>
          </p:nvSpPr>
          <p:spPr>
            <a:xfrm>
              <a:off x="3494213" y="5782086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Man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6E7F6F9-895B-4F96-BCAD-B6D7BD99C1D5}"/>
                </a:ext>
              </a:extLst>
            </p:cNvPr>
            <p:cNvSpPr/>
            <p:nvPr/>
          </p:nvSpPr>
          <p:spPr>
            <a:xfrm>
              <a:off x="6234540" y="5825441"/>
              <a:ext cx="99753" cy="16625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666E217-A036-4373-80B2-7329EF720548}"/>
                </a:ext>
              </a:extLst>
            </p:cNvPr>
            <p:cNvCxnSpPr>
              <a:endCxn id="15" idx="6"/>
            </p:cNvCxnSpPr>
            <p:nvPr/>
          </p:nvCxnSpPr>
          <p:spPr>
            <a:xfrm flipH="1">
              <a:off x="6334293" y="5908566"/>
              <a:ext cx="1014152" cy="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5BA3E5E-C182-4CFF-A866-8958663025DD}"/>
                </a:ext>
              </a:extLst>
            </p:cNvPr>
            <p:cNvSpPr txBox="1"/>
            <p:nvPr/>
          </p:nvSpPr>
          <p:spPr>
            <a:xfrm>
              <a:off x="7307465" y="5709058"/>
              <a:ext cx="973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Socrates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996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C07F0-9D44-4F17-B5AD-4A8C8BD0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consists of just an assert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3E650-4364-4EA0-A5AC-61DD19DBB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example shows that an Alloy model may consist of just an </a:t>
            </a:r>
            <a:r>
              <a:rPr lang="en-US" b="1"/>
              <a:t>assert</a:t>
            </a:r>
            <a:r>
              <a:rPr lang="en-US"/>
              <a:t> (and </a:t>
            </a:r>
            <a:r>
              <a:rPr lang="en-US" b="1"/>
              <a:t>check</a:t>
            </a:r>
            <a:r>
              <a:rPr lang="en-US"/>
              <a:t> command).</a:t>
            </a:r>
          </a:p>
          <a:p>
            <a:r>
              <a:rPr lang="en-US"/>
              <a:t>The model does not contain any signatures, facts, or predicates.</a:t>
            </a:r>
          </a:p>
        </p:txBody>
      </p:sp>
    </p:spTree>
    <p:extLst>
      <p:ext uri="{BB962C8B-B14F-4D97-AF65-F5344CB8AC3E}">
        <p14:creationId xmlns:p14="http://schemas.microsoft.com/office/powerpoint/2010/main" val="1175542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14E152-F82E-4C96-93E2-6CBCC885C8FB}"/>
              </a:ext>
            </a:extLst>
          </p:cNvPr>
          <p:cNvSpPr/>
          <p:nvPr/>
        </p:nvSpPr>
        <p:spPr>
          <a:xfrm>
            <a:off x="2898371" y="2535073"/>
            <a:ext cx="6096000" cy="120032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2400"/>
              <a:t>If you cared about your dog, Fifi, you would take her for a walk  every day after work. But you don't do that, so you don't care about her.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5A8AFA-8539-4C65-A5E4-A8E964FB4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#2</a:t>
            </a:r>
          </a:p>
        </p:txBody>
      </p:sp>
    </p:spTree>
    <p:extLst>
      <p:ext uri="{BB962C8B-B14F-4D97-AF65-F5344CB8AC3E}">
        <p14:creationId xmlns:p14="http://schemas.microsoft.com/office/powerpoint/2010/main" val="2920855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432E9C-9A1A-4CFD-8D2B-8F1414D2D8CA}"/>
              </a:ext>
            </a:extLst>
          </p:cNvPr>
          <p:cNvSpPr/>
          <p:nvPr/>
        </p:nvSpPr>
        <p:spPr>
          <a:xfrm>
            <a:off x="1668085" y="163543"/>
            <a:ext cx="8988829" cy="378565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assert</a:t>
            </a:r>
            <a:r>
              <a:rPr lang="en-US" sz="2400"/>
              <a:t> You_do_not_care_about_Fifi {</a:t>
            </a:r>
          </a:p>
          <a:p>
            <a:r>
              <a:rPr lang="en-US" sz="2400"/>
              <a:t>  </a:t>
            </a:r>
            <a:r>
              <a:rPr lang="en-US" sz="2400" b="1"/>
              <a:t>all</a:t>
            </a:r>
            <a:r>
              <a:rPr lang="en-US" sz="2400"/>
              <a:t> You: </a:t>
            </a:r>
            <a:r>
              <a:rPr lang="en-US" sz="2400" b="1"/>
              <a:t>univ</a:t>
            </a:r>
            <a:r>
              <a:rPr lang="en-US" sz="2400"/>
              <a:t>, Caring_person, Walks_his_dog_after_work: </a:t>
            </a:r>
            <a:r>
              <a:rPr lang="en-US" sz="2400" b="1"/>
              <a:t>set</a:t>
            </a:r>
            <a:r>
              <a:rPr lang="en-US" sz="2400"/>
              <a:t> </a:t>
            </a:r>
            <a:r>
              <a:rPr lang="en-US" sz="2400" b="1"/>
              <a:t>univ</a:t>
            </a:r>
            <a:r>
              <a:rPr lang="en-US" sz="2400"/>
              <a:t> |</a:t>
            </a:r>
          </a:p>
          <a:p>
            <a:r>
              <a:rPr lang="en-US" sz="2400"/>
              <a:t>  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-- Every caring person walks his dog after work.</a:t>
            </a:r>
          </a:p>
          <a:p>
            <a:r>
              <a:rPr lang="en-US" sz="2400"/>
              <a:t>      Caring_person </a:t>
            </a:r>
            <a:r>
              <a:rPr lang="en-US" sz="2400" b="1"/>
              <a:t>in</a:t>
            </a:r>
            <a:r>
              <a:rPr lang="en-US" sz="2400"/>
              <a:t> Walks_his_dog_after_work</a:t>
            </a:r>
          </a:p>
          <a:p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      -- You do not walk Fifi after work.</a:t>
            </a:r>
          </a:p>
          <a:p>
            <a:r>
              <a:rPr lang="en-US" sz="2400"/>
              <a:t>      </a:t>
            </a:r>
            <a:r>
              <a:rPr lang="en-US" sz="2400" b="1"/>
              <a:t>and</a:t>
            </a:r>
            <a:r>
              <a:rPr lang="en-US" sz="2400"/>
              <a:t> (You </a:t>
            </a:r>
            <a:r>
              <a:rPr lang="en-US" sz="2400" b="1"/>
              <a:t>not</a:t>
            </a:r>
            <a:r>
              <a:rPr lang="en-US" sz="2400"/>
              <a:t> </a:t>
            </a:r>
            <a:r>
              <a:rPr lang="en-US" sz="2400" b="1"/>
              <a:t>in</a:t>
            </a:r>
            <a:r>
              <a:rPr lang="en-US" sz="2400"/>
              <a:t> Walks_his_dog_after_work)</a:t>
            </a:r>
          </a:p>
          <a:p>
            <a:r>
              <a:rPr lang="en-US" sz="2400"/>
              <a:t>  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-- Therefore, you are not a caring person</a:t>
            </a:r>
          </a:p>
          <a:p>
            <a:r>
              <a:rPr lang="en-US" sz="2400"/>
              <a:t>      </a:t>
            </a:r>
            <a:r>
              <a:rPr lang="en-US" sz="2400" b="1"/>
              <a:t>implies</a:t>
            </a:r>
            <a:r>
              <a:rPr lang="en-US" sz="2400"/>
              <a:t> You </a:t>
            </a:r>
            <a:r>
              <a:rPr lang="en-US" sz="2400" b="1"/>
              <a:t>not</a:t>
            </a:r>
            <a:r>
              <a:rPr lang="en-US" sz="2400"/>
              <a:t> </a:t>
            </a:r>
            <a:r>
              <a:rPr lang="en-US" sz="2400" b="1"/>
              <a:t>in</a:t>
            </a:r>
            <a:r>
              <a:rPr lang="en-US" sz="2400"/>
              <a:t> Caring_person</a:t>
            </a:r>
          </a:p>
          <a:p>
            <a:r>
              <a:rPr lang="en-US" sz="2400"/>
              <a:t>  }</a:t>
            </a:r>
          </a:p>
          <a:p>
            <a:r>
              <a:rPr lang="en-US" sz="2400" b="1"/>
              <a:t>check</a:t>
            </a:r>
            <a:r>
              <a:rPr lang="en-US" sz="2400"/>
              <a:t> You_do_not_care_about_Fifi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36A67F-A150-432C-A20E-5B3DD0B1814B}"/>
              </a:ext>
            </a:extLst>
          </p:cNvPr>
          <p:cNvSpPr/>
          <p:nvPr/>
        </p:nvSpPr>
        <p:spPr>
          <a:xfrm>
            <a:off x="1349426" y="4000995"/>
            <a:ext cx="9620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When the Alloy Analyzer checks the assertion, it finds no counterexamples.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32AD46E-B264-4D82-85AA-6C51352C997D}"/>
              </a:ext>
            </a:extLst>
          </p:cNvPr>
          <p:cNvGrpSpPr/>
          <p:nvPr/>
        </p:nvGrpSpPr>
        <p:grpSpPr>
          <a:xfrm>
            <a:off x="2629695" y="4817811"/>
            <a:ext cx="6912034" cy="1882247"/>
            <a:chOff x="2629695" y="4817811"/>
            <a:chExt cx="6912034" cy="1882247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632331F-7418-44EA-A343-66EF82649D5D}"/>
                </a:ext>
              </a:extLst>
            </p:cNvPr>
            <p:cNvSpPr/>
            <p:nvPr/>
          </p:nvSpPr>
          <p:spPr>
            <a:xfrm>
              <a:off x="5353393" y="5037513"/>
              <a:ext cx="1828800" cy="166254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240A841-9801-4EB6-82CC-188B65B54B89}"/>
                </a:ext>
              </a:extLst>
            </p:cNvPr>
            <p:cNvSpPr/>
            <p:nvPr/>
          </p:nvSpPr>
          <p:spPr>
            <a:xfrm>
              <a:off x="5602774" y="5320146"/>
              <a:ext cx="1113905" cy="98090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10C75AD-E5D1-4338-8C22-0EF6ED49E2A4}"/>
                </a:ext>
              </a:extLst>
            </p:cNvPr>
            <p:cNvCxnSpPr/>
            <p:nvPr/>
          </p:nvCxnSpPr>
          <p:spPr>
            <a:xfrm flipH="1">
              <a:off x="7182193" y="5187142"/>
              <a:ext cx="798021" cy="3158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48C36ED-C6FF-41E7-BB18-459C5580F606}"/>
                </a:ext>
              </a:extLst>
            </p:cNvPr>
            <p:cNvSpPr txBox="1"/>
            <p:nvPr/>
          </p:nvSpPr>
          <p:spPr>
            <a:xfrm>
              <a:off x="7941419" y="4960912"/>
              <a:ext cx="1600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univ (universe)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53450CB-EADC-494E-8440-495FA346885C}"/>
                </a:ext>
              </a:extLst>
            </p:cNvPr>
            <p:cNvCxnSpPr/>
            <p:nvPr/>
          </p:nvCxnSpPr>
          <p:spPr>
            <a:xfrm>
              <a:off x="4555372" y="5161756"/>
              <a:ext cx="1047402" cy="4908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BD3420E-9945-41D7-963C-C43FAE6548EA}"/>
                </a:ext>
              </a:extLst>
            </p:cNvPr>
            <p:cNvSpPr txBox="1"/>
            <p:nvPr/>
          </p:nvSpPr>
          <p:spPr>
            <a:xfrm>
              <a:off x="2786868" y="4817811"/>
              <a:ext cx="24849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Walks his dog after work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2E66B37-A01A-4B8D-9AD6-F55EB98B6DDB}"/>
                </a:ext>
              </a:extLst>
            </p:cNvPr>
            <p:cNvSpPr/>
            <p:nvPr/>
          </p:nvSpPr>
          <p:spPr>
            <a:xfrm>
              <a:off x="5918657" y="5810597"/>
              <a:ext cx="482138" cy="32419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C3DA831-17CB-4D57-8D90-B38DF598440A}"/>
                </a:ext>
              </a:extLst>
            </p:cNvPr>
            <p:cNvCxnSpPr>
              <a:endCxn id="12" idx="2"/>
            </p:cNvCxnSpPr>
            <p:nvPr/>
          </p:nvCxnSpPr>
          <p:spPr>
            <a:xfrm flipV="1">
              <a:off x="4036878" y="5972695"/>
              <a:ext cx="1881779" cy="124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E27644E-EFAC-4C92-A33C-A6287FFF9D14}"/>
                </a:ext>
              </a:extLst>
            </p:cNvPr>
            <p:cNvSpPr txBox="1"/>
            <p:nvPr/>
          </p:nvSpPr>
          <p:spPr>
            <a:xfrm>
              <a:off x="2629695" y="5782086"/>
              <a:ext cx="14823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Caring person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2A1F736-DD08-4F15-AA68-0189F92A35BD}"/>
                </a:ext>
              </a:extLst>
            </p:cNvPr>
            <p:cNvSpPr/>
            <p:nvPr/>
          </p:nvSpPr>
          <p:spPr>
            <a:xfrm>
              <a:off x="6866309" y="6051668"/>
              <a:ext cx="99753" cy="16625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6F35C31-99E0-4355-ACE5-9F1744F72004}"/>
                </a:ext>
              </a:extLst>
            </p:cNvPr>
            <p:cNvCxnSpPr>
              <a:endCxn id="16" idx="6"/>
            </p:cNvCxnSpPr>
            <p:nvPr/>
          </p:nvCxnSpPr>
          <p:spPr>
            <a:xfrm flipH="1">
              <a:off x="6966062" y="6134793"/>
              <a:ext cx="1014152" cy="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B80867D-A03F-4B0E-A941-FFA1A1B400F9}"/>
                </a:ext>
              </a:extLst>
            </p:cNvPr>
            <p:cNvSpPr txBox="1"/>
            <p:nvPr/>
          </p:nvSpPr>
          <p:spPr>
            <a:xfrm>
              <a:off x="7939234" y="5935285"/>
              <a:ext cx="5232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You</a:t>
              </a:r>
            </a:p>
          </p:txBody>
        </p:sp>
      </p:grpSp>
      <p:sp>
        <p:nvSpPr>
          <p:cNvPr id="17" name="AutoShape 57">
            <a:extLst>
              <a:ext uri="{FF2B5EF4-FFF2-40B4-BE49-F238E27FC236}">
                <a16:creationId xmlns:a16="http://schemas.microsoft.com/office/drawing/2014/main" id="{D22456BE-E454-4462-94A6-0892470D3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7551" y="5814260"/>
            <a:ext cx="954088" cy="733425"/>
          </a:xfrm>
          <a:prstGeom prst="cloudCallout">
            <a:avLst>
              <a:gd name="adj1" fmla="val -51333"/>
              <a:gd name="adj2" fmla="val 7381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600"/>
          </a:p>
        </p:txBody>
      </p:sp>
      <p:sp>
        <p:nvSpPr>
          <p:cNvPr id="21" name="Text Box 58">
            <a:extLst>
              <a:ext uri="{FF2B5EF4-FFF2-40B4-BE49-F238E27FC236}">
                <a16:creationId xmlns:a16="http://schemas.microsoft.com/office/drawing/2014/main" id="{8ECF3441-2EB4-43F3-8549-10A29CD89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4365" y="5957135"/>
            <a:ext cx="7280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Do Lab6</a:t>
            </a: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1286503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6410</TotalTime>
  <Words>342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Modeling Inference Rules</vt:lpstr>
      <vt:lpstr>Modus Ponens</vt:lpstr>
      <vt:lpstr>PowerPoint Presentation</vt:lpstr>
      <vt:lpstr>Model consists of just an assert</vt:lpstr>
      <vt:lpstr>Example #2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set properties in Alloy</dc:title>
  <dc:creator>Costello, Roger L.</dc:creator>
  <cp:lastModifiedBy>Costello, Roger L.</cp:lastModifiedBy>
  <cp:revision>61</cp:revision>
  <dcterms:created xsi:type="dcterms:W3CDTF">2018-02-15T21:21:53Z</dcterms:created>
  <dcterms:modified xsi:type="dcterms:W3CDTF">2018-03-26T19:43:41Z</dcterms:modified>
</cp:coreProperties>
</file>