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3" r:id="rId3"/>
    <p:sldId id="445" r:id="rId4"/>
    <p:sldId id="447" r:id="rId5"/>
    <p:sldId id="349" r:id="rId6"/>
    <p:sldId id="350" r:id="rId7"/>
    <p:sldId id="351" r:id="rId8"/>
    <p:sldId id="413" r:id="rId9"/>
    <p:sldId id="415" r:id="rId10"/>
    <p:sldId id="414" r:id="rId11"/>
    <p:sldId id="416" r:id="rId12"/>
    <p:sldId id="417" r:id="rId13"/>
    <p:sldId id="418" r:id="rId14"/>
    <p:sldId id="421" r:id="rId15"/>
    <p:sldId id="419" r:id="rId16"/>
    <p:sldId id="420" r:id="rId17"/>
    <p:sldId id="422" r:id="rId18"/>
    <p:sldId id="424" r:id="rId19"/>
    <p:sldId id="425" r:id="rId20"/>
    <p:sldId id="426" r:id="rId21"/>
    <p:sldId id="423" r:id="rId22"/>
    <p:sldId id="427" r:id="rId23"/>
    <p:sldId id="428" r:id="rId24"/>
    <p:sldId id="429" r:id="rId25"/>
    <p:sldId id="435" r:id="rId26"/>
    <p:sldId id="430" r:id="rId27"/>
    <p:sldId id="431" r:id="rId28"/>
    <p:sldId id="433" r:id="rId29"/>
    <p:sldId id="432" r:id="rId30"/>
    <p:sldId id="434"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9513" autoAdjust="0"/>
    <p:restoredTop sz="94660"/>
  </p:normalViewPr>
  <p:slideViewPr>
    <p:cSldViewPr snapToGrid="0">
      <p:cViewPr varScale="1">
        <p:scale>
          <a:sx n="58" d="100"/>
          <a:sy n="58" d="100"/>
        </p:scale>
        <p:origin x="36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5-28T19:54:08.252"/>
    </inkml:context>
    <inkml:brush xml:id="br0">
      <inkml:brushProperty name="width" value="0.05" units="cm"/>
      <inkml:brushProperty name="height" value="0.05" units="cm"/>
      <inkml:brushProperty name="ignorePressure" value="1"/>
    </inkml:brush>
  </inkml:definitions>
  <inkml:traceGroup>
    <inkml:annotationXML>
      <emma:emma xmlns:emma="http://www.w3.org/2003/04/emma" version="1.0">
        <emma:interpretation id="{7C5EA2F2-868D-4949-AD2E-C5BDBA047E39}" emma:medium="tactile" emma:mode="ink">
          <msink:context xmlns:msink="http://schemas.microsoft.com/ink/2010/main" type="inkDrawing" rotatedBoundingBox="9651,13946 9666,13946 9666,13961 9651,13961" shapeName="Other"/>
        </emma:interpretation>
      </emma:emma>
    </inkml:annotationXML>
    <inkml:trace contextRef="#ctx0" brushRef="#br0">0 0</inkml:trace>
  </inkml:traceGroup>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5-28T19:54:13.508"/>
    </inkml:context>
    <inkml:brush xml:id="br0">
      <inkml:brushProperty name="width" value="0.05" units="cm"/>
      <inkml:brushProperty name="height" value="0.05" units="cm"/>
      <inkml:brushProperty name="ignorePressure" value="1"/>
    </inkml:brush>
  </inkml:definitions>
  <inkml:traceGroup>
    <inkml:annotationXML>
      <emma:emma xmlns:emma="http://www.w3.org/2003/04/emma" version="1.0">
        <emma:interpretation id="{0B7000EB-702C-4365-B9AE-C17F7CD16678}" emma:medium="tactile" emma:mode="ink">
          <msink:context xmlns:msink="http://schemas.microsoft.com/ink/2010/main" type="inkDrawing" rotatedBoundingBox="14361,16070 14376,16070 14376,16085 14361,16085" shapeName="Other"/>
        </emma:interpretation>
      </emma:emma>
    </inkml:annotationXML>
    <inkml:trace contextRef="#ctx0" brushRef="#br0">1 0</inkml:trace>
  </inkml:traceGroup>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5-28T20:14:23.174"/>
    </inkml:context>
    <inkml:brush xml:id="br0">
      <inkml:brushProperty name="width" value="0.05" units="cm"/>
      <inkml:brushProperty name="height" value="0.05" units="cm"/>
      <inkml:brushProperty name="ignorePressure" value="1"/>
    </inkml:brush>
  </inkml:definitions>
  <inkml:trace contextRef="#ctx0" brushRef="#br0">1 0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5-28T20:14:23.173"/>
    </inkml:context>
    <inkml:brush xml:id="br0">
      <inkml:brushProperty name="width" value="0.05" units="cm"/>
      <inkml:brushProperty name="height" value="0.05" units="cm"/>
      <inkml:brushProperty name="ignorePressure" value="1"/>
    </inkml:brush>
  </inkml:definitions>
  <inkml:trace contextRef="#ctx0" brushRef="#br0">0 0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5-29T09:48:17.927"/>
    </inkml:context>
    <inkml:brush xml:id="br0">
      <inkml:brushProperty name="width" value="0.05" units="cm"/>
      <inkml:brushProperty name="height" value="0.05" units="cm"/>
      <inkml:brushProperty name="ignorePressure" value="1"/>
    </inkml:brush>
  </inkml:definitions>
  <inkml:trace contextRef="#ctx0" brushRef="#br0">0 0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EAE71-9CAB-4D7F-AB6B-0F0F58931BD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7497AFD-E712-43E1-8EF3-54767EB2AA7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06ADD59-B28B-49CD-AFA5-D6FAAB9E24BE}"/>
              </a:ext>
            </a:extLst>
          </p:cNvPr>
          <p:cNvSpPr>
            <a:spLocks noGrp="1"/>
          </p:cNvSpPr>
          <p:nvPr>
            <p:ph type="dt" sz="half" idx="10"/>
          </p:nvPr>
        </p:nvSpPr>
        <p:spPr/>
        <p:txBody>
          <a:bodyPr/>
          <a:lstStyle/>
          <a:p>
            <a:fld id="{DF9FB279-F634-41C6-BF79-AEE297FD5CBA}" type="datetimeFigureOut">
              <a:rPr lang="en-US" smtClean="0"/>
              <a:t>6/1/2018</a:t>
            </a:fld>
            <a:endParaRPr lang="en-US"/>
          </a:p>
        </p:txBody>
      </p:sp>
      <p:sp>
        <p:nvSpPr>
          <p:cNvPr id="5" name="Footer Placeholder 4">
            <a:extLst>
              <a:ext uri="{FF2B5EF4-FFF2-40B4-BE49-F238E27FC236}">
                <a16:creationId xmlns:a16="http://schemas.microsoft.com/office/drawing/2014/main" id="{7E2C12DB-B091-444C-BB43-37A8CD6341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8485BA-E903-4F40-A134-9DD32D935608}"/>
              </a:ext>
            </a:extLst>
          </p:cNvPr>
          <p:cNvSpPr>
            <a:spLocks noGrp="1"/>
          </p:cNvSpPr>
          <p:nvPr>
            <p:ph type="sldNum" sz="quarter" idx="12"/>
          </p:nvPr>
        </p:nvSpPr>
        <p:spPr/>
        <p:txBody>
          <a:bodyPr/>
          <a:lstStyle/>
          <a:p>
            <a:fld id="{42989BE0-D305-4BA2-9D45-1D28884A4803}" type="slidenum">
              <a:rPr lang="en-US" smtClean="0"/>
              <a:t>‹#›</a:t>
            </a:fld>
            <a:endParaRPr lang="en-US"/>
          </a:p>
        </p:txBody>
      </p:sp>
    </p:spTree>
    <p:extLst>
      <p:ext uri="{BB962C8B-B14F-4D97-AF65-F5344CB8AC3E}">
        <p14:creationId xmlns:p14="http://schemas.microsoft.com/office/powerpoint/2010/main" val="5863812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ECCB5-E3D3-4078-90DE-F5B38AAB6E5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A085368-4F47-46CD-A07F-8E1C9C4ABD1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4AAEFA-39C3-4938-8100-F109CEC78FE6}"/>
              </a:ext>
            </a:extLst>
          </p:cNvPr>
          <p:cNvSpPr>
            <a:spLocks noGrp="1"/>
          </p:cNvSpPr>
          <p:nvPr>
            <p:ph type="dt" sz="half" idx="10"/>
          </p:nvPr>
        </p:nvSpPr>
        <p:spPr/>
        <p:txBody>
          <a:bodyPr/>
          <a:lstStyle/>
          <a:p>
            <a:fld id="{DF9FB279-F634-41C6-BF79-AEE297FD5CBA}" type="datetimeFigureOut">
              <a:rPr lang="en-US" smtClean="0"/>
              <a:t>6/1/2018</a:t>
            </a:fld>
            <a:endParaRPr lang="en-US"/>
          </a:p>
        </p:txBody>
      </p:sp>
      <p:sp>
        <p:nvSpPr>
          <p:cNvPr id="5" name="Footer Placeholder 4">
            <a:extLst>
              <a:ext uri="{FF2B5EF4-FFF2-40B4-BE49-F238E27FC236}">
                <a16:creationId xmlns:a16="http://schemas.microsoft.com/office/drawing/2014/main" id="{55F3D29B-DFB6-4E91-930B-AF8D28CAA8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2621E6-9A18-499C-8252-EC73A96751E6}"/>
              </a:ext>
            </a:extLst>
          </p:cNvPr>
          <p:cNvSpPr>
            <a:spLocks noGrp="1"/>
          </p:cNvSpPr>
          <p:nvPr>
            <p:ph type="sldNum" sz="quarter" idx="12"/>
          </p:nvPr>
        </p:nvSpPr>
        <p:spPr/>
        <p:txBody>
          <a:bodyPr/>
          <a:lstStyle/>
          <a:p>
            <a:fld id="{42989BE0-D305-4BA2-9D45-1D28884A4803}" type="slidenum">
              <a:rPr lang="en-US" smtClean="0"/>
              <a:t>‹#›</a:t>
            </a:fld>
            <a:endParaRPr lang="en-US"/>
          </a:p>
        </p:txBody>
      </p:sp>
    </p:spTree>
    <p:extLst>
      <p:ext uri="{BB962C8B-B14F-4D97-AF65-F5344CB8AC3E}">
        <p14:creationId xmlns:p14="http://schemas.microsoft.com/office/powerpoint/2010/main" val="602286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C0A5721-F96B-424F-B0F4-03A8ADE1DA5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2A7DEA5-60E0-442F-80A8-283A949080A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2EB79D-1611-471D-A525-760FDA8BEBEF}"/>
              </a:ext>
            </a:extLst>
          </p:cNvPr>
          <p:cNvSpPr>
            <a:spLocks noGrp="1"/>
          </p:cNvSpPr>
          <p:nvPr>
            <p:ph type="dt" sz="half" idx="10"/>
          </p:nvPr>
        </p:nvSpPr>
        <p:spPr/>
        <p:txBody>
          <a:bodyPr/>
          <a:lstStyle/>
          <a:p>
            <a:fld id="{DF9FB279-F634-41C6-BF79-AEE297FD5CBA}" type="datetimeFigureOut">
              <a:rPr lang="en-US" smtClean="0"/>
              <a:t>6/1/2018</a:t>
            </a:fld>
            <a:endParaRPr lang="en-US"/>
          </a:p>
        </p:txBody>
      </p:sp>
      <p:sp>
        <p:nvSpPr>
          <p:cNvPr id="5" name="Footer Placeholder 4">
            <a:extLst>
              <a:ext uri="{FF2B5EF4-FFF2-40B4-BE49-F238E27FC236}">
                <a16:creationId xmlns:a16="http://schemas.microsoft.com/office/drawing/2014/main" id="{8BC79A7B-8481-473A-9AC2-B914888024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A26D02-B025-4451-8F6D-EF672FA392A9}"/>
              </a:ext>
            </a:extLst>
          </p:cNvPr>
          <p:cNvSpPr>
            <a:spLocks noGrp="1"/>
          </p:cNvSpPr>
          <p:nvPr>
            <p:ph type="sldNum" sz="quarter" idx="12"/>
          </p:nvPr>
        </p:nvSpPr>
        <p:spPr/>
        <p:txBody>
          <a:bodyPr/>
          <a:lstStyle/>
          <a:p>
            <a:fld id="{42989BE0-D305-4BA2-9D45-1D28884A4803}" type="slidenum">
              <a:rPr lang="en-US" smtClean="0"/>
              <a:t>‹#›</a:t>
            </a:fld>
            <a:endParaRPr lang="en-US"/>
          </a:p>
        </p:txBody>
      </p:sp>
    </p:spTree>
    <p:extLst>
      <p:ext uri="{BB962C8B-B14F-4D97-AF65-F5344CB8AC3E}">
        <p14:creationId xmlns:p14="http://schemas.microsoft.com/office/powerpoint/2010/main" val="4076287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83981-85A7-43B1-AB51-D7EDC8D5B1C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41AE767-492D-4C0A-A9E8-D616CB44F11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D8C7F1-D384-4ED7-A292-AD18B0AA2FC7}"/>
              </a:ext>
            </a:extLst>
          </p:cNvPr>
          <p:cNvSpPr>
            <a:spLocks noGrp="1"/>
          </p:cNvSpPr>
          <p:nvPr>
            <p:ph type="dt" sz="half" idx="10"/>
          </p:nvPr>
        </p:nvSpPr>
        <p:spPr/>
        <p:txBody>
          <a:bodyPr/>
          <a:lstStyle/>
          <a:p>
            <a:fld id="{DF9FB279-F634-41C6-BF79-AEE297FD5CBA}" type="datetimeFigureOut">
              <a:rPr lang="en-US" smtClean="0"/>
              <a:t>6/1/2018</a:t>
            </a:fld>
            <a:endParaRPr lang="en-US"/>
          </a:p>
        </p:txBody>
      </p:sp>
      <p:sp>
        <p:nvSpPr>
          <p:cNvPr id="5" name="Footer Placeholder 4">
            <a:extLst>
              <a:ext uri="{FF2B5EF4-FFF2-40B4-BE49-F238E27FC236}">
                <a16:creationId xmlns:a16="http://schemas.microsoft.com/office/drawing/2014/main" id="{16B5F3A3-05AC-4AAF-90A6-58BC4EFB00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3BF775-DBC6-4EB8-922F-78CFE88185FA}"/>
              </a:ext>
            </a:extLst>
          </p:cNvPr>
          <p:cNvSpPr>
            <a:spLocks noGrp="1"/>
          </p:cNvSpPr>
          <p:nvPr>
            <p:ph type="sldNum" sz="quarter" idx="12"/>
          </p:nvPr>
        </p:nvSpPr>
        <p:spPr/>
        <p:txBody>
          <a:bodyPr/>
          <a:lstStyle/>
          <a:p>
            <a:fld id="{42989BE0-D305-4BA2-9D45-1D28884A4803}" type="slidenum">
              <a:rPr lang="en-US" smtClean="0"/>
              <a:t>‹#›</a:t>
            </a:fld>
            <a:endParaRPr lang="en-US"/>
          </a:p>
        </p:txBody>
      </p:sp>
    </p:spTree>
    <p:extLst>
      <p:ext uri="{BB962C8B-B14F-4D97-AF65-F5344CB8AC3E}">
        <p14:creationId xmlns:p14="http://schemas.microsoft.com/office/powerpoint/2010/main" val="586977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7C002-3F1E-4399-86D1-DF820C91905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40E4DEE-72C1-46DE-8F74-71D7A07CF2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BE02068-3E20-4B30-8250-0AD7CDBC6317}"/>
              </a:ext>
            </a:extLst>
          </p:cNvPr>
          <p:cNvSpPr>
            <a:spLocks noGrp="1"/>
          </p:cNvSpPr>
          <p:nvPr>
            <p:ph type="dt" sz="half" idx="10"/>
          </p:nvPr>
        </p:nvSpPr>
        <p:spPr/>
        <p:txBody>
          <a:bodyPr/>
          <a:lstStyle/>
          <a:p>
            <a:fld id="{DF9FB279-F634-41C6-BF79-AEE297FD5CBA}" type="datetimeFigureOut">
              <a:rPr lang="en-US" smtClean="0"/>
              <a:t>6/1/2018</a:t>
            </a:fld>
            <a:endParaRPr lang="en-US"/>
          </a:p>
        </p:txBody>
      </p:sp>
      <p:sp>
        <p:nvSpPr>
          <p:cNvPr id="5" name="Footer Placeholder 4">
            <a:extLst>
              <a:ext uri="{FF2B5EF4-FFF2-40B4-BE49-F238E27FC236}">
                <a16:creationId xmlns:a16="http://schemas.microsoft.com/office/drawing/2014/main" id="{C908CF8F-5318-4C3E-BBC4-E8710A33B0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095363-FE89-4222-9194-948D265FCA9A}"/>
              </a:ext>
            </a:extLst>
          </p:cNvPr>
          <p:cNvSpPr>
            <a:spLocks noGrp="1"/>
          </p:cNvSpPr>
          <p:nvPr>
            <p:ph type="sldNum" sz="quarter" idx="12"/>
          </p:nvPr>
        </p:nvSpPr>
        <p:spPr/>
        <p:txBody>
          <a:bodyPr/>
          <a:lstStyle/>
          <a:p>
            <a:fld id="{42989BE0-D305-4BA2-9D45-1D28884A4803}" type="slidenum">
              <a:rPr lang="en-US" smtClean="0"/>
              <a:t>‹#›</a:t>
            </a:fld>
            <a:endParaRPr lang="en-US"/>
          </a:p>
        </p:txBody>
      </p:sp>
    </p:spTree>
    <p:extLst>
      <p:ext uri="{BB962C8B-B14F-4D97-AF65-F5344CB8AC3E}">
        <p14:creationId xmlns:p14="http://schemas.microsoft.com/office/powerpoint/2010/main" val="305604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72072-7EB9-47C9-9890-A8793EDFCF9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3AFF749-03DA-40D7-946F-3BE19B7B5E2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65770D5-F55C-4053-96C7-4D7240A3215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CDEA38A-FD23-43CE-BF80-3E9A9586B390}"/>
              </a:ext>
            </a:extLst>
          </p:cNvPr>
          <p:cNvSpPr>
            <a:spLocks noGrp="1"/>
          </p:cNvSpPr>
          <p:nvPr>
            <p:ph type="dt" sz="half" idx="10"/>
          </p:nvPr>
        </p:nvSpPr>
        <p:spPr/>
        <p:txBody>
          <a:bodyPr/>
          <a:lstStyle/>
          <a:p>
            <a:fld id="{DF9FB279-F634-41C6-BF79-AEE297FD5CBA}" type="datetimeFigureOut">
              <a:rPr lang="en-US" smtClean="0"/>
              <a:t>6/1/2018</a:t>
            </a:fld>
            <a:endParaRPr lang="en-US"/>
          </a:p>
        </p:txBody>
      </p:sp>
      <p:sp>
        <p:nvSpPr>
          <p:cNvPr id="6" name="Footer Placeholder 5">
            <a:extLst>
              <a:ext uri="{FF2B5EF4-FFF2-40B4-BE49-F238E27FC236}">
                <a16:creationId xmlns:a16="http://schemas.microsoft.com/office/drawing/2014/main" id="{FC88E5FE-9389-4CF9-8D1E-F2C2D32978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8C9F918-787B-4F12-9BF8-556EC575139B}"/>
              </a:ext>
            </a:extLst>
          </p:cNvPr>
          <p:cNvSpPr>
            <a:spLocks noGrp="1"/>
          </p:cNvSpPr>
          <p:nvPr>
            <p:ph type="sldNum" sz="quarter" idx="12"/>
          </p:nvPr>
        </p:nvSpPr>
        <p:spPr/>
        <p:txBody>
          <a:bodyPr/>
          <a:lstStyle/>
          <a:p>
            <a:fld id="{42989BE0-D305-4BA2-9D45-1D28884A4803}" type="slidenum">
              <a:rPr lang="en-US" smtClean="0"/>
              <a:t>‹#›</a:t>
            </a:fld>
            <a:endParaRPr lang="en-US"/>
          </a:p>
        </p:txBody>
      </p:sp>
    </p:spTree>
    <p:extLst>
      <p:ext uri="{BB962C8B-B14F-4D97-AF65-F5344CB8AC3E}">
        <p14:creationId xmlns:p14="http://schemas.microsoft.com/office/powerpoint/2010/main" val="2218063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B45F0-1931-43C5-A503-7B875C2163A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08B009F-54B5-41DF-A458-9E604647FE1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41A406A-12FF-4558-8F37-5F64238F7CC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2783319-092F-4D45-87B5-2069F93224A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FE11FFA-2C6E-4201-A754-35635C1E67B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344EA7E-D935-4F2A-B397-A55DE5BBBBFB}"/>
              </a:ext>
            </a:extLst>
          </p:cNvPr>
          <p:cNvSpPr>
            <a:spLocks noGrp="1"/>
          </p:cNvSpPr>
          <p:nvPr>
            <p:ph type="dt" sz="half" idx="10"/>
          </p:nvPr>
        </p:nvSpPr>
        <p:spPr/>
        <p:txBody>
          <a:bodyPr/>
          <a:lstStyle/>
          <a:p>
            <a:fld id="{DF9FB279-F634-41C6-BF79-AEE297FD5CBA}" type="datetimeFigureOut">
              <a:rPr lang="en-US" smtClean="0"/>
              <a:t>6/1/2018</a:t>
            </a:fld>
            <a:endParaRPr lang="en-US"/>
          </a:p>
        </p:txBody>
      </p:sp>
      <p:sp>
        <p:nvSpPr>
          <p:cNvPr id="8" name="Footer Placeholder 7">
            <a:extLst>
              <a:ext uri="{FF2B5EF4-FFF2-40B4-BE49-F238E27FC236}">
                <a16:creationId xmlns:a16="http://schemas.microsoft.com/office/drawing/2014/main" id="{AA3A54AB-FA0F-45ED-97FB-473F5ACCD1C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366A208-FDD6-4ACA-B157-DC828AEA4842}"/>
              </a:ext>
            </a:extLst>
          </p:cNvPr>
          <p:cNvSpPr>
            <a:spLocks noGrp="1"/>
          </p:cNvSpPr>
          <p:nvPr>
            <p:ph type="sldNum" sz="quarter" idx="12"/>
          </p:nvPr>
        </p:nvSpPr>
        <p:spPr/>
        <p:txBody>
          <a:bodyPr/>
          <a:lstStyle/>
          <a:p>
            <a:fld id="{42989BE0-D305-4BA2-9D45-1D28884A4803}" type="slidenum">
              <a:rPr lang="en-US" smtClean="0"/>
              <a:t>‹#›</a:t>
            </a:fld>
            <a:endParaRPr lang="en-US"/>
          </a:p>
        </p:txBody>
      </p:sp>
    </p:spTree>
    <p:extLst>
      <p:ext uri="{BB962C8B-B14F-4D97-AF65-F5344CB8AC3E}">
        <p14:creationId xmlns:p14="http://schemas.microsoft.com/office/powerpoint/2010/main" val="3585453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D97F5-C411-497D-8101-653BE89EBB9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4D4ADFC-F1A8-4C80-A212-D2C25F377799}"/>
              </a:ext>
            </a:extLst>
          </p:cNvPr>
          <p:cNvSpPr>
            <a:spLocks noGrp="1"/>
          </p:cNvSpPr>
          <p:nvPr>
            <p:ph type="dt" sz="half" idx="10"/>
          </p:nvPr>
        </p:nvSpPr>
        <p:spPr/>
        <p:txBody>
          <a:bodyPr/>
          <a:lstStyle/>
          <a:p>
            <a:fld id="{DF9FB279-F634-41C6-BF79-AEE297FD5CBA}" type="datetimeFigureOut">
              <a:rPr lang="en-US" smtClean="0"/>
              <a:t>6/1/2018</a:t>
            </a:fld>
            <a:endParaRPr lang="en-US"/>
          </a:p>
        </p:txBody>
      </p:sp>
      <p:sp>
        <p:nvSpPr>
          <p:cNvPr id="4" name="Footer Placeholder 3">
            <a:extLst>
              <a:ext uri="{FF2B5EF4-FFF2-40B4-BE49-F238E27FC236}">
                <a16:creationId xmlns:a16="http://schemas.microsoft.com/office/drawing/2014/main" id="{642FF55A-298F-49F2-B57E-19CFF0A1A4A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D376307-B5DE-4022-912E-18704809BF84}"/>
              </a:ext>
            </a:extLst>
          </p:cNvPr>
          <p:cNvSpPr>
            <a:spLocks noGrp="1"/>
          </p:cNvSpPr>
          <p:nvPr>
            <p:ph type="sldNum" sz="quarter" idx="12"/>
          </p:nvPr>
        </p:nvSpPr>
        <p:spPr/>
        <p:txBody>
          <a:bodyPr/>
          <a:lstStyle/>
          <a:p>
            <a:fld id="{42989BE0-D305-4BA2-9D45-1D28884A4803}" type="slidenum">
              <a:rPr lang="en-US" smtClean="0"/>
              <a:t>‹#›</a:t>
            </a:fld>
            <a:endParaRPr lang="en-US"/>
          </a:p>
        </p:txBody>
      </p:sp>
    </p:spTree>
    <p:extLst>
      <p:ext uri="{BB962C8B-B14F-4D97-AF65-F5344CB8AC3E}">
        <p14:creationId xmlns:p14="http://schemas.microsoft.com/office/powerpoint/2010/main" val="3242708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9B2EDE7-DEA6-4C86-9CDF-61B9CE38D76F}"/>
              </a:ext>
            </a:extLst>
          </p:cNvPr>
          <p:cNvSpPr>
            <a:spLocks noGrp="1"/>
          </p:cNvSpPr>
          <p:nvPr>
            <p:ph type="dt" sz="half" idx="10"/>
          </p:nvPr>
        </p:nvSpPr>
        <p:spPr/>
        <p:txBody>
          <a:bodyPr/>
          <a:lstStyle/>
          <a:p>
            <a:fld id="{DF9FB279-F634-41C6-BF79-AEE297FD5CBA}" type="datetimeFigureOut">
              <a:rPr lang="en-US" smtClean="0"/>
              <a:t>6/1/2018</a:t>
            </a:fld>
            <a:endParaRPr lang="en-US"/>
          </a:p>
        </p:txBody>
      </p:sp>
      <p:sp>
        <p:nvSpPr>
          <p:cNvPr id="3" name="Footer Placeholder 2">
            <a:extLst>
              <a:ext uri="{FF2B5EF4-FFF2-40B4-BE49-F238E27FC236}">
                <a16:creationId xmlns:a16="http://schemas.microsoft.com/office/drawing/2014/main" id="{6800D14D-BF7B-4437-B439-B92A3BDB904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1279E08-338C-49E0-9A92-E4A8DB8F0B56}"/>
              </a:ext>
            </a:extLst>
          </p:cNvPr>
          <p:cNvSpPr>
            <a:spLocks noGrp="1"/>
          </p:cNvSpPr>
          <p:nvPr>
            <p:ph type="sldNum" sz="quarter" idx="12"/>
          </p:nvPr>
        </p:nvSpPr>
        <p:spPr/>
        <p:txBody>
          <a:bodyPr/>
          <a:lstStyle/>
          <a:p>
            <a:fld id="{42989BE0-D305-4BA2-9D45-1D28884A4803}" type="slidenum">
              <a:rPr lang="en-US" smtClean="0"/>
              <a:t>‹#›</a:t>
            </a:fld>
            <a:endParaRPr lang="en-US"/>
          </a:p>
        </p:txBody>
      </p:sp>
    </p:spTree>
    <p:extLst>
      <p:ext uri="{BB962C8B-B14F-4D97-AF65-F5344CB8AC3E}">
        <p14:creationId xmlns:p14="http://schemas.microsoft.com/office/powerpoint/2010/main" val="4054735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8C8354-AD57-4BF2-9F8A-96863716C51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9AEC578-D9BD-4D01-9766-970F91B048A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CC6A165-15EF-4CA7-9264-3AD3210F8B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C028784-94D6-49CE-AB36-CEFD902D70F4}"/>
              </a:ext>
            </a:extLst>
          </p:cNvPr>
          <p:cNvSpPr>
            <a:spLocks noGrp="1"/>
          </p:cNvSpPr>
          <p:nvPr>
            <p:ph type="dt" sz="half" idx="10"/>
          </p:nvPr>
        </p:nvSpPr>
        <p:spPr/>
        <p:txBody>
          <a:bodyPr/>
          <a:lstStyle/>
          <a:p>
            <a:fld id="{DF9FB279-F634-41C6-BF79-AEE297FD5CBA}" type="datetimeFigureOut">
              <a:rPr lang="en-US" smtClean="0"/>
              <a:t>6/1/2018</a:t>
            </a:fld>
            <a:endParaRPr lang="en-US"/>
          </a:p>
        </p:txBody>
      </p:sp>
      <p:sp>
        <p:nvSpPr>
          <p:cNvPr id="6" name="Footer Placeholder 5">
            <a:extLst>
              <a:ext uri="{FF2B5EF4-FFF2-40B4-BE49-F238E27FC236}">
                <a16:creationId xmlns:a16="http://schemas.microsoft.com/office/drawing/2014/main" id="{6E614625-B72F-421B-B28B-6BE859947F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1AF2E1-EFF3-4761-AD5B-E70D2897E751}"/>
              </a:ext>
            </a:extLst>
          </p:cNvPr>
          <p:cNvSpPr>
            <a:spLocks noGrp="1"/>
          </p:cNvSpPr>
          <p:nvPr>
            <p:ph type="sldNum" sz="quarter" idx="12"/>
          </p:nvPr>
        </p:nvSpPr>
        <p:spPr/>
        <p:txBody>
          <a:bodyPr/>
          <a:lstStyle/>
          <a:p>
            <a:fld id="{42989BE0-D305-4BA2-9D45-1D28884A4803}" type="slidenum">
              <a:rPr lang="en-US" smtClean="0"/>
              <a:t>‹#›</a:t>
            </a:fld>
            <a:endParaRPr lang="en-US"/>
          </a:p>
        </p:txBody>
      </p:sp>
    </p:spTree>
    <p:extLst>
      <p:ext uri="{BB962C8B-B14F-4D97-AF65-F5344CB8AC3E}">
        <p14:creationId xmlns:p14="http://schemas.microsoft.com/office/powerpoint/2010/main" val="2268979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18A0E-18C6-49C1-B9FB-A87DAECB47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411BA5D-C35B-49F7-BAFF-1D803EE4817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D655AEC-C30E-4E87-9E43-07934884EA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2BF589C-5EB0-4F91-86F5-422082DF267B}"/>
              </a:ext>
            </a:extLst>
          </p:cNvPr>
          <p:cNvSpPr>
            <a:spLocks noGrp="1"/>
          </p:cNvSpPr>
          <p:nvPr>
            <p:ph type="dt" sz="half" idx="10"/>
          </p:nvPr>
        </p:nvSpPr>
        <p:spPr/>
        <p:txBody>
          <a:bodyPr/>
          <a:lstStyle/>
          <a:p>
            <a:fld id="{DF9FB279-F634-41C6-BF79-AEE297FD5CBA}" type="datetimeFigureOut">
              <a:rPr lang="en-US" smtClean="0"/>
              <a:t>6/1/2018</a:t>
            </a:fld>
            <a:endParaRPr lang="en-US"/>
          </a:p>
        </p:txBody>
      </p:sp>
      <p:sp>
        <p:nvSpPr>
          <p:cNvPr id="6" name="Footer Placeholder 5">
            <a:extLst>
              <a:ext uri="{FF2B5EF4-FFF2-40B4-BE49-F238E27FC236}">
                <a16:creationId xmlns:a16="http://schemas.microsoft.com/office/drawing/2014/main" id="{F7D6ED23-E5B2-48B5-8A34-A3D2B0FA2D1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60017FD-3912-4C43-B843-0BFAEE0C1AEA}"/>
              </a:ext>
            </a:extLst>
          </p:cNvPr>
          <p:cNvSpPr>
            <a:spLocks noGrp="1"/>
          </p:cNvSpPr>
          <p:nvPr>
            <p:ph type="sldNum" sz="quarter" idx="12"/>
          </p:nvPr>
        </p:nvSpPr>
        <p:spPr/>
        <p:txBody>
          <a:bodyPr/>
          <a:lstStyle/>
          <a:p>
            <a:fld id="{42989BE0-D305-4BA2-9D45-1D28884A4803}" type="slidenum">
              <a:rPr lang="en-US" smtClean="0"/>
              <a:t>‹#›</a:t>
            </a:fld>
            <a:endParaRPr lang="en-US"/>
          </a:p>
        </p:txBody>
      </p:sp>
    </p:spTree>
    <p:extLst>
      <p:ext uri="{BB962C8B-B14F-4D97-AF65-F5344CB8AC3E}">
        <p14:creationId xmlns:p14="http://schemas.microsoft.com/office/powerpoint/2010/main" val="2218931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40678C3-9A68-4807-B548-D661B8225CD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44EC3A4-F521-4949-B665-CAC05AE13D2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65209C-D76E-43D6-9F43-F0D2481AC06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9FB279-F634-41C6-BF79-AEE297FD5CBA}" type="datetimeFigureOut">
              <a:rPr lang="en-US" smtClean="0"/>
              <a:t>6/1/2018</a:t>
            </a:fld>
            <a:endParaRPr lang="en-US"/>
          </a:p>
        </p:txBody>
      </p:sp>
      <p:sp>
        <p:nvSpPr>
          <p:cNvPr id="5" name="Footer Placeholder 4">
            <a:extLst>
              <a:ext uri="{FF2B5EF4-FFF2-40B4-BE49-F238E27FC236}">
                <a16:creationId xmlns:a16="http://schemas.microsoft.com/office/drawing/2014/main" id="{F0FF2BD3-FE48-46FF-8F55-0BCD16B97B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370718D-F258-4291-A17D-671E399F098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989BE0-D305-4BA2-9D45-1D28884A4803}" type="slidenum">
              <a:rPr lang="en-US" smtClean="0"/>
              <a:t>‹#›</a:t>
            </a:fld>
            <a:endParaRPr lang="en-US"/>
          </a:p>
        </p:txBody>
      </p:sp>
    </p:spTree>
    <p:extLst>
      <p:ext uri="{BB962C8B-B14F-4D97-AF65-F5344CB8AC3E}">
        <p14:creationId xmlns:p14="http://schemas.microsoft.com/office/powerpoint/2010/main" val="25647365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ustomXml" Target="../ink/ink1.xml"/><Relationship Id="rId1" Type="http://schemas.openxmlformats.org/officeDocument/2006/relationships/slideLayout" Target="../slideLayouts/slideLayout6.xml"/><Relationship Id="rId6" Type="http://schemas.openxmlformats.org/officeDocument/2006/relationships/customXml" Target="../ink/ink4.xml"/><Relationship Id="rId5" Type="http://schemas.openxmlformats.org/officeDocument/2006/relationships/customXml" Target="../ink/ink3.xml"/><Relationship Id="rId4" Type="http://schemas.openxmlformats.org/officeDocument/2006/relationships/customXml" Target="../ink/ink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ustomXml" Target="../ink/ink5.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www4.ncsu.edu/~jwb/papers/baugh-scp-2018.pdf" TargetMode="External"/><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B91D2-654A-4243-8ED6-AA784ECCB990}"/>
              </a:ext>
            </a:extLst>
          </p:cNvPr>
          <p:cNvSpPr>
            <a:spLocks noGrp="1"/>
          </p:cNvSpPr>
          <p:nvPr>
            <p:ph type="ctrTitle"/>
          </p:nvPr>
        </p:nvSpPr>
        <p:spPr/>
        <p:txBody>
          <a:bodyPr>
            <a:normAutofit fontScale="90000"/>
          </a:bodyPr>
          <a:lstStyle/>
          <a:p>
            <a:r>
              <a:rPr lang="en-US"/>
              <a:t>Model Land and Seafloor Surfaces using Alloy</a:t>
            </a:r>
            <a:br>
              <a:rPr lang="en-US"/>
            </a:br>
            <a:r>
              <a:rPr lang="en-US"/>
              <a:t>(Part 3)</a:t>
            </a:r>
          </a:p>
        </p:txBody>
      </p:sp>
      <p:sp>
        <p:nvSpPr>
          <p:cNvPr id="4" name="Subtitle 2">
            <a:extLst>
              <a:ext uri="{FF2B5EF4-FFF2-40B4-BE49-F238E27FC236}">
                <a16:creationId xmlns:a16="http://schemas.microsoft.com/office/drawing/2014/main" id="{6A6791D6-A5A7-43F2-921F-BADF922B4C35}"/>
              </a:ext>
            </a:extLst>
          </p:cNvPr>
          <p:cNvSpPr>
            <a:spLocks noGrp="1"/>
          </p:cNvSpPr>
          <p:nvPr>
            <p:ph type="subTitle" idx="1"/>
          </p:nvPr>
        </p:nvSpPr>
        <p:spPr>
          <a:xfrm>
            <a:off x="9368443" y="5730096"/>
            <a:ext cx="2599113" cy="936711"/>
          </a:xfrm>
        </p:spPr>
        <p:txBody>
          <a:bodyPr/>
          <a:lstStyle/>
          <a:p>
            <a:r>
              <a:rPr lang="en-US">
                <a:solidFill>
                  <a:schemeClr val="bg1">
                    <a:lumMod val="65000"/>
                  </a:schemeClr>
                </a:solidFill>
              </a:rPr>
              <a:t>Roger L. Costello</a:t>
            </a:r>
          </a:p>
          <a:p>
            <a:r>
              <a:rPr lang="en-US">
                <a:solidFill>
                  <a:schemeClr val="bg1">
                    <a:lumMod val="65000"/>
                  </a:schemeClr>
                </a:solidFill>
              </a:rPr>
              <a:t>May 28, 2018</a:t>
            </a:r>
          </a:p>
        </p:txBody>
      </p:sp>
    </p:spTree>
    <p:extLst>
      <p:ext uri="{BB962C8B-B14F-4D97-AF65-F5344CB8AC3E}">
        <p14:creationId xmlns:p14="http://schemas.microsoft.com/office/powerpoint/2010/main" val="10845675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33805-93DE-466E-BC48-CD65F486ED69}"/>
              </a:ext>
            </a:extLst>
          </p:cNvPr>
          <p:cNvSpPr>
            <a:spLocks noGrp="1"/>
          </p:cNvSpPr>
          <p:nvPr>
            <p:ph type="title"/>
          </p:nvPr>
        </p:nvSpPr>
        <p:spPr/>
        <p:txBody>
          <a:bodyPr>
            <a:normAutofit fontScale="90000"/>
          </a:bodyPr>
          <a:lstStyle/>
          <a:p>
            <a:r>
              <a:rPr lang="en-US"/>
              <a:t>Require value of nodes in </a:t>
            </a:r>
            <a:r>
              <a:rPr lang="el-GR" sz="3200">
                <a:solidFill>
                  <a:prstClr val="black"/>
                </a:solidFill>
                <a:latin typeface="Times New Roman" panose="02020603050405020304" pitchFamily="18" charset="0"/>
                <a:ea typeface="+mn-ea"/>
                <a:cs typeface="Times New Roman" panose="02020603050405020304" pitchFamily="18" charset="0"/>
              </a:rPr>
              <a:t>Ω</a:t>
            </a:r>
            <a:r>
              <a:rPr lang="en-US" sz="3200" baseline="-25000">
                <a:solidFill>
                  <a:prstClr val="black"/>
                </a:solidFill>
                <a:latin typeface="Times New Roman" panose="02020603050405020304" pitchFamily="18" charset="0"/>
                <a:ea typeface="+mn-ea"/>
                <a:cs typeface="Times New Roman" panose="02020603050405020304" pitchFamily="18" charset="0"/>
              </a:rPr>
              <a:t>I</a:t>
            </a:r>
            <a:r>
              <a:rPr lang="en-US"/>
              <a:t> after full run equals value of nodes in </a:t>
            </a:r>
            <a:r>
              <a:rPr lang="el-GR" sz="3200">
                <a:solidFill>
                  <a:prstClr val="black"/>
                </a:solidFill>
                <a:latin typeface="Times New Roman" panose="02020603050405020304" pitchFamily="18" charset="0"/>
                <a:cs typeface="Times New Roman" panose="02020603050405020304" pitchFamily="18" charset="0"/>
              </a:rPr>
              <a:t>Ω</a:t>
            </a:r>
            <a:r>
              <a:rPr lang="en-US" sz="3200" baseline="-25000">
                <a:solidFill>
                  <a:prstClr val="black"/>
                </a:solidFill>
                <a:latin typeface="Times New Roman" panose="02020603050405020304" pitchFamily="18" charset="0"/>
                <a:cs typeface="Times New Roman" panose="02020603050405020304" pitchFamily="18" charset="0"/>
              </a:rPr>
              <a:t>I</a:t>
            </a:r>
            <a:r>
              <a:rPr lang="en-US"/>
              <a:t> after subdomain run</a:t>
            </a:r>
          </a:p>
        </p:txBody>
      </p:sp>
      <p:sp>
        <p:nvSpPr>
          <p:cNvPr id="5" name="Content Placeholder 4">
            <a:extLst>
              <a:ext uri="{FF2B5EF4-FFF2-40B4-BE49-F238E27FC236}">
                <a16:creationId xmlns:a16="http://schemas.microsoft.com/office/drawing/2014/main" id="{B51BAB8A-C6FB-467D-A54D-4751B7E0EFCF}"/>
              </a:ext>
            </a:extLst>
          </p:cNvPr>
          <p:cNvSpPr>
            <a:spLocks noGrp="1"/>
          </p:cNvSpPr>
          <p:nvPr>
            <p:ph idx="1"/>
          </p:nvPr>
        </p:nvSpPr>
        <p:spPr/>
        <p:txBody>
          <a:bodyPr/>
          <a:lstStyle/>
          <a:p>
            <a:pPr>
              <a:lnSpc>
                <a:spcPct val="100000"/>
              </a:lnSpc>
            </a:pPr>
            <a:r>
              <a:rPr lang="en-US"/>
              <a:t>The technique starts with a simulation on </a:t>
            </a:r>
            <a:r>
              <a:rPr lang="el-GR">
                <a:latin typeface="Times New Roman" panose="02020603050405020304" pitchFamily="18" charset="0"/>
                <a:cs typeface="Times New Roman" panose="02020603050405020304" pitchFamily="18" charset="0"/>
              </a:rPr>
              <a:t>Ω</a:t>
            </a:r>
            <a:r>
              <a:rPr lang="en-US"/>
              <a:t> that produces water surface elevations, velocities, and wet-dry states that are used as boundary conditions along interface </a:t>
            </a:r>
            <a:r>
              <a:rPr lang="el-GR">
                <a:latin typeface="Times New Roman" panose="02020603050405020304" pitchFamily="18" charset="0"/>
                <a:cs typeface="Times New Roman" panose="02020603050405020304" pitchFamily="18" charset="0"/>
              </a:rPr>
              <a:t>Γ</a:t>
            </a:r>
            <a:r>
              <a:rPr lang="en-US"/>
              <a:t> in subsequent low-cost simulations on </a:t>
            </a:r>
            <a:r>
              <a:rPr lang="el-GR">
                <a:latin typeface="Times New Roman" panose="02020603050405020304" pitchFamily="18" charset="0"/>
                <a:cs typeface="Times New Roman" panose="02020603050405020304" pitchFamily="18" charset="0"/>
              </a:rPr>
              <a:t>Ω</a:t>
            </a:r>
            <a:r>
              <a:rPr lang="en-US" baseline="-25000">
                <a:latin typeface="Times New Roman" panose="02020603050405020304" pitchFamily="18" charset="0"/>
                <a:cs typeface="Times New Roman" panose="02020603050405020304" pitchFamily="18" charset="0"/>
              </a:rPr>
              <a:t>I</a:t>
            </a:r>
            <a:r>
              <a:rPr lang="en-US"/>
              <a:t>. </a:t>
            </a:r>
          </a:p>
          <a:p>
            <a:pPr>
              <a:lnSpc>
                <a:spcPct val="100000"/>
              </a:lnSpc>
            </a:pPr>
            <a:r>
              <a:rPr lang="en-US"/>
              <a:t>We refer to the first simulation on </a:t>
            </a:r>
            <a:r>
              <a:rPr lang="el-GR">
                <a:latin typeface="Times New Roman" panose="02020603050405020304" pitchFamily="18" charset="0"/>
                <a:cs typeface="Times New Roman" panose="02020603050405020304" pitchFamily="18" charset="0"/>
              </a:rPr>
              <a:t>Ω</a:t>
            </a:r>
            <a:r>
              <a:rPr lang="en-US"/>
              <a:t> as a </a:t>
            </a:r>
            <a:r>
              <a:rPr lang="en-US" i="1"/>
              <a:t>full run</a:t>
            </a:r>
            <a:r>
              <a:rPr lang="en-US"/>
              <a:t>, and the latter one on </a:t>
            </a:r>
            <a:r>
              <a:rPr lang="el-GR">
                <a:latin typeface="Times New Roman" panose="02020603050405020304" pitchFamily="18" charset="0"/>
                <a:cs typeface="Times New Roman" panose="02020603050405020304" pitchFamily="18" charset="0"/>
              </a:rPr>
              <a:t>Ω</a:t>
            </a:r>
            <a:r>
              <a:rPr lang="en-US" baseline="-25000">
                <a:latin typeface="Times New Roman" panose="02020603050405020304" pitchFamily="18" charset="0"/>
                <a:cs typeface="Times New Roman" panose="02020603050405020304" pitchFamily="18" charset="0"/>
              </a:rPr>
              <a:t>I</a:t>
            </a:r>
            <a:r>
              <a:rPr lang="en-US"/>
              <a:t> as a </a:t>
            </a:r>
            <a:r>
              <a:rPr lang="en-US" i="1"/>
              <a:t>subdomain run</a:t>
            </a:r>
            <a:r>
              <a:rPr lang="en-US"/>
              <a:t>. </a:t>
            </a:r>
          </a:p>
          <a:p>
            <a:pPr>
              <a:lnSpc>
                <a:spcPct val="100000"/>
              </a:lnSpc>
            </a:pPr>
            <a:r>
              <a:rPr lang="en-US"/>
              <a:t>A correctness condition requires that boundary conditions be imposed in such a way that full and subdomain runs produce equivalent results in region </a:t>
            </a:r>
            <a:r>
              <a:rPr lang="el-GR">
                <a:latin typeface="Times New Roman" panose="02020603050405020304" pitchFamily="18" charset="0"/>
                <a:cs typeface="Times New Roman" panose="02020603050405020304" pitchFamily="18" charset="0"/>
              </a:rPr>
              <a:t>Ω</a:t>
            </a:r>
            <a:r>
              <a:rPr lang="en-US" baseline="-25000">
                <a:latin typeface="Times New Roman" panose="02020603050405020304" pitchFamily="18" charset="0"/>
                <a:cs typeface="Times New Roman" panose="02020603050405020304" pitchFamily="18" charset="0"/>
              </a:rPr>
              <a:t>I</a:t>
            </a:r>
            <a:r>
              <a:rPr lang="en-US"/>
              <a:t>.</a:t>
            </a:r>
          </a:p>
        </p:txBody>
      </p:sp>
    </p:spTree>
    <p:extLst>
      <p:ext uri="{BB962C8B-B14F-4D97-AF65-F5344CB8AC3E}">
        <p14:creationId xmlns:p14="http://schemas.microsoft.com/office/powerpoint/2010/main" val="16977453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98E5A-F1B3-4EF8-A9EF-37602EC80C40}"/>
              </a:ext>
            </a:extLst>
          </p:cNvPr>
          <p:cNvSpPr>
            <a:spLocks noGrp="1"/>
          </p:cNvSpPr>
          <p:nvPr>
            <p:ph type="title"/>
          </p:nvPr>
        </p:nvSpPr>
        <p:spPr/>
        <p:txBody>
          <a:bodyPr/>
          <a:lstStyle/>
          <a:p>
            <a:r>
              <a:rPr lang="en-US"/>
              <a:t>Create a mesh for the full domain and a subset of it</a:t>
            </a:r>
          </a:p>
        </p:txBody>
      </p:sp>
      <p:sp>
        <p:nvSpPr>
          <p:cNvPr id="3" name="Content Placeholder 2">
            <a:extLst>
              <a:ext uri="{FF2B5EF4-FFF2-40B4-BE49-F238E27FC236}">
                <a16:creationId xmlns:a16="http://schemas.microsoft.com/office/drawing/2014/main" id="{67E36658-B977-4802-9A5F-AE1B5BB63F25}"/>
              </a:ext>
            </a:extLst>
          </p:cNvPr>
          <p:cNvSpPr>
            <a:spLocks noGrp="1"/>
          </p:cNvSpPr>
          <p:nvPr>
            <p:ph idx="1"/>
          </p:nvPr>
        </p:nvSpPr>
        <p:spPr>
          <a:xfrm>
            <a:off x="838200" y="1825625"/>
            <a:ext cx="10515600" cy="1466215"/>
          </a:xfrm>
        </p:spPr>
        <p:txBody>
          <a:bodyPr/>
          <a:lstStyle/>
          <a:p>
            <a:pPr>
              <a:lnSpc>
                <a:spcPct val="100000"/>
              </a:lnSpc>
            </a:pPr>
            <a:r>
              <a:rPr lang="en-US"/>
              <a:t>Extend Mesh with the singletons </a:t>
            </a:r>
            <a:r>
              <a:rPr lang="en-US">
                <a:latin typeface="Courier New" panose="02070309020205020404" pitchFamily="49" charset="0"/>
                <a:cs typeface="Courier New" panose="02070309020205020404" pitchFamily="49" charset="0"/>
              </a:rPr>
              <a:t>Full</a:t>
            </a:r>
            <a:r>
              <a:rPr lang="en-US"/>
              <a:t> and </a:t>
            </a:r>
            <a:r>
              <a:rPr lang="en-US">
                <a:latin typeface="Courier New" panose="02070309020205020404" pitchFamily="49" charset="0"/>
                <a:cs typeface="Courier New" panose="02070309020205020404" pitchFamily="49" charset="0"/>
              </a:rPr>
              <a:t>Sub</a:t>
            </a:r>
            <a:r>
              <a:rPr lang="en-US"/>
              <a:t> to represent </a:t>
            </a:r>
            <a:r>
              <a:rPr lang="el-GR">
                <a:latin typeface="Times New Roman" panose="02020603050405020304" pitchFamily="18" charset="0"/>
                <a:cs typeface="Times New Roman" panose="02020603050405020304" pitchFamily="18" charset="0"/>
              </a:rPr>
              <a:t>Ω</a:t>
            </a:r>
            <a:r>
              <a:rPr lang="en-US"/>
              <a:t> and </a:t>
            </a:r>
            <a:r>
              <a:rPr lang="el-GR">
                <a:latin typeface="Times New Roman" panose="02020603050405020304" pitchFamily="18" charset="0"/>
                <a:cs typeface="Times New Roman" panose="02020603050405020304" pitchFamily="18" charset="0"/>
              </a:rPr>
              <a:t>Ω</a:t>
            </a:r>
            <a:r>
              <a:rPr lang="en-US" baseline="-25000">
                <a:latin typeface="Times New Roman" panose="02020603050405020304" pitchFamily="18" charset="0"/>
                <a:cs typeface="Times New Roman" panose="02020603050405020304" pitchFamily="18" charset="0"/>
              </a:rPr>
              <a:t>I</a:t>
            </a:r>
            <a:r>
              <a:rPr lang="en-US"/>
              <a:t>, respectively, and then require that the subdomain’s elements be drawn from those of the full domain:</a:t>
            </a:r>
          </a:p>
        </p:txBody>
      </p:sp>
      <p:sp>
        <p:nvSpPr>
          <p:cNvPr id="4" name="Rectangle 3">
            <a:extLst>
              <a:ext uri="{FF2B5EF4-FFF2-40B4-BE49-F238E27FC236}">
                <a16:creationId xmlns:a16="http://schemas.microsoft.com/office/drawing/2014/main" id="{CFEE53A3-3396-43D7-8FE7-722A1A79DFB5}"/>
              </a:ext>
            </a:extLst>
          </p:cNvPr>
          <p:cNvSpPr/>
          <p:nvPr/>
        </p:nvSpPr>
        <p:spPr>
          <a:xfrm>
            <a:off x="1956969" y="3676596"/>
            <a:ext cx="7747506" cy="1938992"/>
          </a:xfrm>
          <a:prstGeom prst="rect">
            <a:avLst/>
          </a:prstGeom>
          <a:ln>
            <a:solidFill>
              <a:schemeClr val="bg1">
                <a:lumMod val="75000"/>
              </a:schemeClr>
            </a:solidFill>
          </a:ln>
        </p:spPr>
        <p:txBody>
          <a:bodyPr wrap="none">
            <a:spAutoFit/>
          </a:bodyPr>
          <a:lstStyle/>
          <a:p>
            <a:r>
              <a:rPr lang="en-US" sz="2400">
                <a:solidFill>
                  <a:schemeClr val="accent6">
                    <a:lumMod val="75000"/>
                  </a:schemeClr>
                </a:solidFill>
              </a:rPr>
              <a:t>// Define full domain and subdomain meshes</a:t>
            </a:r>
          </a:p>
          <a:p>
            <a:r>
              <a:rPr lang="en-US" sz="2400" b="1"/>
              <a:t>one</a:t>
            </a:r>
            <a:r>
              <a:rPr lang="en-US" sz="2400"/>
              <a:t> </a:t>
            </a:r>
            <a:r>
              <a:rPr lang="en-US" sz="2400" b="1"/>
              <a:t>sig</a:t>
            </a:r>
            <a:r>
              <a:rPr lang="en-US" sz="2400"/>
              <a:t> Full, Sub </a:t>
            </a:r>
            <a:r>
              <a:rPr lang="en-US" sz="2400" b="1"/>
              <a:t>extends</a:t>
            </a:r>
            <a:r>
              <a:rPr lang="en-US" sz="2400"/>
              <a:t> Mesh {}</a:t>
            </a:r>
          </a:p>
          <a:p>
            <a:endParaRPr lang="en-US" sz="2400"/>
          </a:p>
          <a:p>
            <a:r>
              <a:rPr lang="en-US" sz="2400">
                <a:solidFill>
                  <a:schemeClr val="accent6">
                    <a:lumMod val="75000"/>
                  </a:schemeClr>
                </a:solidFill>
              </a:rPr>
              <a:t>// Subdomain elements are a subset of full domain elements</a:t>
            </a:r>
          </a:p>
          <a:p>
            <a:r>
              <a:rPr lang="en-US" sz="2400" b="1"/>
              <a:t>fact</a:t>
            </a:r>
            <a:r>
              <a:rPr lang="en-US" sz="2400"/>
              <a:t> { </a:t>
            </a:r>
            <a:r>
              <a:rPr lang="en-US" sz="2400" b="1"/>
              <a:t>all</a:t>
            </a:r>
            <a:r>
              <a:rPr lang="en-US" sz="2400"/>
              <a:t> e: Sub.elements | e </a:t>
            </a:r>
            <a:r>
              <a:rPr lang="en-US" sz="2400" b="1"/>
              <a:t>in</a:t>
            </a:r>
            <a:r>
              <a:rPr lang="en-US" sz="2400"/>
              <a:t> Full.elements }</a:t>
            </a:r>
          </a:p>
        </p:txBody>
      </p:sp>
    </p:spTree>
    <p:extLst>
      <p:ext uri="{BB962C8B-B14F-4D97-AF65-F5344CB8AC3E}">
        <p14:creationId xmlns:p14="http://schemas.microsoft.com/office/powerpoint/2010/main" val="5355197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3B66B-A7AE-42B7-8B48-DD10E788E8D7}"/>
              </a:ext>
            </a:extLst>
          </p:cNvPr>
          <p:cNvSpPr>
            <a:spLocks noGrp="1"/>
          </p:cNvSpPr>
          <p:nvPr>
            <p:ph type="title"/>
          </p:nvPr>
        </p:nvSpPr>
        <p:spPr/>
        <p:txBody>
          <a:bodyPr/>
          <a:lstStyle/>
          <a:p>
            <a:r>
              <a:rPr lang="en-US"/>
              <a:t>Full domain and subdomain share structure</a:t>
            </a:r>
          </a:p>
        </p:txBody>
      </p:sp>
      <p:sp>
        <p:nvSpPr>
          <p:cNvPr id="3" name="Content Placeholder 2">
            <a:extLst>
              <a:ext uri="{FF2B5EF4-FFF2-40B4-BE49-F238E27FC236}">
                <a16:creationId xmlns:a16="http://schemas.microsoft.com/office/drawing/2014/main" id="{0162AA06-BD17-42FC-A89D-F71984E34458}"/>
              </a:ext>
            </a:extLst>
          </p:cNvPr>
          <p:cNvSpPr>
            <a:spLocks noGrp="1"/>
          </p:cNvSpPr>
          <p:nvPr>
            <p:ph idx="1"/>
          </p:nvPr>
        </p:nvSpPr>
        <p:spPr>
          <a:xfrm>
            <a:off x="838200" y="1825625"/>
            <a:ext cx="10515600" cy="1150331"/>
          </a:xfrm>
        </p:spPr>
        <p:txBody>
          <a:bodyPr/>
          <a:lstStyle/>
          <a:p>
            <a:pPr>
              <a:lnSpc>
                <a:spcPct val="100000"/>
              </a:lnSpc>
            </a:pPr>
            <a:r>
              <a:rPr lang="en-US"/>
              <a:t>The full domain and subdomain have common properties, such as the physical attributes </a:t>
            </a:r>
            <a:r>
              <a:rPr lang="en-US">
                <a:latin typeface="Courier New" panose="02070309020205020404" pitchFamily="49" charset="0"/>
                <a:cs typeface="Courier New" panose="02070309020205020404" pitchFamily="49" charset="0"/>
              </a:rPr>
              <a:t>slowFlow</a:t>
            </a:r>
            <a:r>
              <a:rPr lang="en-US"/>
              <a:t> and </a:t>
            </a:r>
            <a:r>
              <a:rPr lang="en-US">
                <a:latin typeface="Courier New" panose="02070309020205020404" pitchFamily="49" charset="0"/>
                <a:cs typeface="Courier New" panose="02070309020205020404" pitchFamily="49" charset="0"/>
              </a:rPr>
              <a:t>H</a:t>
            </a:r>
            <a:r>
              <a:rPr lang="en-US"/>
              <a:t>.</a:t>
            </a:r>
          </a:p>
        </p:txBody>
      </p:sp>
      <p:sp>
        <p:nvSpPr>
          <p:cNvPr id="5" name="Rectangle 4">
            <a:extLst>
              <a:ext uri="{FF2B5EF4-FFF2-40B4-BE49-F238E27FC236}">
                <a16:creationId xmlns:a16="http://schemas.microsoft.com/office/drawing/2014/main" id="{64322699-7715-4569-BAF9-145D6461A141}"/>
              </a:ext>
            </a:extLst>
          </p:cNvPr>
          <p:cNvSpPr/>
          <p:nvPr/>
        </p:nvSpPr>
        <p:spPr>
          <a:xfrm>
            <a:off x="1956969" y="3493721"/>
            <a:ext cx="8398838" cy="1938992"/>
          </a:xfrm>
          <a:prstGeom prst="rect">
            <a:avLst/>
          </a:prstGeom>
          <a:ln>
            <a:solidFill>
              <a:schemeClr val="bg1">
                <a:lumMod val="75000"/>
              </a:schemeClr>
            </a:solidFill>
          </a:ln>
        </p:spPr>
        <p:txBody>
          <a:bodyPr wrap="none">
            <a:spAutoFit/>
          </a:bodyPr>
          <a:lstStyle/>
          <a:p>
            <a:r>
              <a:rPr lang="en-US" sz="2400">
                <a:solidFill>
                  <a:schemeClr val="accent6">
                    <a:lumMod val="75000"/>
                  </a:schemeClr>
                </a:solidFill>
              </a:rPr>
              <a:t>// Separate states are needed for full domain and subdomain runs</a:t>
            </a:r>
          </a:p>
          <a:p>
            <a:r>
              <a:rPr lang="en-US" sz="2400" b="1"/>
              <a:t>sig</a:t>
            </a:r>
            <a:r>
              <a:rPr lang="en-US" sz="2400"/>
              <a:t> F, S </a:t>
            </a:r>
            <a:r>
              <a:rPr lang="en-US" sz="2400" b="1"/>
              <a:t>extends</a:t>
            </a:r>
            <a:r>
              <a:rPr lang="en-US" sz="2400"/>
              <a:t> State {}</a:t>
            </a:r>
          </a:p>
          <a:p>
            <a:endParaRPr lang="en-US" sz="2400"/>
          </a:p>
          <a:p>
            <a:r>
              <a:rPr lang="en-US" sz="2400">
                <a:solidFill>
                  <a:schemeClr val="accent6">
                    <a:lumMod val="75000"/>
                  </a:schemeClr>
                </a:solidFill>
              </a:rPr>
              <a:t>// Subdomain elements are a subset of full domain elements</a:t>
            </a:r>
          </a:p>
          <a:p>
            <a:r>
              <a:rPr lang="en-US" sz="2400" b="1"/>
              <a:t>fact</a:t>
            </a:r>
            <a:r>
              <a:rPr lang="en-US" sz="2400"/>
              <a:t> { </a:t>
            </a:r>
            <a:r>
              <a:rPr lang="en-US" sz="2400" b="1"/>
              <a:t>all</a:t>
            </a:r>
            <a:r>
              <a:rPr lang="en-US" sz="2400"/>
              <a:t> s: State | s </a:t>
            </a:r>
            <a:r>
              <a:rPr lang="en-US" sz="2400" b="1"/>
              <a:t>in</a:t>
            </a:r>
            <a:r>
              <a:rPr lang="en-US" sz="2400"/>
              <a:t> F + S }</a:t>
            </a:r>
          </a:p>
        </p:txBody>
      </p:sp>
    </p:spTree>
    <p:extLst>
      <p:ext uri="{BB962C8B-B14F-4D97-AF65-F5344CB8AC3E}">
        <p14:creationId xmlns:p14="http://schemas.microsoft.com/office/powerpoint/2010/main" val="16357094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B88BC-ACE7-481D-A8BD-85FD7D952936}"/>
              </a:ext>
            </a:extLst>
          </p:cNvPr>
          <p:cNvSpPr>
            <a:spLocks noGrp="1"/>
          </p:cNvSpPr>
          <p:nvPr>
            <p:ph type="title"/>
          </p:nvPr>
        </p:nvSpPr>
        <p:spPr/>
        <p:txBody>
          <a:bodyPr/>
          <a:lstStyle/>
          <a:p>
            <a:r>
              <a:rPr lang="en-US"/>
              <a:t>Full domain and subdomain runs must be independent</a:t>
            </a:r>
          </a:p>
        </p:txBody>
      </p:sp>
      <p:sp>
        <p:nvSpPr>
          <p:cNvPr id="3" name="Content Placeholder 2">
            <a:extLst>
              <a:ext uri="{FF2B5EF4-FFF2-40B4-BE49-F238E27FC236}">
                <a16:creationId xmlns:a16="http://schemas.microsoft.com/office/drawing/2014/main" id="{A9DCCE87-E3AC-4C31-B33C-01A12BBF9B8B}"/>
              </a:ext>
            </a:extLst>
          </p:cNvPr>
          <p:cNvSpPr>
            <a:spLocks noGrp="1"/>
          </p:cNvSpPr>
          <p:nvPr>
            <p:ph idx="1"/>
          </p:nvPr>
        </p:nvSpPr>
        <p:spPr>
          <a:xfrm>
            <a:off x="838200" y="1825626"/>
            <a:ext cx="10515600" cy="1659782"/>
          </a:xfrm>
        </p:spPr>
        <p:txBody>
          <a:bodyPr>
            <a:normAutofit fontScale="85000" lnSpcReduction="20000"/>
          </a:bodyPr>
          <a:lstStyle/>
          <a:p>
            <a:pPr>
              <a:lnSpc>
                <a:spcPct val="120000"/>
              </a:lnSpc>
            </a:pPr>
            <a:r>
              <a:rPr lang="en-US"/>
              <a:t>While full and subdomain runs share structure, their individual computations should be independent and based on their own wet-dry states. To distinguish between them, we extend </a:t>
            </a:r>
            <a:r>
              <a:rPr lang="en-US">
                <a:latin typeface="Courier New" panose="02070309020205020404" pitchFamily="49" charset="0"/>
                <a:cs typeface="Courier New" panose="02070309020205020404" pitchFamily="49" charset="0"/>
              </a:rPr>
              <a:t>State</a:t>
            </a:r>
            <a:r>
              <a:rPr lang="en-US"/>
              <a:t> so that a unique trace is generated for each type of run:</a:t>
            </a:r>
          </a:p>
        </p:txBody>
      </p:sp>
      <p:sp>
        <p:nvSpPr>
          <p:cNvPr id="4" name="Rectangle 3">
            <a:extLst>
              <a:ext uri="{FF2B5EF4-FFF2-40B4-BE49-F238E27FC236}">
                <a16:creationId xmlns:a16="http://schemas.microsoft.com/office/drawing/2014/main" id="{F113AA26-A232-4A88-9509-A5A1E8A7432E}"/>
              </a:ext>
            </a:extLst>
          </p:cNvPr>
          <p:cNvSpPr/>
          <p:nvPr/>
        </p:nvSpPr>
        <p:spPr>
          <a:xfrm>
            <a:off x="1956969" y="3493721"/>
            <a:ext cx="8398838" cy="1938992"/>
          </a:xfrm>
          <a:prstGeom prst="rect">
            <a:avLst/>
          </a:prstGeom>
          <a:ln>
            <a:solidFill>
              <a:schemeClr val="bg1">
                <a:lumMod val="75000"/>
              </a:schemeClr>
            </a:solidFill>
          </a:ln>
        </p:spPr>
        <p:txBody>
          <a:bodyPr wrap="none">
            <a:spAutoFit/>
          </a:bodyPr>
          <a:lstStyle/>
          <a:p>
            <a:r>
              <a:rPr lang="en-US" sz="2400">
                <a:solidFill>
                  <a:schemeClr val="accent6">
                    <a:lumMod val="75000"/>
                  </a:schemeClr>
                </a:solidFill>
              </a:rPr>
              <a:t>// Separate states are needed for full domain and subdomain runs</a:t>
            </a:r>
          </a:p>
          <a:p>
            <a:r>
              <a:rPr lang="en-US" sz="2400" b="1"/>
              <a:t>sig</a:t>
            </a:r>
            <a:r>
              <a:rPr lang="en-US" sz="2400"/>
              <a:t> F, S </a:t>
            </a:r>
            <a:r>
              <a:rPr lang="en-US" sz="2400" b="1"/>
              <a:t>extends</a:t>
            </a:r>
            <a:r>
              <a:rPr lang="en-US" sz="2400"/>
              <a:t> State {}</a:t>
            </a:r>
          </a:p>
          <a:p>
            <a:endParaRPr lang="en-US" sz="2400"/>
          </a:p>
          <a:p>
            <a:r>
              <a:rPr lang="en-US" sz="2400">
                <a:solidFill>
                  <a:schemeClr val="accent6">
                    <a:lumMod val="75000"/>
                  </a:schemeClr>
                </a:solidFill>
              </a:rPr>
              <a:t>// State = F + S</a:t>
            </a:r>
          </a:p>
          <a:p>
            <a:r>
              <a:rPr lang="en-US" sz="2400" b="1"/>
              <a:t>fact</a:t>
            </a:r>
            <a:r>
              <a:rPr lang="en-US" sz="2400"/>
              <a:t> { </a:t>
            </a:r>
            <a:r>
              <a:rPr lang="en-US" sz="2400" b="1"/>
              <a:t>all</a:t>
            </a:r>
            <a:r>
              <a:rPr lang="en-US" sz="2400"/>
              <a:t> s: State | s </a:t>
            </a:r>
            <a:r>
              <a:rPr lang="en-US" sz="2400" b="1"/>
              <a:t>in</a:t>
            </a:r>
            <a:r>
              <a:rPr lang="en-US" sz="2400"/>
              <a:t> F + S }</a:t>
            </a:r>
          </a:p>
        </p:txBody>
      </p:sp>
      <p:sp>
        <p:nvSpPr>
          <p:cNvPr id="5" name="Oval 4">
            <a:extLst>
              <a:ext uri="{FF2B5EF4-FFF2-40B4-BE49-F238E27FC236}">
                <a16:creationId xmlns:a16="http://schemas.microsoft.com/office/drawing/2014/main" id="{B8D558FF-EEFE-4B4D-AA46-8391711D07B5}"/>
              </a:ext>
            </a:extLst>
          </p:cNvPr>
          <p:cNvSpPr/>
          <p:nvPr/>
        </p:nvSpPr>
        <p:spPr>
          <a:xfrm>
            <a:off x="2660073" y="5785658"/>
            <a:ext cx="1180407" cy="107234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Shape 5">
            <a:extLst>
              <a:ext uri="{FF2B5EF4-FFF2-40B4-BE49-F238E27FC236}">
                <a16:creationId xmlns:a16="http://schemas.microsoft.com/office/drawing/2014/main" id="{F7D61F51-834A-4E3E-B461-FF78EE00C522}"/>
              </a:ext>
            </a:extLst>
          </p:cNvPr>
          <p:cNvSpPr/>
          <p:nvPr/>
        </p:nvSpPr>
        <p:spPr>
          <a:xfrm>
            <a:off x="3175461" y="5802284"/>
            <a:ext cx="103498" cy="1064029"/>
          </a:xfrm>
          <a:custGeom>
            <a:avLst/>
            <a:gdLst>
              <a:gd name="connsiteX0" fmla="*/ 66502 w 103498"/>
              <a:gd name="connsiteY0" fmla="*/ 0 h 1064029"/>
              <a:gd name="connsiteX1" fmla="*/ 49877 w 103498"/>
              <a:gd name="connsiteY1" fmla="*/ 266007 h 1064029"/>
              <a:gd name="connsiteX2" fmla="*/ 16626 w 103498"/>
              <a:gd name="connsiteY2" fmla="*/ 399011 h 1064029"/>
              <a:gd name="connsiteX3" fmla="*/ 0 w 103498"/>
              <a:gd name="connsiteY3" fmla="*/ 465512 h 1064029"/>
              <a:gd name="connsiteX4" fmla="*/ 49877 w 103498"/>
              <a:gd name="connsiteY4" fmla="*/ 532014 h 1064029"/>
              <a:gd name="connsiteX5" fmla="*/ 66502 w 103498"/>
              <a:gd name="connsiteY5" fmla="*/ 581891 h 1064029"/>
              <a:gd name="connsiteX6" fmla="*/ 99753 w 103498"/>
              <a:gd name="connsiteY6" fmla="*/ 631767 h 1064029"/>
              <a:gd name="connsiteX7" fmla="*/ 49877 w 103498"/>
              <a:gd name="connsiteY7" fmla="*/ 681643 h 1064029"/>
              <a:gd name="connsiteX8" fmla="*/ 49877 w 103498"/>
              <a:gd name="connsiteY8" fmla="*/ 798021 h 1064029"/>
              <a:gd name="connsiteX9" fmla="*/ 66502 w 103498"/>
              <a:gd name="connsiteY9" fmla="*/ 847898 h 1064029"/>
              <a:gd name="connsiteX10" fmla="*/ 99753 w 103498"/>
              <a:gd name="connsiteY10" fmla="*/ 897774 h 1064029"/>
              <a:gd name="connsiteX11" fmla="*/ 99753 w 103498"/>
              <a:gd name="connsiteY11" fmla="*/ 1064029 h 10640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3498" h="1064029">
                <a:moveTo>
                  <a:pt x="66502" y="0"/>
                </a:moveTo>
                <a:cubicBezTo>
                  <a:pt x="104871" y="115102"/>
                  <a:pt x="91235" y="48880"/>
                  <a:pt x="49877" y="266007"/>
                </a:cubicBezTo>
                <a:cubicBezTo>
                  <a:pt x="41326" y="310899"/>
                  <a:pt x="27710" y="354676"/>
                  <a:pt x="16626" y="399011"/>
                </a:cubicBezTo>
                <a:lnTo>
                  <a:pt x="0" y="465512"/>
                </a:lnTo>
                <a:cubicBezTo>
                  <a:pt x="16626" y="487679"/>
                  <a:pt x="36129" y="507956"/>
                  <a:pt x="49877" y="532014"/>
                </a:cubicBezTo>
                <a:cubicBezTo>
                  <a:pt x="58572" y="547230"/>
                  <a:pt x="58665" y="566216"/>
                  <a:pt x="66502" y="581891"/>
                </a:cubicBezTo>
                <a:cubicBezTo>
                  <a:pt x="75438" y="599763"/>
                  <a:pt x="88669" y="615142"/>
                  <a:pt x="99753" y="631767"/>
                </a:cubicBezTo>
                <a:cubicBezTo>
                  <a:pt x="83128" y="648392"/>
                  <a:pt x="62919" y="662080"/>
                  <a:pt x="49877" y="681643"/>
                </a:cubicBezTo>
                <a:cubicBezTo>
                  <a:pt x="20471" y="725752"/>
                  <a:pt x="36242" y="750300"/>
                  <a:pt x="49877" y="798021"/>
                </a:cubicBezTo>
                <a:cubicBezTo>
                  <a:pt x="54691" y="814872"/>
                  <a:pt x="58665" y="832223"/>
                  <a:pt x="66502" y="847898"/>
                </a:cubicBezTo>
                <a:cubicBezTo>
                  <a:pt x="75438" y="865770"/>
                  <a:pt x="96715" y="878025"/>
                  <a:pt x="99753" y="897774"/>
                </a:cubicBezTo>
                <a:cubicBezTo>
                  <a:pt x="108180" y="952548"/>
                  <a:pt x="99753" y="1008611"/>
                  <a:pt x="99753" y="1064029"/>
                </a:cubicBezTo>
              </a:path>
            </a:pathLst>
          </a:cu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a:extLst>
              <a:ext uri="{FF2B5EF4-FFF2-40B4-BE49-F238E27FC236}">
                <a16:creationId xmlns:a16="http://schemas.microsoft.com/office/drawing/2014/main" id="{428D3DF9-A1A2-44DF-A67E-F669DF36B24B}"/>
              </a:ext>
            </a:extLst>
          </p:cNvPr>
          <p:cNvCxnSpPr/>
          <p:nvPr/>
        </p:nvCxnSpPr>
        <p:spPr>
          <a:xfrm>
            <a:off x="2161309" y="6284422"/>
            <a:ext cx="731520" cy="116378"/>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197442F2-AAC2-43D1-BC55-109772A6DFD3}"/>
              </a:ext>
            </a:extLst>
          </p:cNvPr>
          <p:cNvSpPr txBox="1"/>
          <p:nvPr/>
        </p:nvSpPr>
        <p:spPr>
          <a:xfrm>
            <a:off x="1808088" y="6031468"/>
            <a:ext cx="325730" cy="461665"/>
          </a:xfrm>
          <a:prstGeom prst="rect">
            <a:avLst/>
          </a:prstGeom>
          <a:noFill/>
        </p:spPr>
        <p:txBody>
          <a:bodyPr wrap="none" rtlCol="0">
            <a:spAutoFit/>
          </a:bodyPr>
          <a:lstStyle/>
          <a:p>
            <a:r>
              <a:rPr lang="en-US" sz="2400"/>
              <a:t>F</a:t>
            </a:r>
          </a:p>
        </p:txBody>
      </p:sp>
      <p:sp>
        <p:nvSpPr>
          <p:cNvPr id="10" name="TextBox 9">
            <a:extLst>
              <a:ext uri="{FF2B5EF4-FFF2-40B4-BE49-F238E27FC236}">
                <a16:creationId xmlns:a16="http://schemas.microsoft.com/office/drawing/2014/main" id="{4C4EB94D-97D1-4D19-A5F0-83B6E91EC65C}"/>
              </a:ext>
            </a:extLst>
          </p:cNvPr>
          <p:cNvSpPr txBox="1"/>
          <p:nvPr/>
        </p:nvSpPr>
        <p:spPr>
          <a:xfrm>
            <a:off x="4438996" y="6262300"/>
            <a:ext cx="325730" cy="461665"/>
          </a:xfrm>
          <a:prstGeom prst="rect">
            <a:avLst/>
          </a:prstGeom>
          <a:noFill/>
        </p:spPr>
        <p:txBody>
          <a:bodyPr wrap="none" rtlCol="0">
            <a:spAutoFit/>
          </a:bodyPr>
          <a:lstStyle/>
          <a:p>
            <a:r>
              <a:rPr lang="en-US" sz="2400"/>
              <a:t>S</a:t>
            </a:r>
          </a:p>
        </p:txBody>
      </p:sp>
      <p:cxnSp>
        <p:nvCxnSpPr>
          <p:cNvPr id="12" name="Straight Arrow Connector 11">
            <a:extLst>
              <a:ext uri="{FF2B5EF4-FFF2-40B4-BE49-F238E27FC236}">
                <a16:creationId xmlns:a16="http://schemas.microsoft.com/office/drawing/2014/main" id="{ED54552F-FE85-4700-8775-4A7F0CC16408}"/>
              </a:ext>
            </a:extLst>
          </p:cNvPr>
          <p:cNvCxnSpPr>
            <a:stCxn id="10" idx="1"/>
          </p:cNvCxnSpPr>
          <p:nvPr/>
        </p:nvCxnSpPr>
        <p:spPr>
          <a:xfrm flipH="1" flipV="1">
            <a:off x="3491345" y="6284422"/>
            <a:ext cx="947651" cy="208711"/>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B447F5-9079-449B-9107-0D977947EBF3}"/>
              </a:ext>
            </a:extLst>
          </p:cNvPr>
          <p:cNvSpPr txBox="1"/>
          <p:nvPr/>
        </p:nvSpPr>
        <p:spPr>
          <a:xfrm>
            <a:off x="2839138" y="5401723"/>
            <a:ext cx="822276" cy="461665"/>
          </a:xfrm>
          <a:prstGeom prst="rect">
            <a:avLst/>
          </a:prstGeom>
          <a:noFill/>
        </p:spPr>
        <p:txBody>
          <a:bodyPr wrap="none" rtlCol="0">
            <a:spAutoFit/>
          </a:bodyPr>
          <a:lstStyle/>
          <a:p>
            <a:r>
              <a:rPr lang="en-US" sz="2400"/>
              <a:t>State</a:t>
            </a:r>
          </a:p>
        </p:txBody>
      </p:sp>
    </p:spTree>
    <p:extLst>
      <p:ext uri="{BB962C8B-B14F-4D97-AF65-F5344CB8AC3E}">
        <p14:creationId xmlns:p14="http://schemas.microsoft.com/office/powerpoint/2010/main" val="39049732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5A037-D930-4AC2-889D-C3FF90C4F53B}"/>
              </a:ext>
            </a:extLst>
          </p:cNvPr>
          <p:cNvSpPr>
            <a:spLocks noGrp="1"/>
          </p:cNvSpPr>
          <p:nvPr>
            <p:ph type="title"/>
          </p:nvPr>
        </p:nvSpPr>
        <p:spPr/>
        <p:txBody>
          <a:bodyPr/>
          <a:lstStyle/>
          <a:p>
            <a:r>
              <a:rPr lang="en-US"/>
              <a:t>Two ordered State sets … must distinguish them</a:t>
            </a:r>
          </a:p>
        </p:txBody>
      </p:sp>
      <p:sp>
        <p:nvSpPr>
          <p:cNvPr id="4" name="Rectangle 3">
            <a:extLst>
              <a:ext uri="{FF2B5EF4-FFF2-40B4-BE49-F238E27FC236}">
                <a16:creationId xmlns:a16="http://schemas.microsoft.com/office/drawing/2014/main" id="{21FB1147-DEBD-47EE-807E-AFEE7EA97C46}"/>
              </a:ext>
            </a:extLst>
          </p:cNvPr>
          <p:cNvSpPr/>
          <p:nvPr/>
        </p:nvSpPr>
        <p:spPr>
          <a:xfrm>
            <a:off x="2998123" y="2507318"/>
            <a:ext cx="3735185" cy="1938992"/>
          </a:xfrm>
          <a:prstGeom prst="rect">
            <a:avLst/>
          </a:prstGeom>
          <a:ln>
            <a:solidFill>
              <a:schemeClr val="bg1">
                <a:lumMod val="65000"/>
              </a:schemeClr>
            </a:solidFill>
          </a:ln>
        </p:spPr>
        <p:txBody>
          <a:bodyPr wrap="square">
            <a:spAutoFit/>
          </a:bodyPr>
          <a:lstStyle/>
          <a:p>
            <a:r>
              <a:rPr lang="en-US" sz="2400">
                <a:solidFill>
                  <a:schemeClr val="accent6">
                    <a:lumMod val="75000"/>
                  </a:schemeClr>
                </a:solidFill>
              </a:rPr>
              <a:t>// full domain states </a:t>
            </a:r>
          </a:p>
          <a:p>
            <a:r>
              <a:rPr lang="en-US" sz="2400" b="1"/>
              <a:t>open</a:t>
            </a:r>
            <a:r>
              <a:rPr lang="en-US" sz="2400"/>
              <a:t> util/ordering [F] </a:t>
            </a:r>
            <a:r>
              <a:rPr lang="en-US" sz="2400" b="1"/>
              <a:t>as</a:t>
            </a:r>
            <a:r>
              <a:rPr lang="en-US" sz="2400"/>
              <a:t> fo</a:t>
            </a:r>
          </a:p>
          <a:p>
            <a:endParaRPr lang="en-US" sz="2400"/>
          </a:p>
          <a:p>
            <a:r>
              <a:rPr lang="en-US" sz="2400">
                <a:solidFill>
                  <a:schemeClr val="accent6">
                    <a:lumMod val="75000"/>
                  </a:schemeClr>
                </a:solidFill>
              </a:rPr>
              <a:t>// subdomain states</a:t>
            </a:r>
          </a:p>
          <a:p>
            <a:r>
              <a:rPr lang="en-US" sz="2400" b="1"/>
              <a:t>open</a:t>
            </a:r>
            <a:r>
              <a:rPr lang="en-US" sz="2400"/>
              <a:t> util/ordering [S] </a:t>
            </a:r>
            <a:r>
              <a:rPr lang="en-US" sz="2400" b="1"/>
              <a:t>as</a:t>
            </a:r>
            <a:r>
              <a:rPr lang="en-US" sz="2400"/>
              <a:t> so</a:t>
            </a:r>
          </a:p>
        </p:txBody>
      </p:sp>
    </p:spTree>
    <p:extLst>
      <p:ext uri="{BB962C8B-B14F-4D97-AF65-F5344CB8AC3E}">
        <p14:creationId xmlns:p14="http://schemas.microsoft.com/office/powerpoint/2010/main" val="13088943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sosceles Triangle 4">
            <a:extLst>
              <a:ext uri="{FF2B5EF4-FFF2-40B4-BE49-F238E27FC236}">
                <a16:creationId xmlns:a16="http://schemas.microsoft.com/office/drawing/2014/main" id="{B22ECF18-7AB9-4915-A462-16053DF39FC1}"/>
              </a:ext>
            </a:extLst>
          </p:cNvPr>
          <p:cNvSpPr/>
          <p:nvPr/>
        </p:nvSpPr>
        <p:spPr>
          <a:xfrm rot="1936891">
            <a:off x="1696661" y="3050379"/>
            <a:ext cx="1961803" cy="1529542"/>
          </a:xfrm>
          <a:prstGeom prst="triangle">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EBB9F110-578A-4FE9-BA54-FBEC8F2814A2}"/>
              </a:ext>
            </a:extLst>
          </p:cNvPr>
          <p:cNvSpPr txBox="1"/>
          <p:nvPr/>
        </p:nvSpPr>
        <p:spPr>
          <a:xfrm>
            <a:off x="2298959" y="3667442"/>
            <a:ext cx="423514" cy="461665"/>
          </a:xfrm>
          <a:prstGeom prst="rect">
            <a:avLst/>
          </a:prstGeom>
          <a:noFill/>
        </p:spPr>
        <p:txBody>
          <a:bodyPr wrap="none" rtlCol="0">
            <a:spAutoFit/>
          </a:bodyPr>
          <a:lstStyle/>
          <a:p>
            <a:r>
              <a:rPr lang="en-US" sz="2400" i="1">
                <a:latin typeface="Times New Roman" panose="02020603050405020304" pitchFamily="18" charset="0"/>
                <a:cs typeface="Times New Roman" panose="02020603050405020304" pitchFamily="18" charset="0"/>
              </a:rPr>
              <a:t>e</a:t>
            </a:r>
            <a:r>
              <a:rPr lang="en-US" sz="2400" i="1" baseline="-25000">
                <a:latin typeface="Times New Roman" panose="02020603050405020304" pitchFamily="18" charset="0"/>
                <a:cs typeface="Times New Roman" panose="02020603050405020304" pitchFamily="18" charset="0"/>
              </a:rPr>
              <a:t>0</a:t>
            </a:r>
          </a:p>
        </p:txBody>
      </p:sp>
      <p:sp>
        <p:nvSpPr>
          <p:cNvPr id="7" name="TextBox 6">
            <a:extLst>
              <a:ext uri="{FF2B5EF4-FFF2-40B4-BE49-F238E27FC236}">
                <a16:creationId xmlns:a16="http://schemas.microsoft.com/office/drawing/2014/main" id="{8A122EBF-F914-4E2B-A5B5-E83AE22B8FA6}"/>
              </a:ext>
            </a:extLst>
          </p:cNvPr>
          <p:cNvSpPr txBox="1"/>
          <p:nvPr/>
        </p:nvSpPr>
        <p:spPr>
          <a:xfrm>
            <a:off x="2820191" y="2652850"/>
            <a:ext cx="441146" cy="461665"/>
          </a:xfrm>
          <a:prstGeom prst="rect">
            <a:avLst/>
          </a:prstGeom>
          <a:noFill/>
        </p:spPr>
        <p:txBody>
          <a:bodyPr wrap="none" rtlCol="0">
            <a:spAutoFit/>
          </a:bodyPr>
          <a:lstStyle/>
          <a:p>
            <a:r>
              <a:rPr lang="en-US" sz="2400" i="1">
                <a:latin typeface="Times New Roman" panose="02020603050405020304" pitchFamily="18" charset="0"/>
                <a:cs typeface="Times New Roman" panose="02020603050405020304" pitchFamily="18" charset="0"/>
              </a:rPr>
              <a:t>n</a:t>
            </a:r>
            <a:r>
              <a:rPr lang="en-US" sz="2400" i="1" baseline="-25000">
                <a:latin typeface="Times New Roman" panose="02020603050405020304" pitchFamily="18" charset="0"/>
                <a:cs typeface="Times New Roman" panose="02020603050405020304" pitchFamily="18" charset="0"/>
              </a:rPr>
              <a:t>1</a:t>
            </a:r>
          </a:p>
        </p:txBody>
      </p:sp>
      <p:sp>
        <p:nvSpPr>
          <p:cNvPr id="8" name="TextBox 7">
            <a:extLst>
              <a:ext uri="{FF2B5EF4-FFF2-40B4-BE49-F238E27FC236}">
                <a16:creationId xmlns:a16="http://schemas.microsoft.com/office/drawing/2014/main" id="{AE923B21-696F-4615-989C-3DA955F9BB0B}"/>
              </a:ext>
            </a:extLst>
          </p:cNvPr>
          <p:cNvSpPr txBox="1"/>
          <p:nvPr/>
        </p:nvSpPr>
        <p:spPr>
          <a:xfrm>
            <a:off x="1009978" y="3633845"/>
            <a:ext cx="441146" cy="461665"/>
          </a:xfrm>
          <a:prstGeom prst="rect">
            <a:avLst/>
          </a:prstGeom>
          <a:noFill/>
        </p:spPr>
        <p:txBody>
          <a:bodyPr wrap="none" rtlCol="0">
            <a:spAutoFit/>
          </a:bodyPr>
          <a:lstStyle/>
          <a:p>
            <a:r>
              <a:rPr lang="en-US" sz="2400" i="1">
                <a:latin typeface="Times New Roman" panose="02020603050405020304" pitchFamily="18" charset="0"/>
                <a:cs typeface="Times New Roman" panose="02020603050405020304" pitchFamily="18" charset="0"/>
              </a:rPr>
              <a:t>n</a:t>
            </a:r>
            <a:r>
              <a:rPr lang="en-US" sz="2400" i="1" baseline="-25000">
                <a:latin typeface="Times New Roman" panose="02020603050405020304" pitchFamily="18" charset="0"/>
                <a:cs typeface="Times New Roman" panose="02020603050405020304" pitchFamily="18" charset="0"/>
              </a:rPr>
              <a:t>2</a:t>
            </a:r>
          </a:p>
        </p:txBody>
      </p:sp>
      <p:cxnSp>
        <p:nvCxnSpPr>
          <p:cNvPr id="9" name="Straight Arrow Connector 8">
            <a:extLst>
              <a:ext uri="{FF2B5EF4-FFF2-40B4-BE49-F238E27FC236}">
                <a16:creationId xmlns:a16="http://schemas.microsoft.com/office/drawing/2014/main" id="{3F0BE8C1-B1E6-4671-A1AB-CA9453AEDA14}"/>
              </a:ext>
            </a:extLst>
          </p:cNvPr>
          <p:cNvCxnSpPr>
            <a:cxnSpLocks/>
          </p:cNvCxnSpPr>
          <p:nvPr/>
        </p:nvCxnSpPr>
        <p:spPr>
          <a:xfrm flipV="1">
            <a:off x="1376698" y="3114515"/>
            <a:ext cx="1465073" cy="729591"/>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0" name="Isosceles Triangle 9">
            <a:extLst>
              <a:ext uri="{FF2B5EF4-FFF2-40B4-BE49-F238E27FC236}">
                <a16:creationId xmlns:a16="http://schemas.microsoft.com/office/drawing/2014/main" id="{41E34D29-912E-4FC8-BD96-7151F50B4B4B}"/>
              </a:ext>
            </a:extLst>
          </p:cNvPr>
          <p:cNvSpPr/>
          <p:nvPr/>
        </p:nvSpPr>
        <p:spPr>
          <a:xfrm rot="19641020">
            <a:off x="2537383" y="3034918"/>
            <a:ext cx="1961803" cy="1529542"/>
          </a:xfrm>
          <a:prstGeom prst="triangle">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778DFEF7-74F5-4A1C-8F8F-7FDF1DA68E9A}"/>
              </a:ext>
            </a:extLst>
          </p:cNvPr>
          <p:cNvSpPr txBox="1"/>
          <p:nvPr/>
        </p:nvSpPr>
        <p:spPr>
          <a:xfrm>
            <a:off x="3472973" y="3633845"/>
            <a:ext cx="423514" cy="461665"/>
          </a:xfrm>
          <a:prstGeom prst="rect">
            <a:avLst/>
          </a:prstGeom>
          <a:noFill/>
        </p:spPr>
        <p:txBody>
          <a:bodyPr wrap="none" rtlCol="0">
            <a:spAutoFit/>
          </a:bodyPr>
          <a:lstStyle/>
          <a:p>
            <a:r>
              <a:rPr lang="en-US" sz="2400" i="1">
                <a:latin typeface="Times New Roman" panose="02020603050405020304" pitchFamily="18" charset="0"/>
                <a:cs typeface="Times New Roman" panose="02020603050405020304" pitchFamily="18" charset="0"/>
              </a:rPr>
              <a:t>e</a:t>
            </a:r>
            <a:r>
              <a:rPr lang="en-US" sz="2400" i="1" baseline="-25000">
                <a:latin typeface="Times New Roman" panose="02020603050405020304" pitchFamily="18" charset="0"/>
                <a:cs typeface="Times New Roman" panose="02020603050405020304" pitchFamily="18" charset="0"/>
              </a:rPr>
              <a:t>1</a:t>
            </a:r>
          </a:p>
        </p:txBody>
      </p:sp>
      <p:sp>
        <p:nvSpPr>
          <p:cNvPr id="12" name="TextBox 11">
            <a:extLst>
              <a:ext uri="{FF2B5EF4-FFF2-40B4-BE49-F238E27FC236}">
                <a16:creationId xmlns:a16="http://schemas.microsoft.com/office/drawing/2014/main" id="{2E3141BB-A21B-4A88-A8E8-BAA763FE2F72}"/>
              </a:ext>
            </a:extLst>
          </p:cNvPr>
          <p:cNvSpPr txBox="1"/>
          <p:nvPr/>
        </p:nvSpPr>
        <p:spPr>
          <a:xfrm>
            <a:off x="4704640" y="3667442"/>
            <a:ext cx="441146" cy="461665"/>
          </a:xfrm>
          <a:prstGeom prst="rect">
            <a:avLst/>
          </a:prstGeom>
          <a:noFill/>
        </p:spPr>
        <p:txBody>
          <a:bodyPr wrap="none" rtlCol="0">
            <a:spAutoFit/>
          </a:bodyPr>
          <a:lstStyle/>
          <a:p>
            <a:r>
              <a:rPr lang="en-US" sz="2400" i="1">
                <a:latin typeface="Times New Roman" panose="02020603050405020304" pitchFamily="18" charset="0"/>
                <a:cs typeface="Times New Roman" panose="02020603050405020304" pitchFamily="18" charset="0"/>
              </a:rPr>
              <a:t>n</a:t>
            </a:r>
            <a:r>
              <a:rPr lang="en-US" sz="2400" i="1" baseline="-25000">
                <a:latin typeface="Times New Roman" panose="02020603050405020304" pitchFamily="18" charset="0"/>
                <a:cs typeface="Times New Roman" panose="02020603050405020304" pitchFamily="18" charset="0"/>
              </a:rPr>
              <a:t>0</a:t>
            </a:r>
          </a:p>
        </p:txBody>
      </p:sp>
      <p:cxnSp>
        <p:nvCxnSpPr>
          <p:cNvPr id="13" name="Straight Arrow Connector 12">
            <a:extLst>
              <a:ext uri="{FF2B5EF4-FFF2-40B4-BE49-F238E27FC236}">
                <a16:creationId xmlns:a16="http://schemas.microsoft.com/office/drawing/2014/main" id="{F4A5D825-E442-4F66-A78E-32BEAFD51806}"/>
              </a:ext>
            </a:extLst>
          </p:cNvPr>
          <p:cNvCxnSpPr>
            <a:cxnSpLocks/>
          </p:cNvCxnSpPr>
          <p:nvPr/>
        </p:nvCxnSpPr>
        <p:spPr>
          <a:xfrm flipH="1">
            <a:off x="3266002" y="4095510"/>
            <a:ext cx="1438638" cy="890084"/>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4" name="Isosceles Triangle 13">
            <a:extLst>
              <a:ext uri="{FF2B5EF4-FFF2-40B4-BE49-F238E27FC236}">
                <a16:creationId xmlns:a16="http://schemas.microsoft.com/office/drawing/2014/main" id="{9A00D1C1-4CFB-41DB-9020-BA1F3CC33DA2}"/>
              </a:ext>
            </a:extLst>
          </p:cNvPr>
          <p:cNvSpPr/>
          <p:nvPr/>
        </p:nvSpPr>
        <p:spPr>
          <a:xfrm rot="1506379">
            <a:off x="3348989" y="2076008"/>
            <a:ext cx="1818935" cy="1517545"/>
          </a:xfrm>
          <a:prstGeom prst="triangle">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Arrow Connector 14">
            <a:extLst>
              <a:ext uri="{FF2B5EF4-FFF2-40B4-BE49-F238E27FC236}">
                <a16:creationId xmlns:a16="http://schemas.microsoft.com/office/drawing/2014/main" id="{1D1A1906-2251-49AF-8ED4-A34AA6835593}"/>
              </a:ext>
            </a:extLst>
          </p:cNvPr>
          <p:cNvCxnSpPr>
            <a:cxnSpLocks/>
          </p:cNvCxnSpPr>
          <p:nvPr/>
        </p:nvCxnSpPr>
        <p:spPr>
          <a:xfrm flipH="1" flipV="1">
            <a:off x="3268391" y="3092740"/>
            <a:ext cx="1385167" cy="605889"/>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493D31E1-3680-4049-8055-206429678DEA}"/>
              </a:ext>
            </a:extLst>
          </p:cNvPr>
          <p:cNvSpPr txBox="1"/>
          <p:nvPr/>
        </p:nvSpPr>
        <p:spPr>
          <a:xfrm>
            <a:off x="4016631" y="2734498"/>
            <a:ext cx="423514" cy="461665"/>
          </a:xfrm>
          <a:prstGeom prst="rect">
            <a:avLst/>
          </a:prstGeom>
          <a:noFill/>
        </p:spPr>
        <p:txBody>
          <a:bodyPr wrap="none" rtlCol="0">
            <a:spAutoFit/>
          </a:bodyPr>
          <a:lstStyle/>
          <a:p>
            <a:r>
              <a:rPr lang="en-US" sz="2400" i="1">
                <a:latin typeface="Times New Roman" panose="02020603050405020304" pitchFamily="18" charset="0"/>
                <a:cs typeface="Times New Roman" panose="02020603050405020304" pitchFamily="18" charset="0"/>
              </a:rPr>
              <a:t>e</a:t>
            </a:r>
            <a:r>
              <a:rPr lang="en-US" sz="2400" i="1" baseline="-25000">
                <a:latin typeface="Times New Roman" panose="02020603050405020304" pitchFamily="18" charset="0"/>
                <a:cs typeface="Times New Roman" panose="02020603050405020304" pitchFamily="18" charset="0"/>
              </a:rPr>
              <a:t>2</a:t>
            </a:r>
          </a:p>
        </p:txBody>
      </p:sp>
      <p:sp>
        <p:nvSpPr>
          <p:cNvPr id="17" name="TextBox 16">
            <a:extLst>
              <a:ext uri="{FF2B5EF4-FFF2-40B4-BE49-F238E27FC236}">
                <a16:creationId xmlns:a16="http://schemas.microsoft.com/office/drawing/2014/main" id="{E8CCC8DD-077E-490D-8A80-48A10A28437C}"/>
              </a:ext>
            </a:extLst>
          </p:cNvPr>
          <p:cNvSpPr txBox="1"/>
          <p:nvPr/>
        </p:nvSpPr>
        <p:spPr>
          <a:xfrm>
            <a:off x="4396002" y="1732522"/>
            <a:ext cx="441146" cy="461665"/>
          </a:xfrm>
          <a:prstGeom prst="rect">
            <a:avLst/>
          </a:prstGeom>
          <a:noFill/>
        </p:spPr>
        <p:txBody>
          <a:bodyPr wrap="none" rtlCol="0">
            <a:spAutoFit/>
          </a:bodyPr>
          <a:lstStyle/>
          <a:p>
            <a:r>
              <a:rPr lang="en-US" sz="2400" i="1">
                <a:latin typeface="Times New Roman" panose="02020603050405020304" pitchFamily="18" charset="0"/>
                <a:cs typeface="Times New Roman" panose="02020603050405020304" pitchFamily="18" charset="0"/>
              </a:rPr>
              <a:t>n</a:t>
            </a:r>
            <a:r>
              <a:rPr lang="en-US" sz="2400" i="1" baseline="-25000">
                <a:latin typeface="Times New Roman" panose="02020603050405020304" pitchFamily="18" charset="0"/>
                <a:cs typeface="Times New Roman" panose="02020603050405020304" pitchFamily="18" charset="0"/>
              </a:rPr>
              <a:t>3</a:t>
            </a:r>
          </a:p>
        </p:txBody>
      </p:sp>
      <p:sp>
        <p:nvSpPr>
          <p:cNvPr id="18" name="TextBox 17">
            <a:extLst>
              <a:ext uri="{FF2B5EF4-FFF2-40B4-BE49-F238E27FC236}">
                <a16:creationId xmlns:a16="http://schemas.microsoft.com/office/drawing/2014/main" id="{86CA9923-EBC4-4D45-A221-6BDA47085AFB}"/>
              </a:ext>
            </a:extLst>
          </p:cNvPr>
          <p:cNvSpPr txBox="1"/>
          <p:nvPr/>
        </p:nvSpPr>
        <p:spPr>
          <a:xfrm>
            <a:off x="2919628" y="4850833"/>
            <a:ext cx="441146" cy="461665"/>
          </a:xfrm>
          <a:prstGeom prst="rect">
            <a:avLst/>
          </a:prstGeom>
          <a:noFill/>
        </p:spPr>
        <p:txBody>
          <a:bodyPr wrap="none" rtlCol="0">
            <a:spAutoFit/>
          </a:bodyPr>
          <a:lstStyle/>
          <a:p>
            <a:r>
              <a:rPr lang="en-US" sz="2400" i="1">
                <a:latin typeface="Times New Roman" panose="02020603050405020304" pitchFamily="18" charset="0"/>
                <a:cs typeface="Times New Roman" panose="02020603050405020304" pitchFamily="18" charset="0"/>
              </a:rPr>
              <a:t>n</a:t>
            </a:r>
            <a:r>
              <a:rPr lang="en-US" sz="2400" i="1" baseline="-25000">
                <a:latin typeface="Times New Roman" panose="02020603050405020304" pitchFamily="18" charset="0"/>
                <a:cs typeface="Times New Roman" panose="02020603050405020304" pitchFamily="18" charset="0"/>
              </a:rPr>
              <a:t>4</a:t>
            </a:r>
          </a:p>
        </p:txBody>
      </p:sp>
      <p:cxnSp>
        <p:nvCxnSpPr>
          <p:cNvPr id="19" name="Straight Arrow Connector 18">
            <a:extLst>
              <a:ext uri="{FF2B5EF4-FFF2-40B4-BE49-F238E27FC236}">
                <a16:creationId xmlns:a16="http://schemas.microsoft.com/office/drawing/2014/main" id="{DE02E484-9799-4617-B28B-B17B3A0F8932}"/>
              </a:ext>
            </a:extLst>
          </p:cNvPr>
          <p:cNvCxnSpPr>
            <a:cxnSpLocks/>
          </p:cNvCxnSpPr>
          <p:nvPr/>
        </p:nvCxnSpPr>
        <p:spPr>
          <a:xfrm flipH="1" flipV="1">
            <a:off x="1390519" y="4008096"/>
            <a:ext cx="1438924" cy="935663"/>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7C429238-30FE-4845-892A-029D0836F341}"/>
              </a:ext>
            </a:extLst>
          </p:cNvPr>
          <p:cNvCxnSpPr>
            <a:cxnSpLocks/>
          </p:cNvCxnSpPr>
          <p:nvPr/>
        </p:nvCxnSpPr>
        <p:spPr>
          <a:xfrm>
            <a:off x="2983867" y="3258992"/>
            <a:ext cx="1" cy="1498208"/>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9B224C1D-72BE-4A35-B784-D5D822B86302}"/>
              </a:ext>
            </a:extLst>
          </p:cNvPr>
          <p:cNvCxnSpPr>
            <a:cxnSpLocks/>
          </p:cNvCxnSpPr>
          <p:nvPr/>
        </p:nvCxnSpPr>
        <p:spPr>
          <a:xfrm flipH="1" flipV="1">
            <a:off x="3214923" y="3313665"/>
            <a:ext cx="0" cy="1537168"/>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4F72553C-77B7-4852-A06E-9E8A34AC7D51}"/>
              </a:ext>
            </a:extLst>
          </p:cNvPr>
          <p:cNvCxnSpPr>
            <a:cxnSpLocks/>
          </p:cNvCxnSpPr>
          <p:nvPr/>
        </p:nvCxnSpPr>
        <p:spPr>
          <a:xfrm>
            <a:off x="3299099" y="3365582"/>
            <a:ext cx="1175137" cy="571457"/>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9FB544D1-2C63-470C-BFA2-03BB8693B23D}"/>
              </a:ext>
            </a:extLst>
          </p:cNvPr>
          <p:cNvCxnSpPr>
            <a:cxnSpLocks/>
          </p:cNvCxnSpPr>
          <p:nvPr/>
        </p:nvCxnSpPr>
        <p:spPr>
          <a:xfrm>
            <a:off x="4726464" y="2234596"/>
            <a:ext cx="142858" cy="1435557"/>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98DE3E3E-9771-4A64-A1CE-672C285E5D4B}"/>
              </a:ext>
            </a:extLst>
          </p:cNvPr>
          <p:cNvCxnSpPr>
            <a:cxnSpLocks/>
            <a:stCxn id="7" idx="3"/>
          </p:cNvCxnSpPr>
          <p:nvPr/>
        </p:nvCxnSpPr>
        <p:spPr>
          <a:xfrm flipV="1">
            <a:off x="3261337" y="2135233"/>
            <a:ext cx="1153444" cy="748450"/>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55" name="Group 54">
            <a:extLst>
              <a:ext uri="{FF2B5EF4-FFF2-40B4-BE49-F238E27FC236}">
                <a16:creationId xmlns:a16="http://schemas.microsoft.com/office/drawing/2014/main" id="{65D5C41A-2CDB-4610-B31D-B4B7497E7862}"/>
              </a:ext>
            </a:extLst>
          </p:cNvPr>
          <p:cNvGrpSpPr/>
          <p:nvPr/>
        </p:nvGrpSpPr>
        <p:grpSpPr>
          <a:xfrm>
            <a:off x="6251643" y="1690687"/>
            <a:ext cx="4157946" cy="3579976"/>
            <a:chOff x="6251643" y="1690687"/>
            <a:chExt cx="4157946" cy="3579976"/>
          </a:xfrm>
        </p:grpSpPr>
        <p:sp>
          <p:nvSpPr>
            <p:cNvPr id="30" name="Isosceles Triangle 29">
              <a:extLst>
                <a:ext uri="{FF2B5EF4-FFF2-40B4-BE49-F238E27FC236}">
                  <a16:creationId xmlns:a16="http://schemas.microsoft.com/office/drawing/2014/main" id="{464C2897-AF41-4ABD-827D-FFA36924F2BE}"/>
                </a:ext>
              </a:extLst>
            </p:cNvPr>
            <p:cNvSpPr/>
            <p:nvPr/>
          </p:nvSpPr>
          <p:spPr>
            <a:xfrm rot="19641020">
              <a:off x="7779048" y="2993083"/>
              <a:ext cx="1961803" cy="1529542"/>
            </a:xfrm>
            <a:prstGeom prst="triangl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Isosceles Triangle 24">
              <a:extLst>
                <a:ext uri="{FF2B5EF4-FFF2-40B4-BE49-F238E27FC236}">
                  <a16:creationId xmlns:a16="http://schemas.microsoft.com/office/drawing/2014/main" id="{D42293D2-36CA-40BA-84F0-8BA0233FF413}"/>
                </a:ext>
              </a:extLst>
            </p:cNvPr>
            <p:cNvSpPr/>
            <p:nvPr/>
          </p:nvSpPr>
          <p:spPr>
            <a:xfrm rot="1936891">
              <a:off x="6938326" y="3008544"/>
              <a:ext cx="1961803" cy="1529542"/>
            </a:xfrm>
            <a:prstGeom prst="triangle">
              <a:avLst/>
            </a:prstGeom>
            <a:solidFill>
              <a:schemeClr val="bg1">
                <a:lumMod val="8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46FA1E64-CB81-48D6-AACF-0D08BC7BFCDC}"/>
                </a:ext>
              </a:extLst>
            </p:cNvPr>
            <p:cNvSpPr txBox="1"/>
            <p:nvPr/>
          </p:nvSpPr>
          <p:spPr>
            <a:xfrm>
              <a:off x="7540624" y="3625607"/>
              <a:ext cx="423514" cy="461665"/>
            </a:xfrm>
            <a:prstGeom prst="rect">
              <a:avLst/>
            </a:prstGeom>
            <a:noFill/>
          </p:spPr>
          <p:txBody>
            <a:bodyPr wrap="none" rtlCol="0">
              <a:spAutoFit/>
            </a:bodyPr>
            <a:lstStyle/>
            <a:p>
              <a:r>
                <a:rPr lang="en-US" sz="2400" i="1">
                  <a:solidFill>
                    <a:schemeClr val="bg1">
                      <a:lumMod val="65000"/>
                    </a:schemeClr>
                  </a:solidFill>
                  <a:latin typeface="Times New Roman" panose="02020603050405020304" pitchFamily="18" charset="0"/>
                  <a:cs typeface="Times New Roman" panose="02020603050405020304" pitchFamily="18" charset="0"/>
                </a:rPr>
                <a:t>e</a:t>
              </a:r>
              <a:r>
                <a:rPr lang="en-US" sz="2400" i="1" baseline="-25000">
                  <a:solidFill>
                    <a:schemeClr val="bg1">
                      <a:lumMod val="65000"/>
                    </a:schemeClr>
                  </a:solidFill>
                  <a:latin typeface="Times New Roman" panose="02020603050405020304" pitchFamily="18" charset="0"/>
                  <a:cs typeface="Times New Roman" panose="02020603050405020304" pitchFamily="18" charset="0"/>
                </a:rPr>
                <a:t>0</a:t>
              </a:r>
            </a:p>
          </p:txBody>
        </p:sp>
        <p:sp>
          <p:nvSpPr>
            <p:cNvPr id="27" name="TextBox 26">
              <a:extLst>
                <a:ext uri="{FF2B5EF4-FFF2-40B4-BE49-F238E27FC236}">
                  <a16:creationId xmlns:a16="http://schemas.microsoft.com/office/drawing/2014/main" id="{844422E3-5628-480A-AB70-8023E7E6E789}"/>
                </a:ext>
              </a:extLst>
            </p:cNvPr>
            <p:cNvSpPr txBox="1"/>
            <p:nvPr/>
          </p:nvSpPr>
          <p:spPr>
            <a:xfrm>
              <a:off x="8061856" y="2611015"/>
              <a:ext cx="441146" cy="461665"/>
            </a:xfrm>
            <a:prstGeom prst="rect">
              <a:avLst/>
            </a:prstGeom>
            <a:noFill/>
          </p:spPr>
          <p:txBody>
            <a:bodyPr wrap="none" rtlCol="0">
              <a:spAutoFit/>
            </a:bodyPr>
            <a:lstStyle/>
            <a:p>
              <a:r>
                <a:rPr lang="en-US" sz="2400" i="1">
                  <a:latin typeface="Times New Roman" panose="02020603050405020304" pitchFamily="18" charset="0"/>
                  <a:cs typeface="Times New Roman" panose="02020603050405020304" pitchFamily="18" charset="0"/>
                </a:rPr>
                <a:t>n</a:t>
              </a:r>
              <a:r>
                <a:rPr lang="en-US" sz="2400" i="1" baseline="-25000">
                  <a:latin typeface="Times New Roman" panose="02020603050405020304" pitchFamily="18" charset="0"/>
                  <a:cs typeface="Times New Roman" panose="02020603050405020304" pitchFamily="18" charset="0"/>
                </a:rPr>
                <a:t>1</a:t>
              </a:r>
            </a:p>
          </p:txBody>
        </p:sp>
        <p:sp>
          <p:nvSpPr>
            <p:cNvPr id="28" name="TextBox 27">
              <a:extLst>
                <a:ext uri="{FF2B5EF4-FFF2-40B4-BE49-F238E27FC236}">
                  <a16:creationId xmlns:a16="http://schemas.microsoft.com/office/drawing/2014/main" id="{0170492B-3EEC-4878-9ECA-BD240238DDE1}"/>
                </a:ext>
              </a:extLst>
            </p:cNvPr>
            <p:cNvSpPr txBox="1"/>
            <p:nvPr/>
          </p:nvSpPr>
          <p:spPr>
            <a:xfrm>
              <a:off x="6251643" y="3592010"/>
              <a:ext cx="441146" cy="461665"/>
            </a:xfrm>
            <a:prstGeom prst="rect">
              <a:avLst/>
            </a:prstGeom>
            <a:noFill/>
          </p:spPr>
          <p:txBody>
            <a:bodyPr wrap="none" rtlCol="0">
              <a:spAutoFit/>
            </a:bodyPr>
            <a:lstStyle/>
            <a:p>
              <a:r>
                <a:rPr lang="en-US" sz="2400" i="1">
                  <a:latin typeface="Times New Roman" panose="02020603050405020304" pitchFamily="18" charset="0"/>
                  <a:cs typeface="Times New Roman" panose="02020603050405020304" pitchFamily="18" charset="0"/>
                </a:rPr>
                <a:t>n</a:t>
              </a:r>
              <a:r>
                <a:rPr lang="en-US" sz="2400" i="1" baseline="-25000">
                  <a:latin typeface="Times New Roman" panose="02020603050405020304" pitchFamily="18" charset="0"/>
                  <a:cs typeface="Times New Roman" panose="02020603050405020304" pitchFamily="18" charset="0"/>
                </a:rPr>
                <a:t>2</a:t>
              </a:r>
            </a:p>
          </p:txBody>
        </p:sp>
        <p:sp>
          <p:nvSpPr>
            <p:cNvPr id="31" name="TextBox 30">
              <a:extLst>
                <a:ext uri="{FF2B5EF4-FFF2-40B4-BE49-F238E27FC236}">
                  <a16:creationId xmlns:a16="http://schemas.microsoft.com/office/drawing/2014/main" id="{4C0FBB69-5BB7-4FDA-B277-0FC3FE83965B}"/>
                </a:ext>
              </a:extLst>
            </p:cNvPr>
            <p:cNvSpPr txBox="1"/>
            <p:nvPr/>
          </p:nvSpPr>
          <p:spPr>
            <a:xfrm>
              <a:off x="8714638" y="3592010"/>
              <a:ext cx="423514" cy="461665"/>
            </a:xfrm>
            <a:prstGeom prst="rect">
              <a:avLst/>
            </a:prstGeom>
            <a:noFill/>
          </p:spPr>
          <p:txBody>
            <a:bodyPr wrap="none" rtlCol="0">
              <a:spAutoFit/>
            </a:bodyPr>
            <a:lstStyle/>
            <a:p>
              <a:r>
                <a:rPr lang="en-US" sz="2400" i="1">
                  <a:solidFill>
                    <a:schemeClr val="bg1">
                      <a:lumMod val="65000"/>
                    </a:schemeClr>
                  </a:solidFill>
                  <a:latin typeface="Times New Roman" panose="02020603050405020304" pitchFamily="18" charset="0"/>
                  <a:cs typeface="Times New Roman" panose="02020603050405020304" pitchFamily="18" charset="0"/>
                </a:rPr>
                <a:t>e</a:t>
              </a:r>
              <a:r>
                <a:rPr lang="en-US" sz="2400" i="1" baseline="-25000">
                  <a:solidFill>
                    <a:schemeClr val="bg1">
                      <a:lumMod val="65000"/>
                    </a:schemeClr>
                  </a:solidFill>
                  <a:latin typeface="Times New Roman" panose="02020603050405020304" pitchFamily="18" charset="0"/>
                  <a:cs typeface="Times New Roman" panose="02020603050405020304" pitchFamily="18" charset="0"/>
                </a:rPr>
                <a:t>1</a:t>
              </a:r>
            </a:p>
          </p:txBody>
        </p:sp>
        <p:sp>
          <p:nvSpPr>
            <p:cNvPr id="32" name="TextBox 31">
              <a:extLst>
                <a:ext uri="{FF2B5EF4-FFF2-40B4-BE49-F238E27FC236}">
                  <a16:creationId xmlns:a16="http://schemas.microsoft.com/office/drawing/2014/main" id="{167D2801-1A77-47F0-9750-84600140873D}"/>
                </a:ext>
              </a:extLst>
            </p:cNvPr>
            <p:cNvSpPr txBox="1"/>
            <p:nvPr/>
          </p:nvSpPr>
          <p:spPr>
            <a:xfrm>
              <a:off x="9946305" y="3625607"/>
              <a:ext cx="441146" cy="461665"/>
            </a:xfrm>
            <a:prstGeom prst="rect">
              <a:avLst/>
            </a:prstGeom>
            <a:noFill/>
          </p:spPr>
          <p:txBody>
            <a:bodyPr wrap="none" rtlCol="0">
              <a:spAutoFit/>
            </a:bodyPr>
            <a:lstStyle/>
            <a:p>
              <a:r>
                <a:rPr lang="en-US" sz="2400" i="1">
                  <a:latin typeface="Times New Roman" panose="02020603050405020304" pitchFamily="18" charset="0"/>
                  <a:cs typeface="Times New Roman" panose="02020603050405020304" pitchFamily="18" charset="0"/>
                </a:rPr>
                <a:t>n</a:t>
              </a:r>
              <a:r>
                <a:rPr lang="en-US" sz="2400" i="1" baseline="-25000">
                  <a:latin typeface="Times New Roman" panose="02020603050405020304" pitchFamily="18" charset="0"/>
                  <a:cs typeface="Times New Roman" panose="02020603050405020304" pitchFamily="18" charset="0"/>
                </a:rPr>
                <a:t>0</a:t>
              </a:r>
            </a:p>
          </p:txBody>
        </p:sp>
        <p:sp>
          <p:nvSpPr>
            <p:cNvPr id="34" name="Isosceles Triangle 33">
              <a:extLst>
                <a:ext uri="{FF2B5EF4-FFF2-40B4-BE49-F238E27FC236}">
                  <a16:creationId xmlns:a16="http://schemas.microsoft.com/office/drawing/2014/main" id="{46A73797-4BD0-4305-B245-8EDD79BF63F7}"/>
                </a:ext>
              </a:extLst>
            </p:cNvPr>
            <p:cNvSpPr/>
            <p:nvPr/>
          </p:nvSpPr>
          <p:spPr>
            <a:xfrm rot="1506379">
              <a:off x="8590654" y="2034173"/>
              <a:ext cx="1818935" cy="1517545"/>
            </a:xfrm>
            <a:prstGeom prst="triangle">
              <a:avLst/>
            </a:prstGeom>
            <a:solidFill>
              <a:schemeClr val="bg1">
                <a:lumMod val="5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597D0771-CB2E-4441-B2A4-4104D02DAFF5}"/>
                </a:ext>
              </a:extLst>
            </p:cNvPr>
            <p:cNvSpPr txBox="1"/>
            <p:nvPr/>
          </p:nvSpPr>
          <p:spPr>
            <a:xfrm>
              <a:off x="9258296" y="2692663"/>
              <a:ext cx="423514" cy="461665"/>
            </a:xfrm>
            <a:prstGeom prst="rect">
              <a:avLst/>
            </a:prstGeom>
            <a:noFill/>
          </p:spPr>
          <p:txBody>
            <a:bodyPr wrap="none" rtlCol="0">
              <a:spAutoFit/>
            </a:bodyPr>
            <a:lstStyle/>
            <a:p>
              <a:r>
                <a:rPr lang="en-US" sz="2400" i="1">
                  <a:solidFill>
                    <a:schemeClr val="bg1">
                      <a:lumMod val="65000"/>
                    </a:schemeClr>
                  </a:solidFill>
                  <a:latin typeface="Times New Roman" panose="02020603050405020304" pitchFamily="18" charset="0"/>
                  <a:cs typeface="Times New Roman" panose="02020603050405020304" pitchFamily="18" charset="0"/>
                </a:rPr>
                <a:t>e</a:t>
              </a:r>
              <a:r>
                <a:rPr lang="en-US" sz="2400" i="1" baseline="-25000">
                  <a:solidFill>
                    <a:schemeClr val="bg1">
                      <a:lumMod val="65000"/>
                    </a:schemeClr>
                  </a:solidFill>
                  <a:latin typeface="Times New Roman" panose="02020603050405020304" pitchFamily="18" charset="0"/>
                  <a:cs typeface="Times New Roman" panose="02020603050405020304" pitchFamily="18" charset="0"/>
                </a:rPr>
                <a:t>2</a:t>
              </a:r>
            </a:p>
          </p:txBody>
        </p:sp>
        <p:sp>
          <p:nvSpPr>
            <p:cNvPr id="37" name="TextBox 36">
              <a:extLst>
                <a:ext uri="{FF2B5EF4-FFF2-40B4-BE49-F238E27FC236}">
                  <a16:creationId xmlns:a16="http://schemas.microsoft.com/office/drawing/2014/main" id="{21D91C7E-42D8-4AD6-B0FD-8B863886BBBD}"/>
                </a:ext>
              </a:extLst>
            </p:cNvPr>
            <p:cNvSpPr txBox="1"/>
            <p:nvPr/>
          </p:nvSpPr>
          <p:spPr>
            <a:xfrm>
              <a:off x="9637667" y="1690687"/>
              <a:ext cx="441146" cy="461665"/>
            </a:xfrm>
            <a:prstGeom prst="rect">
              <a:avLst/>
            </a:prstGeom>
            <a:noFill/>
          </p:spPr>
          <p:txBody>
            <a:bodyPr wrap="none" rtlCol="0">
              <a:spAutoFit/>
            </a:bodyPr>
            <a:lstStyle/>
            <a:p>
              <a:r>
                <a:rPr lang="en-US" sz="2400" i="1">
                  <a:latin typeface="Times New Roman" panose="02020603050405020304" pitchFamily="18" charset="0"/>
                  <a:cs typeface="Times New Roman" panose="02020603050405020304" pitchFamily="18" charset="0"/>
                </a:rPr>
                <a:t>n</a:t>
              </a:r>
              <a:r>
                <a:rPr lang="en-US" sz="2400" i="1" baseline="-25000">
                  <a:latin typeface="Times New Roman" panose="02020603050405020304" pitchFamily="18" charset="0"/>
                  <a:cs typeface="Times New Roman" panose="02020603050405020304" pitchFamily="18" charset="0"/>
                </a:rPr>
                <a:t>3</a:t>
              </a:r>
            </a:p>
          </p:txBody>
        </p:sp>
        <p:sp>
          <p:nvSpPr>
            <p:cNvPr id="38" name="TextBox 37">
              <a:extLst>
                <a:ext uri="{FF2B5EF4-FFF2-40B4-BE49-F238E27FC236}">
                  <a16:creationId xmlns:a16="http://schemas.microsoft.com/office/drawing/2014/main" id="{5A7E85AE-4187-4850-AAD0-D707B14C98E6}"/>
                </a:ext>
              </a:extLst>
            </p:cNvPr>
            <p:cNvSpPr txBox="1"/>
            <p:nvPr/>
          </p:nvSpPr>
          <p:spPr>
            <a:xfrm>
              <a:off x="8161293" y="4808998"/>
              <a:ext cx="441146" cy="461665"/>
            </a:xfrm>
            <a:prstGeom prst="rect">
              <a:avLst/>
            </a:prstGeom>
            <a:noFill/>
          </p:spPr>
          <p:txBody>
            <a:bodyPr wrap="none" rtlCol="0">
              <a:spAutoFit/>
            </a:bodyPr>
            <a:lstStyle/>
            <a:p>
              <a:r>
                <a:rPr lang="en-US" sz="2400" i="1">
                  <a:latin typeface="Times New Roman" panose="02020603050405020304" pitchFamily="18" charset="0"/>
                  <a:cs typeface="Times New Roman" panose="02020603050405020304" pitchFamily="18" charset="0"/>
                </a:rPr>
                <a:t>n</a:t>
              </a:r>
              <a:r>
                <a:rPr lang="en-US" sz="2400" i="1" baseline="-25000">
                  <a:latin typeface="Times New Roman" panose="02020603050405020304" pitchFamily="18" charset="0"/>
                  <a:cs typeface="Times New Roman" panose="02020603050405020304" pitchFamily="18" charset="0"/>
                </a:rPr>
                <a:t>4</a:t>
              </a:r>
            </a:p>
          </p:txBody>
        </p:sp>
        <p:cxnSp>
          <p:nvCxnSpPr>
            <p:cNvPr id="46" name="Straight Connector 45">
              <a:extLst>
                <a:ext uri="{FF2B5EF4-FFF2-40B4-BE49-F238E27FC236}">
                  <a16:creationId xmlns:a16="http://schemas.microsoft.com/office/drawing/2014/main" id="{41DD100E-B163-4842-82EE-7D2F0572D959}"/>
                </a:ext>
              </a:extLst>
            </p:cNvPr>
            <p:cNvCxnSpPr>
              <a:cxnSpLocks/>
              <a:stCxn id="30" idx="0"/>
            </p:cNvCxnSpPr>
            <p:nvPr/>
          </p:nvCxnSpPr>
          <p:spPr>
            <a:xfrm>
              <a:off x="8347355" y="3113928"/>
              <a:ext cx="7277" cy="1825193"/>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51" name="TextBox 50">
              <a:extLst>
                <a:ext uri="{FF2B5EF4-FFF2-40B4-BE49-F238E27FC236}">
                  <a16:creationId xmlns:a16="http://schemas.microsoft.com/office/drawing/2014/main" id="{C509ACFD-705E-4D80-AEDB-C002D2E70FD4}"/>
                </a:ext>
              </a:extLst>
            </p:cNvPr>
            <p:cNvSpPr txBox="1"/>
            <p:nvPr/>
          </p:nvSpPr>
          <p:spPr>
            <a:xfrm>
              <a:off x="7100159" y="3453289"/>
              <a:ext cx="1229824" cy="923330"/>
            </a:xfrm>
            <a:prstGeom prst="rect">
              <a:avLst/>
            </a:prstGeom>
            <a:noFill/>
          </p:spPr>
          <p:txBody>
            <a:bodyPr wrap="none" rtlCol="0">
              <a:spAutoFit/>
            </a:bodyPr>
            <a:lstStyle/>
            <a:p>
              <a:r>
                <a:rPr lang="en-US" sz="5400"/>
                <a:t>Sub</a:t>
              </a:r>
            </a:p>
          </p:txBody>
        </p:sp>
        <p:sp>
          <p:nvSpPr>
            <p:cNvPr id="52" name="TextBox 51">
              <a:extLst>
                <a:ext uri="{FF2B5EF4-FFF2-40B4-BE49-F238E27FC236}">
                  <a16:creationId xmlns:a16="http://schemas.microsoft.com/office/drawing/2014/main" id="{E0322BB6-E14C-4DE5-9D48-00E87D8DCBBD}"/>
                </a:ext>
              </a:extLst>
            </p:cNvPr>
            <p:cNvSpPr txBox="1"/>
            <p:nvPr/>
          </p:nvSpPr>
          <p:spPr>
            <a:xfrm>
              <a:off x="8537746" y="2973357"/>
              <a:ext cx="981359" cy="923330"/>
            </a:xfrm>
            <a:prstGeom prst="rect">
              <a:avLst/>
            </a:prstGeom>
            <a:noFill/>
          </p:spPr>
          <p:txBody>
            <a:bodyPr wrap="none" rtlCol="0">
              <a:spAutoFit/>
            </a:bodyPr>
            <a:lstStyle/>
            <a:p>
              <a:r>
                <a:rPr lang="el-GR" sz="5400">
                  <a:latin typeface="Times New Roman" panose="02020603050405020304" pitchFamily="18" charset="0"/>
                  <a:cs typeface="Times New Roman" panose="02020603050405020304" pitchFamily="18" charset="0"/>
                </a:rPr>
                <a:t>Ω</a:t>
              </a:r>
              <a:r>
                <a:rPr lang="en-US" sz="5400" baseline="-25000">
                  <a:latin typeface="Times New Roman" panose="02020603050405020304" pitchFamily="18" charset="0"/>
                  <a:cs typeface="Times New Roman" panose="02020603050405020304" pitchFamily="18" charset="0"/>
                </a:rPr>
                <a:t>E</a:t>
              </a:r>
              <a:endParaRPr lang="en-US" sz="5400"/>
            </a:p>
          </p:txBody>
        </p:sp>
      </p:grpSp>
      <p:sp>
        <p:nvSpPr>
          <p:cNvPr id="53" name="Title 52">
            <a:extLst>
              <a:ext uri="{FF2B5EF4-FFF2-40B4-BE49-F238E27FC236}">
                <a16:creationId xmlns:a16="http://schemas.microsoft.com/office/drawing/2014/main" id="{358CEDB9-3B03-40BA-87A2-4C7752C6C22D}"/>
              </a:ext>
            </a:extLst>
          </p:cNvPr>
          <p:cNvSpPr>
            <a:spLocks noGrp="1"/>
          </p:cNvSpPr>
          <p:nvPr>
            <p:ph type="title"/>
          </p:nvPr>
        </p:nvSpPr>
        <p:spPr/>
        <p:txBody>
          <a:bodyPr/>
          <a:lstStyle/>
          <a:p>
            <a:r>
              <a:rPr lang="en-US"/>
              <a:t>Here’s one instance</a:t>
            </a:r>
          </a:p>
        </p:txBody>
      </p:sp>
      <p:sp>
        <p:nvSpPr>
          <p:cNvPr id="54" name="Rectangle 53">
            <a:extLst>
              <a:ext uri="{FF2B5EF4-FFF2-40B4-BE49-F238E27FC236}">
                <a16:creationId xmlns:a16="http://schemas.microsoft.com/office/drawing/2014/main" id="{427BE605-FB8F-410B-A5BC-146109CF1402}"/>
              </a:ext>
            </a:extLst>
          </p:cNvPr>
          <p:cNvSpPr/>
          <p:nvPr/>
        </p:nvSpPr>
        <p:spPr>
          <a:xfrm>
            <a:off x="2049272" y="5823230"/>
            <a:ext cx="7924580" cy="646331"/>
          </a:xfrm>
          <a:prstGeom prst="rect">
            <a:avLst/>
          </a:prstGeom>
        </p:spPr>
        <p:txBody>
          <a:bodyPr wrap="square">
            <a:spAutoFit/>
          </a:bodyPr>
          <a:lstStyle/>
          <a:p>
            <a:r>
              <a:rPr lang="en-US" b="1"/>
              <a:t>run</a:t>
            </a:r>
            <a:r>
              <a:rPr lang="en-US"/>
              <a:t> { #Full.elements = 3 </a:t>
            </a:r>
            <a:r>
              <a:rPr lang="en-US" b="1"/>
              <a:t>and</a:t>
            </a:r>
            <a:r>
              <a:rPr lang="en-US"/>
              <a:t> #Sub.elements = 1 </a:t>
            </a:r>
            <a:r>
              <a:rPr lang="en-US" b="1"/>
              <a:t>and</a:t>
            </a:r>
            <a:r>
              <a:rPr lang="en-US"/>
              <a:t> #Element = 3 </a:t>
            </a:r>
            <a:r>
              <a:rPr lang="en-US" b="1"/>
              <a:t>and</a:t>
            </a:r>
            <a:r>
              <a:rPr lang="en-US"/>
              <a:t> #Node = 5} </a:t>
            </a:r>
          </a:p>
          <a:p>
            <a:r>
              <a:rPr lang="en-US" b="1"/>
              <a:t>for</a:t>
            </a:r>
            <a:r>
              <a:rPr lang="en-US"/>
              <a:t> 2 Mesh, 3 Element, 3 Triangle, 5 Node, 5 Vertex, 12 State, 6 F, 6 S, 6 </a:t>
            </a:r>
            <a:r>
              <a:rPr lang="en-US" b="1"/>
              <a:t>int</a:t>
            </a:r>
          </a:p>
        </p:txBody>
      </p:sp>
    </p:spTree>
    <p:extLst>
      <p:ext uri="{BB962C8B-B14F-4D97-AF65-F5344CB8AC3E}">
        <p14:creationId xmlns:p14="http://schemas.microsoft.com/office/powerpoint/2010/main" val="5444591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76559-633D-4B11-92EA-0A4FDF81AC87}"/>
              </a:ext>
            </a:extLst>
          </p:cNvPr>
          <p:cNvSpPr>
            <a:spLocks noGrp="1"/>
          </p:cNvSpPr>
          <p:nvPr>
            <p:ph type="title"/>
          </p:nvPr>
        </p:nvSpPr>
        <p:spPr/>
        <p:txBody>
          <a:bodyPr/>
          <a:lstStyle/>
          <a:p>
            <a:r>
              <a:rPr lang="en-US"/>
              <a:t>Here’s another instance</a:t>
            </a:r>
          </a:p>
        </p:txBody>
      </p:sp>
      <p:sp>
        <p:nvSpPr>
          <p:cNvPr id="3" name="TextBox 2">
            <a:extLst>
              <a:ext uri="{FF2B5EF4-FFF2-40B4-BE49-F238E27FC236}">
                <a16:creationId xmlns:a16="http://schemas.microsoft.com/office/drawing/2014/main" id="{623F1A22-C3F0-4D00-8ACD-0D36CCE35403}"/>
              </a:ext>
            </a:extLst>
          </p:cNvPr>
          <p:cNvSpPr txBox="1"/>
          <p:nvPr/>
        </p:nvSpPr>
        <p:spPr>
          <a:xfrm>
            <a:off x="2395809" y="2628789"/>
            <a:ext cx="356188" cy="338554"/>
          </a:xfrm>
          <a:prstGeom prst="rect">
            <a:avLst/>
          </a:prstGeom>
          <a:noFill/>
        </p:spPr>
        <p:txBody>
          <a:bodyPr wrap="none" rtlCol="0">
            <a:spAutoFit/>
          </a:bodyPr>
          <a:lstStyle/>
          <a:p>
            <a:r>
              <a:rPr lang="en-US" sz="1600" i="1">
                <a:latin typeface="Times New Roman" panose="02020603050405020304" pitchFamily="18" charset="0"/>
                <a:cs typeface="Times New Roman" panose="02020603050405020304" pitchFamily="18" charset="0"/>
              </a:rPr>
              <a:t>n</a:t>
            </a:r>
            <a:r>
              <a:rPr lang="en-US" sz="1600" i="1" baseline="-25000">
                <a:latin typeface="Times New Roman" panose="02020603050405020304" pitchFamily="18" charset="0"/>
                <a:cs typeface="Times New Roman" panose="02020603050405020304" pitchFamily="18" charset="0"/>
              </a:rPr>
              <a:t>6</a:t>
            </a:r>
          </a:p>
        </p:txBody>
      </p:sp>
      <p:sp>
        <p:nvSpPr>
          <p:cNvPr id="4" name="TextBox 3">
            <a:extLst>
              <a:ext uri="{FF2B5EF4-FFF2-40B4-BE49-F238E27FC236}">
                <a16:creationId xmlns:a16="http://schemas.microsoft.com/office/drawing/2014/main" id="{130013DA-DE0E-4195-BAD3-7CE324EB4C20}"/>
              </a:ext>
            </a:extLst>
          </p:cNvPr>
          <p:cNvSpPr txBox="1"/>
          <p:nvPr/>
        </p:nvSpPr>
        <p:spPr>
          <a:xfrm>
            <a:off x="3990052" y="3286913"/>
            <a:ext cx="356188" cy="338554"/>
          </a:xfrm>
          <a:prstGeom prst="rect">
            <a:avLst/>
          </a:prstGeom>
          <a:noFill/>
        </p:spPr>
        <p:txBody>
          <a:bodyPr wrap="none" rtlCol="0">
            <a:spAutoFit/>
          </a:bodyPr>
          <a:lstStyle/>
          <a:p>
            <a:r>
              <a:rPr lang="en-US" sz="1600" i="1">
                <a:latin typeface="Times New Roman" panose="02020603050405020304" pitchFamily="18" charset="0"/>
                <a:cs typeface="Times New Roman" panose="02020603050405020304" pitchFamily="18" charset="0"/>
              </a:rPr>
              <a:t>n</a:t>
            </a:r>
            <a:r>
              <a:rPr lang="en-US" sz="1600" i="1" baseline="-25000">
                <a:latin typeface="Times New Roman" panose="02020603050405020304" pitchFamily="18" charset="0"/>
                <a:cs typeface="Times New Roman" panose="02020603050405020304" pitchFamily="18" charset="0"/>
              </a:rPr>
              <a:t>9</a:t>
            </a:r>
          </a:p>
        </p:txBody>
      </p:sp>
      <p:sp>
        <p:nvSpPr>
          <p:cNvPr id="5" name="TextBox 4">
            <a:extLst>
              <a:ext uri="{FF2B5EF4-FFF2-40B4-BE49-F238E27FC236}">
                <a16:creationId xmlns:a16="http://schemas.microsoft.com/office/drawing/2014/main" id="{78DE5DD5-AE2F-4D69-AD69-1689EEF13A1C}"/>
              </a:ext>
            </a:extLst>
          </p:cNvPr>
          <p:cNvSpPr txBox="1"/>
          <p:nvPr/>
        </p:nvSpPr>
        <p:spPr>
          <a:xfrm>
            <a:off x="2735105" y="3648624"/>
            <a:ext cx="441146" cy="338554"/>
          </a:xfrm>
          <a:prstGeom prst="rect">
            <a:avLst/>
          </a:prstGeom>
          <a:noFill/>
        </p:spPr>
        <p:txBody>
          <a:bodyPr wrap="square" rtlCol="0">
            <a:spAutoFit/>
          </a:bodyPr>
          <a:lstStyle/>
          <a:p>
            <a:r>
              <a:rPr lang="en-US" sz="1600" i="1">
                <a:latin typeface="Times New Roman" panose="02020603050405020304" pitchFamily="18" charset="0"/>
                <a:cs typeface="Times New Roman" panose="02020603050405020304" pitchFamily="18" charset="0"/>
              </a:rPr>
              <a:t>n</a:t>
            </a:r>
            <a:r>
              <a:rPr lang="en-US" sz="1600" i="1" baseline="-25000">
                <a:latin typeface="Times New Roman" panose="02020603050405020304" pitchFamily="18" charset="0"/>
                <a:cs typeface="Times New Roman" panose="02020603050405020304" pitchFamily="18" charset="0"/>
              </a:rPr>
              <a:t>8</a:t>
            </a:r>
          </a:p>
        </p:txBody>
      </p:sp>
      <p:grpSp>
        <p:nvGrpSpPr>
          <p:cNvPr id="16" name="Group 15">
            <a:extLst>
              <a:ext uri="{FF2B5EF4-FFF2-40B4-BE49-F238E27FC236}">
                <a16:creationId xmlns:a16="http://schemas.microsoft.com/office/drawing/2014/main" id="{E469FE38-57C8-4CE3-AF85-E2FAABBC0FF6}"/>
              </a:ext>
            </a:extLst>
          </p:cNvPr>
          <p:cNvGrpSpPr/>
          <p:nvPr/>
        </p:nvGrpSpPr>
        <p:grpSpPr>
          <a:xfrm rot="20126284">
            <a:off x="2511437" y="2776460"/>
            <a:ext cx="1361377" cy="1058732"/>
            <a:chOff x="2992582" y="2907530"/>
            <a:chExt cx="1429789" cy="1048251"/>
          </a:xfrm>
        </p:grpSpPr>
        <p:cxnSp>
          <p:nvCxnSpPr>
            <p:cNvPr id="10" name="Straight Connector 9">
              <a:extLst>
                <a:ext uri="{FF2B5EF4-FFF2-40B4-BE49-F238E27FC236}">
                  <a16:creationId xmlns:a16="http://schemas.microsoft.com/office/drawing/2014/main" id="{8901AC6D-2C9A-4C66-A54E-E3C6E274B595}"/>
                </a:ext>
              </a:extLst>
            </p:cNvPr>
            <p:cNvCxnSpPr/>
            <p:nvPr/>
          </p:nvCxnSpPr>
          <p:spPr>
            <a:xfrm>
              <a:off x="3374967" y="2907530"/>
              <a:ext cx="1047404" cy="1048251"/>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017D455E-3FEA-4E99-9D11-1E612B524F2A}"/>
                </a:ext>
              </a:extLst>
            </p:cNvPr>
            <p:cNvCxnSpPr/>
            <p:nvPr/>
          </p:nvCxnSpPr>
          <p:spPr>
            <a:xfrm flipH="1">
              <a:off x="2992582" y="2907530"/>
              <a:ext cx="382385" cy="1048251"/>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05A50FE6-BDA1-4094-A432-C3610B8613F9}"/>
                </a:ext>
              </a:extLst>
            </p:cNvPr>
            <p:cNvCxnSpPr/>
            <p:nvPr/>
          </p:nvCxnSpPr>
          <p:spPr>
            <a:xfrm>
              <a:off x="3009207" y="3955781"/>
              <a:ext cx="1413164"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cxnSp>
        <p:nvCxnSpPr>
          <p:cNvPr id="18" name="Straight Connector 17">
            <a:extLst>
              <a:ext uri="{FF2B5EF4-FFF2-40B4-BE49-F238E27FC236}">
                <a16:creationId xmlns:a16="http://schemas.microsoft.com/office/drawing/2014/main" id="{01098A74-2989-4B32-BEAB-09E5CF6A978C}"/>
              </a:ext>
            </a:extLst>
          </p:cNvPr>
          <p:cNvCxnSpPr>
            <a:cxnSpLocks/>
          </p:cNvCxnSpPr>
          <p:nvPr/>
        </p:nvCxnSpPr>
        <p:spPr>
          <a:xfrm flipH="1">
            <a:off x="2247092" y="2955964"/>
            <a:ext cx="432679" cy="1941333"/>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8E8287B2-31C8-4D72-9D0D-17FEC11778A7}"/>
              </a:ext>
            </a:extLst>
          </p:cNvPr>
          <p:cNvCxnSpPr>
            <a:cxnSpLocks/>
          </p:cNvCxnSpPr>
          <p:nvPr/>
        </p:nvCxnSpPr>
        <p:spPr>
          <a:xfrm flipH="1">
            <a:off x="2260946" y="3494811"/>
            <a:ext cx="1765963" cy="1392844"/>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A5AE6C3-8020-44EF-8180-AA384520EA2A}"/>
              </a:ext>
            </a:extLst>
          </p:cNvPr>
          <p:cNvCxnSpPr>
            <a:cxnSpLocks/>
          </p:cNvCxnSpPr>
          <p:nvPr/>
        </p:nvCxnSpPr>
        <p:spPr>
          <a:xfrm flipV="1">
            <a:off x="2679771" y="2541414"/>
            <a:ext cx="944578" cy="41455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DB155E81-623D-41E3-8D14-5F9C1A41FF08}"/>
              </a:ext>
            </a:extLst>
          </p:cNvPr>
          <p:cNvCxnSpPr>
            <a:cxnSpLocks/>
          </p:cNvCxnSpPr>
          <p:nvPr/>
        </p:nvCxnSpPr>
        <p:spPr>
          <a:xfrm>
            <a:off x="3602783" y="2526050"/>
            <a:ext cx="424126" cy="959119"/>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9BE17A93-E6EB-4E3F-8FEF-4C7147DF8593}"/>
              </a:ext>
            </a:extLst>
          </p:cNvPr>
          <p:cNvCxnSpPr>
            <a:cxnSpLocks/>
          </p:cNvCxnSpPr>
          <p:nvPr/>
        </p:nvCxnSpPr>
        <p:spPr>
          <a:xfrm>
            <a:off x="3602783" y="2526050"/>
            <a:ext cx="985842" cy="222016"/>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C7B1DA99-6BA9-4DE2-ABA1-33536BE92523}"/>
              </a:ext>
            </a:extLst>
          </p:cNvPr>
          <p:cNvCxnSpPr>
            <a:cxnSpLocks/>
          </p:cNvCxnSpPr>
          <p:nvPr/>
        </p:nvCxnSpPr>
        <p:spPr>
          <a:xfrm flipH="1">
            <a:off x="4035623" y="2748066"/>
            <a:ext cx="553002" cy="737103"/>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DE75F5C2-5AE0-4932-AC10-7597F7FB277E}"/>
              </a:ext>
            </a:extLst>
          </p:cNvPr>
          <p:cNvSpPr txBox="1"/>
          <p:nvPr/>
        </p:nvSpPr>
        <p:spPr>
          <a:xfrm>
            <a:off x="4547361" y="2559614"/>
            <a:ext cx="425116" cy="338554"/>
          </a:xfrm>
          <a:prstGeom prst="rect">
            <a:avLst/>
          </a:prstGeom>
          <a:noFill/>
        </p:spPr>
        <p:txBody>
          <a:bodyPr wrap="none" rtlCol="0">
            <a:spAutoFit/>
          </a:bodyPr>
          <a:lstStyle/>
          <a:p>
            <a:r>
              <a:rPr lang="en-US" sz="1600" i="1">
                <a:latin typeface="Times New Roman" panose="02020603050405020304" pitchFamily="18" charset="0"/>
                <a:cs typeface="Times New Roman" panose="02020603050405020304" pitchFamily="18" charset="0"/>
              </a:rPr>
              <a:t>n</a:t>
            </a:r>
            <a:r>
              <a:rPr lang="en-US" sz="1600" i="1" baseline="-25000">
                <a:latin typeface="Times New Roman" panose="02020603050405020304" pitchFamily="18" charset="0"/>
                <a:cs typeface="Times New Roman" panose="02020603050405020304" pitchFamily="18" charset="0"/>
              </a:rPr>
              <a:t>14</a:t>
            </a:r>
          </a:p>
        </p:txBody>
      </p:sp>
      <p:sp>
        <p:nvSpPr>
          <p:cNvPr id="35" name="TextBox 34">
            <a:extLst>
              <a:ext uri="{FF2B5EF4-FFF2-40B4-BE49-F238E27FC236}">
                <a16:creationId xmlns:a16="http://schemas.microsoft.com/office/drawing/2014/main" id="{1230E2FB-2DAE-4F83-8938-C43875F54FD8}"/>
              </a:ext>
            </a:extLst>
          </p:cNvPr>
          <p:cNvSpPr txBox="1"/>
          <p:nvPr/>
        </p:nvSpPr>
        <p:spPr>
          <a:xfrm>
            <a:off x="3419368" y="2191457"/>
            <a:ext cx="425116" cy="338554"/>
          </a:xfrm>
          <a:prstGeom prst="rect">
            <a:avLst/>
          </a:prstGeom>
          <a:noFill/>
        </p:spPr>
        <p:txBody>
          <a:bodyPr wrap="none" rtlCol="0">
            <a:spAutoFit/>
          </a:bodyPr>
          <a:lstStyle/>
          <a:p>
            <a:r>
              <a:rPr lang="en-US" sz="1600" i="1">
                <a:latin typeface="Times New Roman" panose="02020603050405020304" pitchFamily="18" charset="0"/>
                <a:cs typeface="Times New Roman" panose="02020603050405020304" pitchFamily="18" charset="0"/>
              </a:rPr>
              <a:t>n</a:t>
            </a:r>
            <a:r>
              <a:rPr lang="en-US" sz="1600" i="1" baseline="-25000">
                <a:latin typeface="Times New Roman" panose="02020603050405020304" pitchFamily="18" charset="0"/>
                <a:cs typeface="Times New Roman" panose="02020603050405020304" pitchFamily="18" charset="0"/>
              </a:rPr>
              <a:t>12</a:t>
            </a:r>
          </a:p>
        </p:txBody>
      </p:sp>
      <p:sp>
        <p:nvSpPr>
          <p:cNvPr id="36" name="TextBox 35">
            <a:extLst>
              <a:ext uri="{FF2B5EF4-FFF2-40B4-BE49-F238E27FC236}">
                <a16:creationId xmlns:a16="http://schemas.microsoft.com/office/drawing/2014/main" id="{31C04CBB-EE67-4B82-98F4-28F4B68D59BC}"/>
              </a:ext>
            </a:extLst>
          </p:cNvPr>
          <p:cNvSpPr txBox="1"/>
          <p:nvPr/>
        </p:nvSpPr>
        <p:spPr>
          <a:xfrm>
            <a:off x="2016820" y="4796181"/>
            <a:ext cx="356188" cy="338554"/>
          </a:xfrm>
          <a:prstGeom prst="rect">
            <a:avLst/>
          </a:prstGeom>
          <a:noFill/>
        </p:spPr>
        <p:txBody>
          <a:bodyPr wrap="none" rtlCol="0">
            <a:spAutoFit/>
          </a:bodyPr>
          <a:lstStyle/>
          <a:p>
            <a:r>
              <a:rPr lang="en-US" sz="1600" i="1">
                <a:latin typeface="Times New Roman" panose="02020603050405020304" pitchFamily="18" charset="0"/>
                <a:cs typeface="Times New Roman" panose="02020603050405020304" pitchFamily="18" charset="0"/>
              </a:rPr>
              <a:t>n</a:t>
            </a:r>
            <a:r>
              <a:rPr lang="en-US" sz="1600" i="1" baseline="-25000">
                <a:latin typeface="Times New Roman" panose="02020603050405020304" pitchFamily="18" charset="0"/>
                <a:cs typeface="Times New Roman" panose="02020603050405020304" pitchFamily="18" charset="0"/>
              </a:rPr>
              <a:t>0</a:t>
            </a:r>
          </a:p>
        </p:txBody>
      </p:sp>
      <p:sp>
        <p:nvSpPr>
          <p:cNvPr id="37" name="TextBox 36">
            <a:extLst>
              <a:ext uri="{FF2B5EF4-FFF2-40B4-BE49-F238E27FC236}">
                <a16:creationId xmlns:a16="http://schemas.microsoft.com/office/drawing/2014/main" id="{ED8D9B26-6D0D-4F7F-A660-1E0A3A2A4E29}"/>
              </a:ext>
            </a:extLst>
          </p:cNvPr>
          <p:cNvSpPr txBox="1"/>
          <p:nvPr/>
        </p:nvSpPr>
        <p:spPr>
          <a:xfrm>
            <a:off x="2370751" y="3760444"/>
            <a:ext cx="423514" cy="461665"/>
          </a:xfrm>
          <a:prstGeom prst="rect">
            <a:avLst/>
          </a:prstGeom>
          <a:noFill/>
        </p:spPr>
        <p:txBody>
          <a:bodyPr wrap="none" rtlCol="0">
            <a:spAutoFit/>
          </a:bodyPr>
          <a:lstStyle/>
          <a:p>
            <a:r>
              <a:rPr lang="en-US" sz="2400" i="1">
                <a:latin typeface="Times New Roman" panose="02020603050405020304" pitchFamily="18" charset="0"/>
                <a:cs typeface="Times New Roman" panose="02020603050405020304" pitchFamily="18" charset="0"/>
              </a:rPr>
              <a:t>e</a:t>
            </a:r>
            <a:r>
              <a:rPr lang="en-US" sz="2400" i="1" baseline="-25000">
                <a:latin typeface="Times New Roman" panose="02020603050405020304" pitchFamily="18" charset="0"/>
                <a:cs typeface="Times New Roman" panose="02020603050405020304" pitchFamily="18" charset="0"/>
              </a:rPr>
              <a:t>4</a:t>
            </a:r>
          </a:p>
        </p:txBody>
      </p:sp>
      <p:cxnSp>
        <p:nvCxnSpPr>
          <p:cNvPr id="39" name="Straight Connector 38">
            <a:extLst>
              <a:ext uri="{FF2B5EF4-FFF2-40B4-BE49-F238E27FC236}">
                <a16:creationId xmlns:a16="http://schemas.microsoft.com/office/drawing/2014/main" id="{5C1F5264-D8D5-4A68-A66D-5FF6205CD41A}"/>
              </a:ext>
            </a:extLst>
          </p:cNvPr>
          <p:cNvCxnSpPr>
            <a:cxnSpLocks/>
          </p:cNvCxnSpPr>
          <p:nvPr/>
        </p:nvCxnSpPr>
        <p:spPr>
          <a:xfrm flipH="1">
            <a:off x="2260946" y="4063658"/>
            <a:ext cx="546526" cy="833639"/>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041DE98A-BDEC-4723-A0C8-165FF3236539}"/>
              </a:ext>
            </a:extLst>
          </p:cNvPr>
          <p:cNvSpPr txBox="1"/>
          <p:nvPr/>
        </p:nvSpPr>
        <p:spPr>
          <a:xfrm>
            <a:off x="2705520" y="3911787"/>
            <a:ext cx="423514" cy="461665"/>
          </a:xfrm>
          <a:prstGeom prst="rect">
            <a:avLst/>
          </a:prstGeom>
          <a:noFill/>
        </p:spPr>
        <p:txBody>
          <a:bodyPr wrap="none" rtlCol="0">
            <a:spAutoFit/>
          </a:bodyPr>
          <a:lstStyle/>
          <a:p>
            <a:r>
              <a:rPr lang="en-US" sz="2400" i="1">
                <a:latin typeface="Times New Roman" panose="02020603050405020304" pitchFamily="18" charset="0"/>
                <a:cs typeface="Times New Roman" panose="02020603050405020304" pitchFamily="18" charset="0"/>
              </a:rPr>
              <a:t>e</a:t>
            </a:r>
            <a:r>
              <a:rPr lang="en-US" sz="2400" i="1" baseline="-25000">
                <a:latin typeface="Times New Roman" panose="02020603050405020304" pitchFamily="18" charset="0"/>
                <a:cs typeface="Times New Roman" panose="02020603050405020304" pitchFamily="18" charset="0"/>
              </a:rPr>
              <a:t>1</a:t>
            </a:r>
          </a:p>
        </p:txBody>
      </p:sp>
      <p:sp>
        <p:nvSpPr>
          <p:cNvPr id="41" name="TextBox 40">
            <a:extLst>
              <a:ext uri="{FF2B5EF4-FFF2-40B4-BE49-F238E27FC236}">
                <a16:creationId xmlns:a16="http://schemas.microsoft.com/office/drawing/2014/main" id="{46E6D691-6E6E-4689-97AC-6D3E561F82D7}"/>
              </a:ext>
            </a:extLst>
          </p:cNvPr>
          <p:cNvSpPr txBox="1"/>
          <p:nvPr/>
        </p:nvSpPr>
        <p:spPr>
          <a:xfrm>
            <a:off x="2875193" y="3133450"/>
            <a:ext cx="423514" cy="461665"/>
          </a:xfrm>
          <a:prstGeom prst="rect">
            <a:avLst/>
          </a:prstGeom>
          <a:noFill/>
        </p:spPr>
        <p:txBody>
          <a:bodyPr wrap="none" rtlCol="0">
            <a:spAutoFit/>
          </a:bodyPr>
          <a:lstStyle/>
          <a:p>
            <a:r>
              <a:rPr lang="en-US" sz="2400" i="1">
                <a:latin typeface="Times New Roman" panose="02020603050405020304" pitchFamily="18" charset="0"/>
                <a:cs typeface="Times New Roman" panose="02020603050405020304" pitchFamily="18" charset="0"/>
              </a:rPr>
              <a:t>e</a:t>
            </a:r>
            <a:r>
              <a:rPr lang="en-US" sz="2400" i="1" baseline="-25000">
                <a:latin typeface="Times New Roman" panose="02020603050405020304" pitchFamily="18" charset="0"/>
                <a:cs typeface="Times New Roman" panose="02020603050405020304" pitchFamily="18" charset="0"/>
              </a:rPr>
              <a:t>0</a:t>
            </a:r>
          </a:p>
        </p:txBody>
      </p:sp>
      <p:sp>
        <p:nvSpPr>
          <p:cNvPr id="42" name="TextBox 41">
            <a:extLst>
              <a:ext uri="{FF2B5EF4-FFF2-40B4-BE49-F238E27FC236}">
                <a16:creationId xmlns:a16="http://schemas.microsoft.com/office/drawing/2014/main" id="{955D2967-1B3C-4520-BBEC-8A35DBA8442E}"/>
              </a:ext>
            </a:extLst>
          </p:cNvPr>
          <p:cNvSpPr txBox="1"/>
          <p:nvPr/>
        </p:nvSpPr>
        <p:spPr>
          <a:xfrm>
            <a:off x="3238988" y="2648227"/>
            <a:ext cx="423514" cy="461665"/>
          </a:xfrm>
          <a:prstGeom prst="rect">
            <a:avLst/>
          </a:prstGeom>
          <a:noFill/>
        </p:spPr>
        <p:txBody>
          <a:bodyPr wrap="none" rtlCol="0">
            <a:spAutoFit/>
          </a:bodyPr>
          <a:lstStyle/>
          <a:p>
            <a:r>
              <a:rPr lang="en-US" sz="2400" i="1">
                <a:latin typeface="Times New Roman" panose="02020603050405020304" pitchFamily="18" charset="0"/>
                <a:cs typeface="Times New Roman" panose="02020603050405020304" pitchFamily="18" charset="0"/>
              </a:rPr>
              <a:t>e</a:t>
            </a:r>
            <a:r>
              <a:rPr lang="en-US" sz="2400" i="1" baseline="-25000">
                <a:latin typeface="Times New Roman" panose="02020603050405020304" pitchFamily="18" charset="0"/>
                <a:cs typeface="Times New Roman" panose="02020603050405020304" pitchFamily="18" charset="0"/>
              </a:rPr>
              <a:t>2</a:t>
            </a:r>
          </a:p>
        </p:txBody>
      </p:sp>
      <p:sp>
        <p:nvSpPr>
          <p:cNvPr id="43" name="TextBox 42">
            <a:extLst>
              <a:ext uri="{FF2B5EF4-FFF2-40B4-BE49-F238E27FC236}">
                <a16:creationId xmlns:a16="http://schemas.microsoft.com/office/drawing/2014/main" id="{46CD8822-4753-4A88-AA51-467DDB902337}"/>
              </a:ext>
            </a:extLst>
          </p:cNvPr>
          <p:cNvSpPr txBox="1"/>
          <p:nvPr/>
        </p:nvSpPr>
        <p:spPr>
          <a:xfrm>
            <a:off x="3888610" y="2632788"/>
            <a:ext cx="423514" cy="461665"/>
          </a:xfrm>
          <a:prstGeom prst="rect">
            <a:avLst/>
          </a:prstGeom>
          <a:noFill/>
        </p:spPr>
        <p:txBody>
          <a:bodyPr wrap="none" rtlCol="0">
            <a:spAutoFit/>
          </a:bodyPr>
          <a:lstStyle/>
          <a:p>
            <a:r>
              <a:rPr lang="en-US" sz="2400" i="1">
                <a:latin typeface="Times New Roman" panose="02020603050405020304" pitchFamily="18" charset="0"/>
                <a:cs typeface="Times New Roman" panose="02020603050405020304" pitchFamily="18" charset="0"/>
              </a:rPr>
              <a:t>e</a:t>
            </a:r>
            <a:r>
              <a:rPr lang="en-US" sz="2400" i="1" baseline="-25000">
                <a:latin typeface="Times New Roman" panose="02020603050405020304" pitchFamily="18" charset="0"/>
                <a:cs typeface="Times New Roman" panose="02020603050405020304" pitchFamily="18" charset="0"/>
              </a:rPr>
              <a:t>3</a:t>
            </a:r>
          </a:p>
        </p:txBody>
      </p:sp>
      <mc:AlternateContent xmlns:mc="http://schemas.openxmlformats.org/markup-compatibility/2006" xmlns:p14="http://schemas.microsoft.com/office/powerpoint/2010/main">
        <mc:Choice Requires="p14">
          <p:contentPart p14:bwMode="auto" r:id="rId2">
            <p14:nvContentPartPr>
              <p14:cNvPr id="110" name="Ink 109">
                <a:extLst>
                  <a:ext uri="{FF2B5EF4-FFF2-40B4-BE49-F238E27FC236}">
                    <a16:creationId xmlns:a16="http://schemas.microsoft.com/office/drawing/2014/main" id="{E8C43B84-B101-4D70-B4EA-32DBB8A7C69B}"/>
                  </a:ext>
                </a:extLst>
              </p14:cNvPr>
              <p14:cNvContentPartPr/>
              <p14:nvPr/>
            </p14:nvContentPartPr>
            <p14:xfrm>
              <a:off x="3474687" y="5020855"/>
              <a:ext cx="360" cy="360"/>
            </p14:xfrm>
          </p:contentPart>
        </mc:Choice>
        <mc:Fallback xmlns="">
          <p:pic>
            <p:nvPicPr>
              <p:cNvPr id="110" name="Ink 109">
                <a:extLst>
                  <a:ext uri="{FF2B5EF4-FFF2-40B4-BE49-F238E27FC236}">
                    <a16:creationId xmlns:a16="http://schemas.microsoft.com/office/drawing/2014/main" id="{E8C43B84-B101-4D70-B4EA-32DBB8A7C69B}"/>
                  </a:ext>
                </a:extLst>
              </p:cNvPr>
              <p:cNvPicPr/>
              <p:nvPr/>
            </p:nvPicPr>
            <p:blipFill>
              <a:blip r:embed="rId3"/>
              <a:stretch>
                <a:fillRect/>
              </a:stretch>
            </p:blipFill>
            <p:spPr>
              <a:xfrm>
                <a:off x="3465687" y="5011855"/>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113" name="Ink 112">
                <a:extLst>
                  <a:ext uri="{FF2B5EF4-FFF2-40B4-BE49-F238E27FC236}">
                    <a16:creationId xmlns:a16="http://schemas.microsoft.com/office/drawing/2014/main" id="{B433B93F-E9B4-41E4-A31B-EC7F180779A9}"/>
                  </a:ext>
                </a:extLst>
              </p14:cNvPr>
              <p14:cNvContentPartPr/>
              <p14:nvPr/>
            </p14:nvContentPartPr>
            <p14:xfrm>
              <a:off x="5170287" y="5785495"/>
              <a:ext cx="360" cy="360"/>
            </p14:xfrm>
          </p:contentPart>
        </mc:Choice>
        <mc:Fallback xmlns="">
          <p:pic>
            <p:nvPicPr>
              <p:cNvPr id="113" name="Ink 112">
                <a:extLst>
                  <a:ext uri="{FF2B5EF4-FFF2-40B4-BE49-F238E27FC236}">
                    <a16:creationId xmlns:a16="http://schemas.microsoft.com/office/drawing/2014/main" id="{B433B93F-E9B4-41E4-A31B-EC7F180779A9}"/>
                  </a:ext>
                </a:extLst>
              </p:cNvPr>
              <p:cNvPicPr/>
              <p:nvPr/>
            </p:nvPicPr>
            <p:blipFill>
              <a:blip r:embed="rId3"/>
              <a:stretch>
                <a:fillRect/>
              </a:stretch>
            </p:blipFill>
            <p:spPr>
              <a:xfrm>
                <a:off x="5161287" y="5776495"/>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55" name="Ink 154">
                <a:extLst>
                  <a:ext uri="{FF2B5EF4-FFF2-40B4-BE49-F238E27FC236}">
                    <a16:creationId xmlns:a16="http://schemas.microsoft.com/office/drawing/2014/main" id="{A4EFFE65-4F4E-4C18-A55D-8F14FE838BBB}"/>
                  </a:ext>
                </a:extLst>
              </p14:cNvPr>
              <p14:cNvContentPartPr/>
              <p14:nvPr/>
            </p14:nvContentPartPr>
            <p14:xfrm>
              <a:off x="9828186" y="5872870"/>
              <a:ext cx="360" cy="360"/>
            </p14:xfrm>
          </p:contentPart>
        </mc:Choice>
        <mc:Fallback xmlns="">
          <p:pic>
            <p:nvPicPr>
              <p:cNvPr id="155" name="Ink 154">
                <a:extLst>
                  <a:ext uri="{FF2B5EF4-FFF2-40B4-BE49-F238E27FC236}">
                    <a16:creationId xmlns:a16="http://schemas.microsoft.com/office/drawing/2014/main" id="{A4EFFE65-4F4E-4C18-A55D-8F14FE838BBB}"/>
                  </a:ext>
                </a:extLst>
              </p:cNvPr>
              <p:cNvPicPr/>
              <p:nvPr/>
            </p:nvPicPr>
            <p:blipFill>
              <a:blip r:embed="rId3"/>
              <a:stretch>
                <a:fillRect/>
              </a:stretch>
            </p:blipFill>
            <p:spPr>
              <a:xfrm>
                <a:off x="9819186" y="5863870"/>
                <a:ext cx="18000" cy="18000"/>
              </a:xfrm>
              <a:prstGeom prst="rect">
                <a:avLst/>
              </a:prstGeom>
            </p:spPr>
          </p:pic>
        </mc:Fallback>
      </mc:AlternateContent>
      <p:sp>
        <p:nvSpPr>
          <p:cNvPr id="157" name="Freeform: Shape 156">
            <a:extLst>
              <a:ext uri="{FF2B5EF4-FFF2-40B4-BE49-F238E27FC236}">
                <a16:creationId xmlns:a16="http://schemas.microsoft.com/office/drawing/2014/main" id="{FD208AD0-3923-4B7C-8549-CBFDFAFC648E}"/>
              </a:ext>
            </a:extLst>
          </p:cNvPr>
          <p:cNvSpPr/>
          <p:nvPr/>
        </p:nvSpPr>
        <p:spPr>
          <a:xfrm>
            <a:off x="6899564" y="2610196"/>
            <a:ext cx="2327563" cy="2327564"/>
          </a:xfrm>
          <a:custGeom>
            <a:avLst/>
            <a:gdLst>
              <a:gd name="connsiteX0" fmla="*/ 432261 w 2327563"/>
              <a:gd name="connsiteY0" fmla="*/ 415637 h 2327564"/>
              <a:gd name="connsiteX1" fmla="*/ 0 w 2327563"/>
              <a:gd name="connsiteY1" fmla="*/ 2327564 h 2327564"/>
              <a:gd name="connsiteX2" fmla="*/ 1795549 w 2327563"/>
              <a:gd name="connsiteY2" fmla="*/ 947651 h 2327564"/>
              <a:gd name="connsiteX3" fmla="*/ 2327563 w 2327563"/>
              <a:gd name="connsiteY3" fmla="*/ 232757 h 2327564"/>
              <a:gd name="connsiteX4" fmla="*/ 1379912 w 2327563"/>
              <a:gd name="connsiteY4" fmla="*/ 0 h 2327564"/>
              <a:gd name="connsiteX5" fmla="*/ 432261 w 2327563"/>
              <a:gd name="connsiteY5" fmla="*/ 415637 h 23275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27563" h="2327564">
                <a:moveTo>
                  <a:pt x="432261" y="415637"/>
                </a:moveTo>
                <a:lnTo>
                  <a:pt x="0" y="2327564"/>
                </a:lnTo>
                <a:lnTo>
                  <a:pt x="1795549" y="947651"/>
                </a:lnTo>
                <a:lnTo>
                  <a:pt x="2327563" y="232757"/>
                </a:lnTo>
                <a:lnTo>
                  <a:pt x="1379912" y="0"/>
                </a:lnTo>
                <a:lnTo>
                  <a:pt x="432261" y="415637"/>
                </a:lnTo>
                <a:close/>
              </a:path>
            </a:pathLst>
          </a:cu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Freeform: Shape 155">
            <a:extLst>
              <a:ext uri="{FF2B5EF4-FFF2-40B4-BE49-F238E27FC236}">
                <a16:creationId xmlns:a16="http://schemas.microsoft.com/office/drawing/2014/main" id="{93F5CBD3-752B-4736-8F93-FEDFC4B8DECB}"/>
              </a:ext>
            </a:extLst>
          </p:cNvPr>
          <p:cNvSpPr/>
          <p:nvPr/>
        </p:nvSpPr>
        <p:spPr>
          <a:xfrm>
            <a:off x="6949440" y="2643447"/>
            <a:ext cx="1712422" cy="2310938"/>
          </a:xfrm>
          <a:custGeom>
            <a:avLst/>
            <a:gdLst>
              <a:gd name="connsiteX0" fmla="*/ 382385 w 1712422"/>
              <a:gd name="connsiteY0" fmla="*/ 382386 h 2310938"/>
              <a:gd name="connsiteX1" fmla="*/ 498764 w 1712422"/>
              <a:gd name="connsiteY1" fmla="*/ 1512917 h 2310938"/>
              <a:gd name="connsiteX2" fmla="*/ 0 w 1712422"/>
              <a:gd name="connsiteY2" fmla="*/ 2310938 h 2310938"/>
              <a:gd name="connsiteX3" fmla="*/ 1712422 w 1712422"/>
              <a:gd name="connsiteY3" fmla="*/ 914400 h 2310938"/>
              <a:gd name="connsiteX4" fmla="*/ 1330036 w 1712422"/>
              <a:gd name="connsiteY4" fmla="*/ 0 h 2310938"/>
              <a:gd name="connsiteX5" fmla="*/ 382385 w 1712422"/>
              <a:gd name="connsiteY5" fmla="*/ 382386 h 231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12422" h="2310938">
                <a:moveTo>
                  <a:pt x="382385" y="382386"/>
                </a:moveTo>
                <a:lnTo>
                  <a:pt x="498764" y="1512917"/>
                </a:lnTo>
                <a:lnTo>
                  <a:pt x="0" y="2310938"/>
                </a:lnTo>
                <a:lnTo>
                  <a:pt x="1712422" y="914400"/>
                </a:lnTo>
                <a:lnTo>
                  <a:pt x="1330036" y="0"/>
                </a:lnTo>
                <a:lnTo>
                  <a:pt x="382385" y="382386"/>
                </a:lnTo>
                <a:close/>
              </a:path>
            </a:pathLst>
          </a:custGeom>
          <a:solidFill>
            <a:schemeClr val="bg1">
              <a:lumMod val="8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TextBox 131">
            <a:extLst>
              <a:ext uri="{FF2B5EF4-FFF2-40B4-BE49-F238E27FC236}">
                <a16:creationId xmlns:a16="http://schemas.microsoft.com/office/drawing/2014/main" id="{D410D800-9E26-4A29-B8C2-8C86714B4CA0}"/>
              </a:ext>
            </a:extLst>
          </p:cNvPr>
          <p:cNvSpPr txBox="1"/>
          <p:nvPr/>
        </p:nvSpPr>
        <p:spPr>
          <a:xfrm>
            <a:off x="7053708" y="2716164"/>
            <a:ext cx="356188" cy="338554"/>
          </a:xfrm>
          <a:prstGeom prst="rect">
            <a:avLst/>
          </a:prstGeom>
          <a:noFill/>
        </p:spPr>
        <p:txBody>
          <a:bodyPr wrap="none" rtlCol="0">
            <a:spAutoFit/>
          </a:bodyPr>
          <a:lstStyle/>
          <a:p>
            <a:r>
              <a:rPr lang="en-US" sz="1600" i="1">
                <a:latin typeface="Times New Roman" panose="02020603050405020304" pitchFamily="18" charset="0"/>
                <a:cs typeface="Times New Roman" panose="02020603050405020304" pitchFamily="18" charset="0"/>
              </a:rPr>
              <a:t>n</a:t>
            </a:r>
            <a:r>
              <a:rPr lang="en-US" sz="1600" i="1" baseline="-25000">
                <a:latin typeface="Times New Roman" panose="02020603050405020304" pitchFamily="18" charset="0"/>
                <a:cs typeface="Times New Roman" panose="02020603050405020304" pitchFamily="18" charset="0"/>
              </a:rPr>
              <a:t>6</a:t>
            </a:r>
          </a:p>
        </p:txBody>
      </p:sp>
      <p:sp>
        <p:nvSpPr>
          <p:cNvPr id="133" name="TextBox 132">
            <a:extLst>
              <a:ext uri="{FF2B5EF4-FFF2-40B4-BE49-F238E27FC236}">
                <a16:creationId xmlns:a16="http://schemas.microsoft.com/office/drawing/2014/main" id="{3B536715-EB7A-4116-859C-1133395530F0}"/>
              </a:ext>
            </a:extLst>
          </p:cNvPr>
          <p:cNvSpPr txBox="1"/>
          <p:nvPr/>
        </p:nvSpPr>
        <p:spPr>
          <a:xfrm>
            <a:off x="8647951" y="3374288"/>
            <a:ext cx="356188" cy="338554"/>
          </a:xfrm>
          <a:prstGeom prst="rect">
            <a:avLst/>
          </a:prstGeom>
          <a:noFill/>
        </p:spPr>
        <p:txBody>
          <a:bodyPr wrap="none" rtlCol="0">
            <a:spAutoFit/>
          </a:bodyPr>
          <a:lstStyle/>
          <a:p>
            <a:r>
              <a:rPr lang="en-US" sz="1600" i="1">
                <a:latin typeface="Times New Roman" panose="02020603050405020304" pitchFamily="18" charset="0"/>
                <a:cs typeface="Times New Roman" panose="02020603050405020304" pitchFamily="18" charset="0"/>
              </a:rPr>
              <a:t>n</a:t>
            </a:r>
            <a:r>
              <a:rPr lang="en-US" sz="1600" i="1" baseline="-25000">
                <a:latin typeface="Times New Roman" panose="02020603050405020304" pitchFamily="18" charset="0"/>
                <a:cs typeface="Times New Roman" panose="02020603050405020304" pitchFamily="18" charset="0"/>
              </a:rPr>
              <a:t>9</a:t>
            </a:r>
          </a:p>
        </p:txBody>
      </p:sp>
      <p:sp>
        <p:nvSpPr>
          <p:cNvPr id="134" name="TextBox 133">
            <a:extLst>
              <a:ext uri="{FF2B5EF4-FFF2-40B4-BE49-F238E27FC236}">
                <a16:creationId xmlns:a16="http://schemas.microsoft.com/office/drawing/2014/main" id="{E3960EAE-B8CF-4CD1-AFA6-2156CE572F13}"/>
              </a:ext>
            </a:extLst>
          </p:cNvPr>
          <p:cNvSpPr txBox="1"/>
          <p:nvPr/>
        </p:nvSpPr>
        <p:spPr>
          <a:xfrm>
            <a:off x="7393004" y="3735999"/>
            <a:ext cx="441146" cy="338554"/>
          </a:xfrm>
          <a:prstGeom prst="rect">
            <a:avLst/>
          </a:prstGeom>
          <a:noFill/>
        </p:spPr>
        <p:txBody>
          <a:bodyPr wrap="square" rtlCol="0">
            <a:spAutoFit/>
          </a:bodyPr>
          <a:lstStyle/>
          <a:p>
            <a:r>
              <a:rPr lang="en-US" sz="1600" i="1">
                <a:solidFill>
                  <a:schemeClr val="bg1">
                    <a:lumMod val="65000"/>
                  </a:schemeClr>
                </a:solidFill>
                <a:latin typeface="Times New Roman" panose="02020603050405020304" pitchFamily="18" charset="0"/>
                <a:cs typeface="Times New Roman" panose="02020603050405020304" pitchFamily="18" charset="0"/>
              </a:rPr>
              <a:t>n</a:t>
            </a:r>
            <a:r>
              <a:rPr lang="en-US" sz="1600" i="1" baseline="-25000">
                <a:solidFill>
                  <a:schemeClr val="bg1">
                    <a:lumMod val="65000"/>
                  </a:schemeClr>
                </a:solidFill>
                <a:latin typeface="Times New Roman" panose="02020603050405020304" pitchFamily="18" charset="0"/>
                <a:cs typeface="Times New Roman" panose="02020603050405020304" pitchFamily="18" charset="0"/>
              </a:rPr>
              <a:t>8</a:t>
            </a:r>
          </a:p>
        </p:txBody>
      </p:sp>
      <p:grpSp>
        <p:nvGrpSpPr>
          <p:cNvPr id="135" name="Group 134">
            <a:extLst>
              <a:ext uri="{FF2B5EF4-FFF2-40B4-BE49-F238E27FC236}">
                <a16:creationId xmlns:a16="http://schemas.microsoft.com/office/drawing/2014/main" id="{C7CC76A9-189E-4157-8F1D-E5B1F1BD43E8}"/>
              </a:ext>
            </a:extLst>
          </p:cNvPr>
          <p:cNvGrpSpPr/>
          <p:nvPr/>
        </p:nvGrpSpPr>
        <p:grpSpPr>
          <a:xfrm rot="20126284">
            <a:off x="7169336" y="2863835"/>
            <a:ext cx="1361377" cy="1058732"/>
            <a:chOff x="2992582" y="2907530"/>
            <a:chExt cx="1429789" cy="1048251"/>
          </a:xfrm>
        </p:grpSpPr>
        <p:cxnSp>
          <p:nvCxnSpPr>
            <p:cNvPr id="136" name="Straight Connector 135">
              <a:extLst>
                <a:ext uri="{FF2B5EF4-FFF2-40B4-BE49-F238E27FC236}">
                  <a16:creationId xmlns:a16="http://schemas.microsoft.com/office/drawing/2014/main" id="{7588A462-130A-4914-B40A-68E05C84E6DA}"/>
                </a:ext>
              </a:extLst>
            </p:cNvPr>
            <p:cNvCxnSpPr/>
            <p:nvPr/>
          </p:nvCxnSpPr>
          <p:spPr>
            <a:xfrm>
              <a:off x="3374967" y="2907530"/>
              <a:ext cx="1047404" cy="1048251"/>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7" name="Straight Connector 136">
              <a:extLst>
                <a:ext uri="{FF2B5EF4-FFF2-40B4-BE49-F238E27FC236}">
                  <a16:creationId xmlns:a16="http://schemas.microsoft.com/office/drawing/2014/main" id="{B174D206-3ACE-48D7-BDE8-09B0EB491F47}"/>
                </a:ext>
              </a:extLst>
            </p:cNvPr>
            <p:cNvCxnSpPr/>
            <p:nvPr/>
          </p:nvCxnSpPr>
          <p:spPr>
            <a:xfrm flipH="1">
              <a:off x="2992582" y="2907530"/>
              <a:ext cx="382385" cy="1048251"/>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a:extLst>
                <a:ext uri="{FF2B5EF4-FFF2-40B4-BE49-F238E27FC236}">
                  <a16:creationId xmlns:a16="http://schemas.microsoft.com/office/drawing/2014/main" id="{51E7CD63-C3B1-44BD-B902-EBFF3BC04A26}"/>
                </a:ext>
              </a:extLst>
            </p:cNvPr>
            <p:cNvCxnSpPr/>
            <p:nvPr/>
          </p:nvCxnSpPr>
          <p:spPr>
            <a:xfrm>
              <a:off x="3009207" y="3955781"/>
              <a:ext cx="1413164"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cxnSp>
        <p:nvCxnSpPr>
          <p:cNvPr id="139" name="Straight Connector 138">
            <a:extLst>
              <a:ext uri="{FF2B5EF4-FFF2-40B4-BE49-F238E27FC236}">
                <a16:creationId xmlns:a16="http://schemas.microsoft.com/office/drawing/2014/main" id="{DB196489-D7AF-4EE2-BA2A-64215F9F7B78}"/>
              </a:ext>
            </a:extLst>
          </p:cNvPr>
          <p:cNvCxnSpPr>
            <a:cxnSpLocks/>
          </p:cNvCxnSpPr>
          <p:nvPr/>
        </p:nvCxnSpPr>
        <p:spPr>
          <a:xfrm flipH="1">
            <a:off x="6904991" y="3043339"/>
            <a:ext cx="432679" cy="1941333"/>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a:extLst>
              <a:ext uri="{FF2B5EF4-FFF2-40B4-BE49-F238E27FC236}">
                <a16:creationId xmlns:a16="http://schemas.microsoft.com/office/drawing/2014/main" id="{3014F011-5B1D-4247-89B4-09D0D0A032AF}"/>
              </a:ext>
            </a:extLst>
          </p:cNvPr>
          <p:cNvCxnSpPr>
            <a:cxnSpLocks/>
          </p:cNvCxnSpPr>
          <p:nvPr/>
        </p:nvCxnSpPr>
        <p:spPr>
          <a:xfrm flipH="1">
            <a:off x="6918845" y="3582186"/>
            <a:ext cx="1765963" cy="1392844"/>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a:extLst>
              <a:ext uri="{FF2B5EF4-FFF2-40B4-BE49-F238E27FC236}">
                <a16:creationId xmlns:a16="http://schemas.microsoft.com/office/drawing/2014/main" id="{3184C6FD-1F88-4EA0-A31B-7AFE44162469}"/>
              </a:ext>
            </a:extLst>
          </p:cNvPr>
          <p:cNvCxnSpPr>
            <a:cxnSpLocks/>
          </p:cNvCxnSpPr>
          <p:nvPr/>
        </p:nvCxnSpPr>
        <p:spPr>
          <a:xfrm flipV="1">
            <a:off x="7337670" y="2628789"/>
            <a:ext cx="944578" cy="41455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2" name="Straight Connector 141">
            <a:extLst>
              <a:ext uri="{FF2B5EF4-FFF2-40B4-BE49-F238E27FC236}">
                <a16:creationId xmlns:a16="http://schemas.microsoft.com/office/drawing/2014/main" id="{2A664E44-8007-47E3-9001-8BA36F3AB70C}"/>
              </a:ext>
            </a:extLst>
          </p:cNvPr>
          <p:cNvCxnSpPr>
            <a:cxnSpLocks/>
          </p:cNvCxnSpPr>
          <p:nvPr/>
        </p:nvCxnSpPr>
        <p:spPr>
          <a:xfrm>
            <a:off x="8260682" y="2613425"/>
            <a:ext cx="424126" cy="959119"/>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3" name="Straight Connector 142">
            <a:extLst>
              <a:ext uri="{FF2B5EF4-FFF2-40B4-BE49-F238E27FC236}">
                <a16:creationId xmlns:a16="http://schemas.microsoft.com/office/drawing/2014/main" id="{C5D1B338-CECB-4934-A3A3-79E26F39D0C3}"/>
              </a:ext>
            </a:extLst>
          </p:cNvPr>
          <p:cNvCxnSpPr>
            <a:cxnSpLocks/>
          </p:cNvCxnSpPr>
          <p:nvPr/>
        </p:nvCxnSpPr>
        <p:spPr>
          <a:xfrm>
            <a:off x="8260682" y="2613425"/>
            <a:ext cx="985842" cy="222016"/>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a:extLst>
              <a:ext uri="{FF2B5EF4-FFF2-40B4-BE49-F238E27FC236}">
                <a16:creationId xmlns:a16="http://schemas.microsoft.com/office/drawing/2014/main" id="{7AEF80AF-D464-4E9F-935F-B8A72AF0907D}"/>
              </a:ext>
            </a:extLst>
          </p:cNvPr>
          <p:cNvCxnSpPr>
            <a:cxnSpLocks/>
          </p:cNvCxnSpPr>
          <p:nvPr/>
        </p:nvCxnSpPr>
        <p:spPr>
          <a:xfrm flipH="1">
            <a:off x="8693522" y="2835441"/>
            <a:ext cx="553002" cy="737103"/>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45" name="TextBox 144">
            <a:extLst>
              <a:ext uri="{FF2B5EF4-FFF2-40B4-BE49-F238E27FC236}">
                <a16:creationId xmlns:a16="http://schemas.microsoft.com/office/drawing/2014/main" id="{7D4A8D4C-30B5-4693-9D6A-966CAE37F223}"/>
              </a:ext>
            </a:extLst>
          </p:cNvPr>
          <p:cNvSpPr txBox="1"/>
          <p:nvPr/>
        </p:nvSpPr>
        <p:spPr>
          <a:xfrm>
            <a:off x="9205260" y="2646989"/>
            <a:ext cx="425116" cy="338554"/>
          </a:xfrm>
          <a:prstGeom prst="rect">
            <a:avLst/>
          </a:prstGeom>
          <a:noFill/>
        </p:spPr>
        <p:txBody>
          <a:bodyPr wrap="none" rtlCol="0">
            <a:spAutoFit/>
          </a:bodyPr>
          <a:lstStyle/>
          <a:p>
            <a:r>
              <a:rPr lang="en-US" sz="1600" i="1">
                <a:latin typeface="Times New Roman" panose="02020603050405020304" pitchFamily="18" charset="0"/>
                <a:cs typeface="Times New Roman" panose="02020603050405020304" pitchFamily="18" charset="0"/>
              </a:rPr>
              <a:t>n</a:t>
            </a:r>
            <a:r>
              <a:rPr lang="en-US" sz="1600" i="1" baseline="-25000">
                <a:latin typeface="Times New Roman" panose="02020603050405020304" pitchFamily="18" charset="0"/>
                <a:cs typeface="Times New Roman" panose="02020603050405020304" pitchFamily="18" charset="0"/>
              </a:rPr>
              <a:t>14</a:t>
            </a:r>
          </a:p>
        </p:txBody>
      </p:sp>
      <p:sp>
        <p:nvSpPr>
          <p:cNvPr id="146" name="TextBox 145">
            <a:extLst>
              <a:ext uri="{FF2B5EF4-FFF2-40B4-BE49-F238E27FC236}">
                <a16:creationId xmlns:a16="http://schemas.microsoft.com/office/drawing/2014/main" id="{03CF9268-05B8-408A-B35D-A1EB36C3B242}"/>
              </a:ext>
            </a:extLst>
          </p:cNvPr>
          <p:cNvSpPr txBox="1"/>
          <p:nvPr/>
        </p:nvSpPr>
        <p:spPr>
          <a:xfrm>
            <a:off x="8077267" y="2278832"/>
            <a:ext cx="425116" cy="338554"/>
          </a:xfrm>
          <a:prstGeom prst="rect">
            <a:avLst/>
          </a:prstGeom>
          <a:noFill/>
        </p:spPr>
        <p:txBody>
          <a:bodyPr wrap="none" rtlCol="0">
            <a:spAutoFit/>
          </a:bodyPr>
          <a:lstStyle/>
          <a:p>
            <a:r>
              <a:rPr lang="en-US" sz="1600" i="1">
                <a:latin typeface="Times New Roman" panose="02020603050405020304" pitchFamily="18" charset="0"/>
                <a:cs typeface="Times New Roman" panose="02020603050405020304" pitchFamily="18" charset="0"/>
              </a:rPr>
              <a:t>n</a:t>
            </a:r>
            <a:r>
              <a:rPr lang="en-US" sz="1600" i="1" baseline="-25000">
                <a:latin typeface="Times New Roman" panose="02020603050405020304" pitchFamily="18" charset="0"/>
                <a:cs typeface="Times New Roman" panose="02020603050405020304" pitchFamily="18" charset="0"/>
              </a:rPr>
              <a:t>12</a:t>
            </a:r>
          </a:p>
        </p:txBody>
      </p:sp>
      <p:sp>
        <p:nvSpPr>
          <p:cNvPr id="147" name="TextBox 146">
            <a:extLst>
              <a:ext uri="{FF2B5EF4-FFF2-40B4-BE49-F238E27FC236}">
                <a16:creationId xmlns:a16="http://schemas.microsoft.com/office/drawing/2014/main" id="{0C6DE629-6B11-4732-8852-9F94C2CF56EE}"/>
              </a:ext>
            </a:extLst>
          </p:cNvPr>
          <p:cNvSpPr txBox="1"/>
          <p:nvPr/>
        </p:nvSpPr>
        <p:spPr>
          <a:xfrm>
            <a:off x="6674719" y="4883556"/>
            <a:ext cx="356188" cy="338554"/>
          </a:xfrm>
          <a:prstGeom prst="rect">
            <a:avLst/>
          </a:prstGeom>
          <a:noFill/>
        </p:spPr>
        <p:txBody>
          <a:bodyPr wrap="none" rtlCol="0">
            <a:spAutoFit/>
          </a:bodyPr>
          <a:lstStyle/>
          <a:p>
            <a:r>
              <a:rPr lang="en-US" sz="1600" i="1">
                <a:latin typeface="Times New Roman" panose="02020603050405020304" pitchFamily="18" charset="0"/>
                <a:cs typeface="Times New Roman" panose="02020603050405020304" pitchFamily="18" charset="0"/>
              </a:rPr>
              <a:t>n</a:t>
            </a:r>
            <a:r>
              <a:rPr lang="en-US" sz="1600" i="1" baseline="-25000">
                <a:latin typeface="Times New Roman" panose="02020603050405020304" pitchFamily="18" charset="0"/>
                <a:cs typeface="Times New Roman" panose="02020603050405020304" pitchFamily="18" charset="0"/>
              </a:rPr>
              <a:t>0</a:t>
            </a:r>
          </a:p>
        </p:txBody>
      </p:sp>
      <p:sp>
        <p:nvSpPr>
          <p:cNvPr id="148" name="TextBox 147">
            <a:extLst>
              <a:ext uri="{FF2B5EF4-FFF2-40B4-BE49-F238E27FC236}">
                <a16:creationId xmlns:a16="http://schemas.microsoft.com/office/drawing/2014/main" id="{E600C37F-9D6E-472C-9676-697B4F5B1F8A}"/>
              </a:ext>
            </a:extLst>
          </p:cNvPr>
          <p:cNvSpPr txBox="1"/>
          <p:nvPr/>
        </p:nvSpPr>
        <p:spPr>
          <a:xfrm>
            <a:off x="7028650" y="3847819"/>
            <a:ext cx="423514" cy="461665"/>
          </a:xfrm>
          <a:prstGeom prst="rect">
            <a:avLst/>
          </a:prstGeom>
          <a:noFill/>
        </p:spPr>
        <p:txBody>
          <a:bodyPr wrap="none" rtlCol="0">
            <a:spAutoFit/>
          </a:bodyPr>
          <a:lstStyle/>
          <a:p>
            <a:r>
              <a:rPr lang="en-US" sz="2400" i="1">
                <a:latin typeface="Times New Roman" panose="02020603050405020304" pitchFamily="18" charset="0"/>
                <a:cs typeface="Times New Roman" panose="02020603050405020304" pitchFamily="18" charset="0"/>
              </a:rPr>
              <a:t>e</a:t>
            </a:r>
            <a:r>
              <a:rPr lang="en-US" sz="2400" i="1" baseline="-25000">
                <a:latin typeface="Times New Roman" panose="02020603050405020304" pitchFamily="18" charset="0"/>
                <a:cs typeface="Times New Roman" panose="02020603050405020304" pitchFamily="18" charset="0"/>
              </a:rPr>
              <a:t>4</a:t>
            </a:r>
          </a:p>
        </p:txBody>
      </p:sp>
      <p:cxnSp>
        <p:nvCxnSpPr>
          <p:cNvPr id="149" name="Straight Connector 148">
            <a:extLst>
              <a:ext uri="{FF2B5EF4-FFF2-40B4-BE49-F238E27FC236}">
                <a16:creationId xmlns:a16="http://schemas.microsoft.com/office/drawing/2014/main" id="{C0CC092D-1C2B-4EC1-8FE7-8C74B5F1EFDC}"/>
              </a:ext>
            </a:extLst>
          </p:cNvPr>
          <p:cNvCxnSpPr>
            <a:cxnSpLocks/>
          </p:cNvCxnSpPr>
          <p:nvPr/>
        </p:nvCxnSpPr>
        <p:spPr>
          <a:xfrm flipH="1">
            <a:off x="6918845" y="4151033"/>
            <a:ext cx="546526" cy="833639"/>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50" name="TextBox 149">
            <a:extLst>
              <a:ext uri="{FF2B5EF4-FFF2-40B4-BE49-F238E27FC236}">
                <a16:creationId xmlns:a16="http://schemas.microsoft.com/office/drawing/2014/main" id="{1045CEE1-43CB-40E2-A2F0-C11B1707FC98}"/>
              </a:ext>
            </a:extLst>
          </p:cNvPr>
          <p:cNvSpPr txBox="1"/>
          <p:nvPr/>
        </p:nvSpPr>
        <p:spPr>
          <a:xfrm>
            <a:off x="7363419" y="3999162"/>
            <a:ext cx="423514" cy="461665"/>
          </a:xfrm>
          <a:prstGeom prst="rect">
            <a:avLst/>
          </a:prstGeom>
          <a:noFill/>
        </p:spPr>
        <p:txBody>
          <a:bodyPr wrap="none" rtlCol="0">
            <a:spAutoFit/>
          </a:bodyPr>
          <a:lstStyle/>
          <a:p>
            <a:r>
              <a:rPr lang="en-US" sz="2400" i="1">
                <a:solidFill>
                  <a:schemeClr val="bg1">
                    <a:lumMod val="65000"/>
                  </a:schemeClr>
                </a:solidFill>
                <a:latin typeface="Times New Roman" panose="02020603050405020304" pitchFamily="18" charset="0"/>
                <a:cs typeface="Times New Roman" panose="02020603050405020304" pitchFamily="18" charset="0"/>
              </a:rPr>
              <a:t>e</a:t>
            </a:r>
            <a:r>
              <a:rPr lang="en-US" sz="2400" i="1" baseline="-25000">
                <a:solidFill>
                  <a:schemeClr val="bg1">
                    <a:lumMod val="65000"/>
                  </a:schemeClr>
                </a:solidFill>
                <a:latin typeface="Times New Roman" panose="02020603050405020304" pitchFamily="18" charset="0"/>
                <a:cs typeface="Times New Roman" panose="02020603050405020304" pitchFamily="18" charset="0"/>
              </a:rPr>
              <a:t>1</a:t>
            </a:r>
          </a:p>
        </p:txBody>
      </p:sp>
      <p:sp>
        <p:nvSpPr>
          <p:cNvPr id="151" name="TextBox 150">
            <a:extLst>
              <a:ext uri="{FF2B5EF4-FFF2-40B4-BE49-F238E27FC236}">
                <a16:creationId xmlns:a16="http://schemas.microsoft.com/office/drawing/2014/main" id="{D2077915-909B-465D-AE6C-05885EB33B19}"/>
              </a:ext>
            </a:extLst>
          </p:cNvPr>
          <p:cNvSpPr txBox="1"/>
          <p:nvPr/>
        </p:nvSpPr>
        <p:spPr>
          <a:xfrm>
            <a:off x="7533092" y="3220825"/>
            <a:ext cx="423514" cy="461665"/>
          </a:xfrm>
          <a:prstGeom prst="rect">
            <a:avLst/>
          </a:prstGeom>
          <a:noFill/>
        </p:spPr>
        <p:txBody>
          <a:bodyPr wrap="none" rtlCol="0">
            <a:spAutoFit/>
          </a:bodyPr>
          <a:lstStyle/>
          <a:p>
            <a:r>
              <a:rPr lang="en-US" sz="2400" i="1">
                <a:solidFill>
                  <a:schemeClr val="bg1">
                    <a:lumMod val="65000"/>
                  </a:schemeClr>
                </a:solidFill>
                <a:latin typeface="Times New Roman" panose="02020603050405020304" pitchFamily="18" charset="0"/>
                <a:cs typeface="Times New Roman" panose="02020603050405020304" pitchFamily="18" charset="0"/>
              </a:rPr>
              <a:t>e</a:t>
            </a:r>
            <a:r>
              <a:rPr lang="en-US" sz="2400" i="1" baseline="-25000">
                <a:solidFill>
                  <a:schemeClr val="bg1">
                    <a:lumMod val="65000"/>
                  </a:schemeClr>
                </a:solidFill>
                <a:latin typeface="Times New Roman" panose="02020603050405020304" pitchFamily="18" charset="0"/>
                <a:cs typeface="Times New Roman" panose="02020603050405020304" pitchFamily="18" charset="0"/>
              </a:rPr>
              <a:t>0</a:t>
            </a:r>
          </a:p>
        </p:txBody>
      </p:sp>
      <p:sp>
        <p:nvSpPr>
          <p:cNvPr id="152" name="TextBox 151">
            <a:extLst>
              <a:ext uri="{FF2B5EF4-FFF2-40B4-BE49-F238E27FC236}">
                <a16:creationId xmlns:a16="http://schemas.microsoft.com/office/drawing/2014/main" id="{367B6179-D5A3-4969-B23D-4BFA337610F9}"/>
              </a:ext>
            </a:extLst>
          </p:cNvPr>
          <p:cNvSpPr txBox="1"/>
          <p:nvPr/>
        </p:nvSpPr>
        <p:spPr>
          <a:xfrm>
            <a:off x="7896887" y="2735602"/>
            <a:ext cx="423514" cy="461665"/>
          </a:xfrm>
          <a:prstGeom prst="rect">
            <a:avLst/>
          </a:prstGeom>
          <a:noFill/>
        </p:spPr>
        <p:txBody>
          <a:bodyPr wrap="none" rtlCol="0">
            <a:spAutoFit/>
          </a:bodyPr>
          <a:lstStyle/>
          <a:p>
            <a:r>
              <a:rPr lang="en-US" sz="2400" i="1">
                <a:solidFill>
                  <a:schemeClr val="bg1">
                    <a:lumMod val="65000"/>
                  </a:schemeClr>
                </a:solidFill>
                <a:latin typeface="Times New Roman" panose="02020603050405020304" pitchFamily="18" charset="0"/>
                <a:cs typeface="Times New Roman" panose="02020603050405020304" pitchFamily="18" charset="0"/>
              </a:rPr>
              <a:t>e</a:t>
            </a:r>
            <a:r>
              <a:rPr lang="en-US" sz="2400" i="1" baseline="-25000">
                <a:solidFill>
                  <a:schemeClr val="bg1">
                    <a:lumMod val="65000"/>
                  </a:schemeClr>
                </a:solidFill>
                <a:latin typeface="Times New Roman" panose="02020603050405020304" pitchFamily="18" charset="0"/>
                <a:cs typeface="Times New Roman" panose="02020603050405020304" pitchFamily="18" charset="0"/>
              </a:rPr>
              <a:t>2</a:t>
            </a:r>
          </a:p>
        </p:txBody>
      </p:sp>
      <p:sp>
        <p:nvSpPr>
          <p:cNvPr id="153" name="TextBox 152">
            <a:extLst>
              <a:ext uri="{FF2B5EF4-FFF2-40B4-BE49-F238E27FC236}">
                <a16:creationId xmlns:a16="http://schemas.microsoft.com/office/drawing/2014/main" id="{A0DD3281-F93C-4C8C-82CD-5BD62BB877A8}"/>
              </a:ext>
            </a:extLst>
          </p:cNvPr>
          <p:cNvSpPr txBox="1"/>
          <p:nvPr/>
        </p:nvSpPr>
        <p:spPr>
          <a:xfrm>
            <a:off x="8546509" y="2720163"/>
            <a:ext cx="423514" cy="461665"/>
          </a:xfrm>
          <a:prstGeom prst="rect">
            <a:avLst/>
          </a:prstGeom>
          <a:noFill/>
        </p:spPr>
        <p:txBody>
          <a:bodyPr wrap="none" rtlCol="0">
            <a:spAutoFit/>
          </a:bodyPr>
          <a:lstStyle/>
          <a:p>
            <a:r>
              <a:rPr lang="en-US" sz="2400" i="1">
                <a:latin typeface="Times New Roman" panose="02020603050405020304" pitchFamily="18" charset="0"/>
                <a:cs typeface="Times New Roman" panose="02020603050405020304" pitchFamily="18" charset="0"/>
              </a:rPr>
              <a:t>e</a:t>
            </a:r>
            <a:r>
              <a:rPr lang="en-US" sz="2400" i="1" baseline="-25000">
                <a:latin typeface="Times New Roman" panose="02020603050405020304" pitchFamily="18" charset="0"/>
                <a:cs typeface="Times New Roman" panose="02020603050405020304" pitchFamily="18" charset="0"/>
              </a:rPr>
              <a:t>3</a:t>
            </a:r>
          </a:p>
        </p:txBody>
      </p:sp>
      <mc:AlternateContent xmlns:mc="http://schemas.openxmlformats.org/markup-compatibility/2006" xmlns:p14="http://schemas.microsoft.com/office/powerpoint/2010/main">
        <mc:Choice Requires="p14">
          <p:contentPart p14:bwMode="auto" r:id="rId6">
            <p14:nvContentPartPr>
              <p14:cNvPr id="154" name="Ink 153">
                <a:extLst>
                  <a:ext uri="{FF2B5EF4-FFF2-40B4-BE49-F238E27FC236}">
                    <a16:creationId xmlns:a16="http://schemas.microsoft.com/office/drawing/2014/main" id="{1F2FE106-D063-4C7B-B9BA-1259AC9AEEAF}"/>
                  </a:ext>
                </a:extLst>
              </p14:cNvPr>
              <p14:cNvContentPartPr/>
              <p14:nvPr/>
            </p14:nvContentPartPr>
            <p14:xfrm>
              <a:off x="8132586" y="5108230"/>
              <a:ext cx="360" cy="360"/>
            </p14:xfrm>
          </p:contentPart>
        </mc:Choice>
        <mc:Fallback xmlns="">
          <p:pic>
            <p:nvPicPr>
              <p:cNvPr id="154" name="Ink 153">
                <a:extLst>
                  <a:ext uri="{FF2B5EF4-FFF2-40B4-BE49-F238E27FC236}">
                    <a16:creationId xmlns:a16="http://schemas.microsoft.com/office/drawing/2014/main" id="{1F2FE106-D063-4C7B-B9BA-1259AC9AEEAF}"/>
                  </a:ext>
                </a:extLst>
              </p:cNvPr>
              <p:cNvPicPr/>
              <p:nvPr/>
            </p:nvPicPr>
            <p:blipFill>
              <a:blip r:embed="rId3"/>
              <a:stretch>
                <a:fillRect/>
              </a:stretch>
            </p:blipFill>
            <p:spPr>
              <a:xfrm>
                <a:off x="8123586" y="5099230"/>
                <a:ext cx="18000" cy="18000"/>
              </a:xfrm>
              <a:prstGeom prst="rect">
                <a:avLst/>
              </a:prstGeom>
            </p:spPr>
          </p:pic>
        </mc:Fallback>
      </mc:AlternateContent>
      <p:sp>
        <p:nvSpPr>
          <p:cNvPr id="159" name="Rectangle 158">
            <a:extLst>
              <a:ext uri="{FF2B5EF4-FFF2-40B4-BE49-F238E27FC236}">
                <a16:creationId xmlns:a16="http://schemas.microsoft.com/office/drawing/2014/main" id="{A69AB03E-1937-47B3-B157-326C4298ADA6}"/>
              </a:ext>
            </a:extLst>
          </p:cNvPr>
          <p:cNvSpPr/>
          <p:nvPr/>
        </p:nvSpPr>
        <p:spPr>
          <a:xfrm>
            <a:off x="2049272" y="5823230"/>
            <a:ext cx="7924580" cy="646331"/>
          </a:xfrm>
          <a:prstGeom prst="rect">
            <a:avLst/>
          </a:prstGeom>
        </p:spPr>
        <p:txBody>
          <a:bodyPr wrap="square">
            <a:spAutoFit/>
          </a:bodyPr>
          <a:lstStyle/>
          <a:p>
            <a:r>
              <a:rPr lang="en-US" b="1"/>
              <a:t>run</a:t>
            </a:r>
            <a:r>
              <a:rPr lang="en-US"/>
              <a:t> { #Full.elements = 5 </a:t>
            </a:r>
            <a:r>
              <a:rPr lang="en-US" b="1"/>
              <a:t>and</a:t>
            </a:r>
            <a:r>
              <a:rPr lang="en-US"/>
              <a:t> #Sub.elements = 3 </a:t>
            </a:r>
            <a:r>
              <a:rPr lang="en-US" b="1"/>
              <a:t>and</a:t>
            </a:r>
            <a:r>
              <a:rPr lang="en-US"/>
              <a:t> #Element = 5 </a:t>
            </a:r>
            <a:r>
              <a:rPr lang="en-US" b="1"/>
              <a:t>and</a:t>
            </a:r>
            <a:r>
              <a:rPr lang="en-US"/>
              <a:t> #Node = 15} </a:t>
            </a:r>
          </a:p>
          <a:p>
            <a:r>
              <a:rPr lang="en-US" b="1"/>
              <a:t>for</a:t>
            </a:r>
            <a:r>
              <a:rPr lang="en-US"/>
              <a:t> 2 Mesh, 5 Element, 5 Triangle, 15 Node, 15 Vertex, 12 State, 6 F, 6 S, 6 </a:t>
            </a:r>
            <a:r>
              <a:rPr lang="en-US" b="1"/>
              <a:t>int</a:t>
            </a:r>
          </a:p>
        </p:txBody>
      </p:sp>
      <p:sp>
        <p:nvSpPr>
          <p:cNvPr id="158" name="TextBox 157">
            <a:extLst>
              <a:ext uri="{FF2B5EF4-FFF2-40B4-BE49-F238E27FC236}">
                <a16:creationId xmlns:a16="http://schemas.microsoft.com/office/drawing/2014/main" id="{68A0C259-4752-48F9-92DE-E93E0A47310B}"/>
              </a:ext>
            </a:extLst>
          </p:cNvPr>
          <p:cNvSpPr txBox="1"/>
          <p:nvPr/>
        </p:nvSpPr>
        <p:spPr>
          <a:xfrm>
            <a:off x="7399502" y="2904801"/>
            <a:ext cx="1229824" cy="923330"/>
          </a:xfrm>
          <a:prstGeom prst="rect">
            <a:avLst/>
          </a:prstGeom>
          <a:noFill/>
        </p:spPr>
        <p:txBody>
          <a:bodyPr wrap="none" rtlCol="0">
            <a:spAutoFit/>
          </a:bodyPr>
          <a:lstStyle/>
          <a:p>
            <a:r>
              <a:rPr lang="en-US" sz="5400"/>
              <a:t>Sub</a:t>
            </a:r>
          </a:p>
        </p:txBody>
      </p:sp>
    </p:spTree>
    <p:extLst>
      <p:ext uri="{BB962C8B-B14F-4D97-AF65-F5344CB8AC3E}">
        <p14:creationId xmlns:p14="http://schemas.microsoft.com/office/powerpoint/2010/main" val="933424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5E85F9E-0CCC-4C0D-9E28-7C9F3FAAD441}"/>
              </a:ext>
            </a:extLst>
          </p:cNvPr>
          <p:cNvSpPr>
            <a:spLocks noGrp="1"/>
          </p:cNvSpPr>
          <p:nvPr>
            <p:ph type="title"/>
          </p:nvPr>
        </p:nvSpPr>
        <p:spPr/>
        <p:txBody>
          <a:bodyPr/>
          <a:lstStyle/>
          <a:p>
            <a:r>
              <a:rPr lang="en-US"/>
              <a:t>Equivalent wet values at each time step?</a:t>
            </a:r>
          </a:p>
        </p:txBody>
      </p:sp>
      <p:sp>
        <p:nvSpPr>
          <p:cNvPr id="6" name="Freeform: Shape 5">
            <a:extLst>
              <a:ext uri="{FF2B5EF4-FFF2-40B4-BE49-F238E27FC236}">
                <a16:creationId xmlns:a16="http://schemas.microsoft.com/office/drawing/2014/main" id="{F8F6C093-50C3-43C4-BE7A-7A5593298057}"/>
              </a:ext>
            </a:extLst>
          </p:cNvPr>
          <p:cNvSpPr/>
          <p:nvPr/>
        </p:nvSpPr>
        <p:spPr>
          <a:xfrm>
            <a:off x="3923608" y="2543694"/>
            <a:ext cx="2327563" cy="2327564"/>
          </a:xfrm>
          <a:custGeom>
            <a:avLst/>
            <a:gdLst>
              <a:gd name="connsiteX0" fmla="*/ 432261 w 2327563"/>
              <a:gd name="connsiteY0" fmla="*/ 415637 h 2327564"/>
              <a:gd name="connsiteX1" fmla="*/ 0 w 2327563"/>
              <a:gd name="connsiteY1" fmla="*/ 2327564 h 2327564"/>
              <a:gd name="connsiteX2" fmla="*/ 1795549 w 2327563"/>
              <a:gd name="connsiteY2" fmla="*/ 947651 h 2327564"/>
              <a:gd name="connsiteX3" fmla="*/ 2327563 w 2327563"/>
              <a:gd name="connsiteY3" fmla="*/ 232757 h 2327564"/>
              <a:gd name="connsiteX4" fmla="*/ 1379912 w 2327563"/>
              <a:gd name="connsiteY4" fmla="*/ 0 h 2327564"/>
              <a:gd name="connsiteX5" fmla="*/ 432261 w 2327563"/>
              <a:gd name="connsiteY5" fmla="*/ 415637 h 23275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27563" h="2327564">
                <a:moveTo>
                  <a:pt x="432261" y="415637"/>
                </a:moveTo>
                <a:lnTo>
                  <a:pt x="0" y="2327564"/>
                </a:lnTo>
                <a:lnTo>
                  <a:pt x="1795549" y="947651"/>
                </a:lnTo>
                <a:lnTo>
                  <a:pt x="2327563" y="232757"/>
                </a:lnTo>
                <a:lnTo>
                  <a:pt x="1379912" y="0"/>
                </a:lnTo>
                <a:lnTo>
                  <a:pt x="432261" y="415637"/>
                </a:lnTo>
                <a:close/>
              </a:path>
            </a:pathLst>
          </a:cu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Shape 6">
            <a:extLst>
              <a:ext uri="{FF2B5EF4-FFF2-40B4-BE49-F238E27FC236}">
                <a16:creationId xmlns:a16="http://schemas.microsoft.com/office/drawing/2014/main" id="{E825CEA2-7C1A-40FB-A0D9-46CEBD43235E}"/>
              </a:ext>
            </a:extLst>
          </p:cNvPr>
          <p:cNvSpPr/>
          <p:nvPr/>
        </p:nvSpPr>
        <p:spPr>
          <a:xfrm>
            <a:off x="3973484" y="2576945"/>
            <a:ext cx="1712422" cy="2310938"/>
          </a:xfrm>
          <a:custGeom>
            <a:avLst/>
            <a:gdLst>
              <a:gd name="connsiteX0" fmla="*/ 382385 w 1712422"/>
              <a:gd name="connsiteY0" fmla="*/ 382386 h 2310938"/>
              <a:gd name="connsiteX1" fmla="*/ 498764 w 1712422"/>
              <a:gd name="connsiteY1" fmla="*/ 1512917 h 2310938"/>
              <a:gd name="connsiteX2" fmla="*/ 0 w 1712422"/>
              <a:gd name="connsiteY2" fmla="*/ 2310938 h 2310938"/>
              <a:gd name="connsiteX3" fmla="*/ 1712422 w 1712422"/>
              <a:gd name="connsiteY3" fmla="*/ 914400 h 2310938"/>
              <a:gd name="connsiteX4" fmla="*/ 1330036 w 1712422"/>
              <a:gd name="connsiteY4" fmla="*/ 0 h 2310938"/>
              <a:gd name="connsiteX5" fmla="*/ 382385 w 1712422"/>
              <a:gd name="connsiteY5" fmla="*/ 382386 h 231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12422" h="2310938">
                <a:moveTo>
                  <a:pt x="382385" y="382386"/>
                </a:moveTo>
                <a:lnTo>
                  <a:pt x="498764" y="1512917"/>
                </a:lnTo>
                <a:lnTo>
                  <a:pt x="0" y="2310938"/>
                </a:lnTo>
                <a:lnTo>
                  <a:pt x="1712422" y="914400"/>
                </a:lnTo>
                <a:lnTo>
                  <a:pt x="1330036" y="0"/>
                </a:lnTo>
                <a:lnTo>
                  <a:pt x="382385" y="382386"/>
                </a:lnTo>
                <a:close/>
              </a:path>
            </a:pathLst>
          </a:custGeom>
          <a:solidFill>
            <a:schemeClr val="bg1">
              <a:lumMod val="8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230462D-3A9D-4335-8C61-D1F705497B80}"/>
              </a:ext>
            </a:extLst>
          </p:cNvPr>
          <p:cNvSpPr txBox="1"/>
          <p:nvPr/>
        </p:nvSpPr>
        <p:spPr>
          <a:xfrm>
            <a:off x="4077752" y="2649662"/>
            <a:ext cx="356188" cy="338554"/>
          </a:xfrm>
          <a:prstGeom prst="rect">
            <a:avLst/>
          </a:prstGeom>
          <a:noFill/>
        </p:spPr>
        <p:txBody>
          <a:bodyPr wrap="none" rtlCol="0">
            <a:spAutoFit/>
          </a:bodyPr>
          <a:lstStyle/>
          <a:p>
            <a:r>
              <a:rPr lang="en-US" sz="1600" i="1">
                <a:latin typeface="Times New Roman" panose="02020603050405020304" pitchFamily="18" charset="0"/>
                <a:cs typeface="Times New Roman" panose="02020603050405020304" pitchFamily="18" charset="0"/>
              </a:rPr>
              <a:t>n</a:t>
            </a:r>
            <a:r>
              <a:rPr lang="en-US" sz="1600" i="1" baseline="-25000">
                <a:latin typeface="Times New Roman" panose="02020603050405020304" pitchFamily="18" charset="0"/>
                <a:cs typeface="Times New Roman" panose="02020603050405020304" pitchFamily="18" charset="0"/>
              </a:rPr>
              <a:t>6</a:t>
            </a:r>
          </a:p>
        </p:txBody>
      </p:sp>
      <p:sp>
        <p:nvSpPr>
          <p:cNvPr id="9" name="TextBox 8">
            <a:extLst>
              <a:ext uri="{FF2B5EF4-FFF2-40B4-BE49-F238E27FC236}">
                <a16:creationId xmlns:a16="http://schemas.microsoft.com/office/drawing/2014/main" id="{E8FF1833-B636-494A-870D-4D82E36C793F}"/>
              </a:ext>
            </a:extLst>
          </p:cNvPr>
          <p:cNvSpPr txBox="1"/>
          <p:nvPr/>
        </p:nvSpPr>
        <p:spPr>
          <a:xfrm>
            <a:off x="5671995" y="3307786"/>
            <a:ext cx="356188" cy="338554"/>
          </a:xfrm>
          <a:prstGeom prst="rect">
            <a:avLst/>
          </a:prstGeom>
          <a:noFill/>
        </p:spPr>
        <p:txBody>
          <a:bodyPr wrap="none" rtlCol="0">
            <a:spAutoFit/>
          </a:bodyPr>
          <a:lstStyle/>
          <a:p>
            <a:r>
              <a:rPr lang="en-US" sz="1600" i="1">
                <a:latin typeface="Times New Roman" panose="02020603050405020304" pitchFamily="18" charset="0"/>
                <a:cs typeface="Times New Roman" panose="02020603050405020304" pitchFamily="18" charset="0"/>
              </a:rPr>
              <a:t>n</a:t>
            </a:r>
            <a:r>
              <a:rPr lang="en-US" sz="1600" i="1" baseline="-25000">
                <a:latin typeface="Times New Roman" panose="02020603050405020304" pitchFamily="18" charset="0"/>
                <a:cs typeface="Times New Roman" panose="02020603050405020304" pitchFamily="18" charset="0"/>
              </a:rPr>
              <a:t>9</a:t>
            </a:r>
          </a:p>
        </p:txBody>
      </p:sp>
      <p:sp>
        <p:nvSpPr>
          <p:cNvPr id="10" name="TextBox 9">
            <a:extLst>
              <a:ext uri="{FF2B5EF4-FFF2-40B4-BE49-F238E27FC236}">
                <a16:creationId xmlns:a16="http://schemas.microsoft.com/office/drawing/2014/main" id="{6A68DFAB-369E-4F1E-9F1A-D781C721C42C}"/>
              </a:ext>
            </a:extLst>
          </p:cNvPr>
          <p:cNvSpPr txBox="1"/>
          <p:nvPr/>
        </p:nvSpPr>
        <p:spPr>
          <a:xfrm>
            <a:off x="4417048" y="3669497"/>
            <a:ext cx="441146" cy="338554"/>
          </a:xfrm>
          <a:prstGeom prst="rect">
            <a:avLst/>
          </a:prstGeom>
          <a:noFill/>
        </p:spPr>
        <p:txBody>
          <a:bodyPr wrap="square" rtlCol="0">
            <a:spAutoFit/>
          </a:bodyPr>
          <a:lstStyle/>
          <a:p>
            <a:r>
              <a:rPr lang="en-US" sz="1600" i="1">
                <a:solidFill>
                  <a:schemeClr val="bg1">
                    <a:lumMod val="65000"/>
                  </a:schemeClr>
                </a:solidFill>
                <a:latin typeface="Times New Roman" panose="02020603050405020304" pitchFamily="18" charset="0"/>
                <a:cs typeface="Times New Roman" panose="02020603050405020304" pitchFamily="18" charset="0"/>
              </a:rPr>
              <a:t>n</a:t>
            </a:r>
            <a:r>
              <a:rPr lang="en-US" sz="1600" i="1" baseline="-25000">
                <a:solidFill>
                  <a:schemeClr val="bg1">
                    <a:lumMod val="65000"/>
                  </a:schemeClr>
                </a:solidFill>
                <a:latin typeface="Times New Roman" panose="02020603050405020304" pitchFamily="18" charset="0"/>
                <a:cs typeface="Times New Roman" panose="02020603050405020304" pitchFamily="18" charset="0"/>
              </a:rPr>
              <a:t>8</a:t>
            </a:r>
          </a:p>
        </p:txBody>
      </p:sp>
      <p:grpSp>
        <p:nvGrpSpPr>
          <p:cNvPr id="11" name="Group 10">
            <a:extLst>
              <a:ext uri="{FF2B5EF4-FFF2-40B4-BE49-F238E27FC236}">
                <a16:creationId xmlns:a16="http://schemas.microsoft.com/office/drawing/2014/main" id="{9B12A909-0229-4BF7-A828-5AC99BAB8E04}"/>
              </a:ext>
            </a:extLst>
          </p:cNvPr>
          <p:cNvGrpSpPr/>
          <p:nvPr/>
        </p:nvGrpSpPr>
        <p:grpSpPr>
          <a:xfrm rot="20126284">
            <a:off x="4193380" y="2797333"/>
            <a:ext cx="1361377" cy="1058732"/>
            <a:chOff x="2992582" y="2907530"/>
            <a:chExt cx="1429789" cy="1048251"/>
          </a:xfrm>
        </p:grpSpPr>
        <p:cxnSp>
          <p:nvCxnSpPr>
            <p:cNvPr id="29" name="Straight Connector 28">
              <a:extLst>
                <a:ext uri="{FF2B5EF4-FFF2-40B4-BE49-F238E27FC236}">
                  <a16:creationId xmlns:a16="http://schemas.microsoft.com/office/drawing/2014/main" id="{A8D81411-1995-4C86-9803-E402883C0B3C}"/>
                </a:ext>
              </a:extLst>
            </p:cNvPr>
            <p:cNvCxnSpPr/>
            <p:nvPr/>
          </p:nvCxnSpPr>
          <p:spPr>
            <a:xfrm>
              <a:off x="3374967" y="2907530"/>
              <a:ext cx="1047404" cy="1048251"/>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FE0F6956-17E5-4D18-86BD-7F06C931BF5A}"/>
                </a:ext>
              </a:extLst>
            </p:cNvPr>
            <p:cNvCxnSpPr/>
            <p:nvPr/>
          </p:nvCxnSpPr>
          <p:spPr>
            <a:xfrm flipH="1">
              <a:off x="2992582" y="2907530"/>
              <a:ext cx="382385" cy="1048251"/>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E7769C3C-48BD-4505-976D-12D61C626369}"/>
                </a:ext>
              </a:extLst>
            </p:cNvPr>
            <p:cNvCxnSpPr/>
            <p:nvPr/>
          </p:nvCxnSpPr>
          <p:spPr>
            <a:xfrm>
              <a:off x="3009207" y="3955781"/>
              <a:ext cx="1413164"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cxnSp>
        <p:nvCxnSpPr>
          <p:cNvPr id="12" name="Straight Connector 11">
            <a:extLst>
              <a:ext uri="{FF2B5EF4-FFF2-40B4-BE49-F238E27FC236}">
                <a16:creationId xmlns:a16="http://schemas.microsoft.com/office/drawing/2014/main" id="{05DBCF34-F371-423A-9630-E2BAB218B974}"/>
              </a:ext>
            </a:extLst>
          </p:cNvPr>
          <p:cNvCxnSpPr>
            <a:cxnSpLocks/>
          </p:cNvCxnSpPr>
          <p:nvPr/>
        </p:nvCxnSpPr>
        <p:spPr>
          <a:xfrm flipH="1">
            <a:off x="3929035" y="2976837"/>
            <a:ext cx="432679" cy="1941333"/>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239C1637-E4AB-4A32-B4F2-6F2455EB186D}"/>
              </a:ext>
            </a:extLst>
          </p:cNvPr>
          <p:cNvCxnSpPr>
            <a:cxnSpLocks/>
          </p:cNvCxnSpPr>
          <p:nvPr/>
        </p:nvCxnSpPr>
        <p:spPr>
          <a:xfrm flipH="1">
            <a:off x="3942889" y="3515684"/>
            <a:ext cx="1765963" cy="1392844"/>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C86BEB4F-CD35-4CD8-ADCA-72341337EA5C}"/>
              </a:ext>
            </a:extLst>
          </p:cNvPr>
          <p:cNvCxnSpPr>
            <a:cxnSpLocks/>
          </p:cNvCxnSpPr>
          <p:nvPr/>
        </p:nvCxnSpPr>
        <p:spPr>
          <a:xfrm flipV="1">
            <a:off x="4361714" y="2562287"/>
            <a:ext cx="944578" cy="41455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98B3F564-85AE-488D-9CA0-FCB978201DB0}"/>
              </a:ext>
            </a:extLst>
          </p:cNvPr>
          <p:cNvCxnSpPr>
            <a:cxnSpLocks/>
          </p:cNvCxnSpPr>
          <p:nvPr/>
        </p:nvCxnSpPr>
        <p:spPr>
          <a:xfrm>
            <a:off x="5284726" y="2546923"/>
            <a:ext cx="424126" cy="959119"/>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4A9098A1-9A4F-42E9-A3EA-72CC7AAD6EC3}"/>
              </a:ext>
            </a:extLst>
          </p:cNvPr>
          <p:cNvCxnSpPr>
            <a:cxnSpLocks/>
          </p:cNvCxnSpPr>
          <p:nvPr/>
        </p:nvCxnSpPr>
        <p:spPr>
          <a:xfrm>
            <a:off x="5284726" y="2546923"/>
            <a:ext cx="985842" cy="222016"/>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FED7A5B8-291B-4E50-BC42-9EAD41422D89}"/>
              </a:ext>
            </a:extLst>
          </p:cNvPr>
          <p:cNvCxnSpPr>
            <a:cxnSpLocks/>
          </p:cNvCxnSpPr>
          <p:nvPr/>
        </p:nvCxnSpPr>
        <p:spPr>
          <a:xfrm flipH="1">
            <a:off x="5717566" y="2768939"/>
            <a:ext cx="553002" cy="737103"/>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40C27F25-2D10-4C76-851E-7035D800A658}"/>
              </a:ext>
            </a:extLst>
          </p:cNvPr>
          <p:cNvSpPr txBox="1"/>
          <p:nvPr/>
        </p:nvSpPr>
        <p:spPr>
          <a:xfrm>
            <a:off x="6229304" y="2580487"/>
            <a:ext cx="425116" cy="338554"/>
          </a:xfrm>
          <a:prstGeom prst="rect">
            <a:avLst/>
          </a:prstGeom>
          <a:noFill/>
        </p:spPr>
        <p:txBody>
          <a:bodyPr wrap="none" rtlCol="0">
            <a:spAutoFit/>
          </a:bodyPr>
          <a:lstStyle/>
          <a:p>
            <a:r>
              <a:rPr lang="en-US" sz="1600" i="1">
                <a:latin typeface="Times New Roman" panose="02020603050405020304" pitchFamily="18" charset="0"/>
                <a:cs typeface="Times New Roman" panose="02020603050405020304" pitchFamily="18" charset="0"/>
              </a:rPr>
              <a:t>n</a:t>
            </a:r>
            <a:r>
              <a:rPr lang="en-US" sz="1600" i="1" baseline="-25000">
                <a:latin typeface="Times New Roman" panose="02020603050405020304" pitchFamily="18" charset="0"/>
                <a:cs typeface="Times New Roman" panose="02020603050405020304" pitchFamily="18" charset="0"/>
              </a:rPr>
              <a:t>14</a:t>
            </a:r>
          </a:p>
        </p:txBody>
      </p:sp>
      <p:sp>
        <p:nvSpPr>
          <p:cNvPr id="19" name="TextBox 18">
            <a:extLst>
              <a:ext uri="{FF2B5EF4-FFF2-40B4-BE49-F238E27FC236}">
                <a16:creationId xmlns:a16="http://schemas.microsoft.com/office/drawing/2014/main" id="{929A0A5B-1865-4091-8F6C-DB89189341F4}"/>
              </a:ext>
            </a:extLst>
          </p:cNvPr>
          <p:cNvSpPr txBox="1"/>
          <p:nvPr/>
        </p:nvSpPr>
        <p:spPr>
          <a:xfrm>
            <a:off x="5101311" y="2212330"/>
            <a:ext cx="425116" cy="338554"/>
          </a:xfrm>
          <a:prstGeom prst="rect">
            <a:avLst/>
          </a:prstGeom>
          <a:noFill/>
        </p:spPr>
        <p:txBody>
          <a:bodyPr wrap="none" rtlCol="0">
            <a:spAutoFit/>
          </a:bodyPr>
          <a:lstStyle/>
          <a:p>
            <a:r>
              <a:rPr lang="en-US" sz="1600" i="1">
                <a:latin typeface="Times New Roman" panose="02020603050405020304" pitchFamily="18" charset="0"/>
                <a:cs typeface="Times New Roman" panose="02020603050405020304" pitchFamily="18" charset="0"/>
              </a:rPr>
              <a:t>n</a:t>
            </a:r>
            <a:r>
              <a:rPr lang="en-US" sz="1600" i="1" baseline="-25000">
                <a:latin typeface="Times New Roman" panose="02020603050405020304" pitchFamily="18" charset="0"/>
                <a:cs typeface="Times New Roman" panose="02020603050405020304" pitchFamily="18" charset="0"/>
              </a:rPr>
              <a:t>12</a:t>
            </a:r>
          </a:p>
        </p:txBody>
      </p:sp>
      <p:sp>
        <p:nvSpPr>
          <p:cNvPr id="20" name="TextBox 19">
            <a:extLst>
              <a:ext uri="{FF2B5EF4-FFF2-40B4-BE49-F238E27FC236}">
                <a16:creationId xmlns:a16="http://schemas.microsoft.com/office/drawing/2014/main" id="{F9F6764B-CBC5-4151-A90A-94E1456C5475}"/>
              </a:ext>
            </a:extLst>
          </p:cNvPr>
          <p:cNvSpPr txBox="1"/>
          <p:nvPr/>
        </p:nvSpPr>
        <p:spPr>
          <a:xfrm>
            <a:off x="3698763" y="4817054"/>
            <a:ext cx="356188" cy="338554"/>
          </a:xfrm>
          <a:prstGeom prst="rect">
            <a:avLst/>
          </a:prstGeom>
          <a:noFill/>
        </p:spPr>
        <p:txBody>
          <a:bodyPr wrap="none" rtlCol="0">
            <a:spAutoFit/>
          </a:bodyPr>
          <a:lstStyle/>
          <a:p>
            <a:r>
              <a:rPr lang="en-US" sz="1600" i="1">
                <a:latin typeface="Times New Roman" panose="02020603050405020304" pitchFamily="18" charset="0"/>
                <a:cs typeface="Times New Roman" panose="02020603050405020304" pitchFamily="18" charset="0"/>
              </a:rPr>
              <a:t>n</a:t>
            </a:r>
            <a:r>
              <a:rPr lang="en-US" sz="1600" i="1" baseline="-25000">
                <a:latin typeface="Times New Roman" panose="02020603050405020304" pitchFamily="18" charset="0"/>
                <a:cs typeface="Times New Roman" panose="02020603050405020304" pitchFamily="18" charset="0"/>
              </a:rPr>
              <a:t>0</a:t>
            </a:r>
          </a:p>
        </p:txBody>
      </p:sp>
      <p:sp>
        <p:nvSpPr>
          <p:cNvPr id="21" name="TextBox 20">
            <a:extLst>
              <a:ext uri="{FF2B5EF4-FFF2-40B4-BE49-F238E27FC236}">
                <a16:creationId xmlns:a16="http://schemas.microsoft.com/office/drawing/2014/main" id="{A2F03488-D58A-476D-9962-F9717F741726}"/>
              </a:ext>
            </a:extLst>
          </p:cNvPr>
          <p:cNvSpPr txBox="1"/>
          <p:nvPr/>
        </p:nvSpPr>
        <p:spPr>
          <a:xfrm>
            <a:off x="4052694" y="3781317"/>
            <a:ext cx="423514" cy="461665"/>
          </a:xfrm>
          <a:prstGeom prst="rect">
            <a:avLst/>
          </a:prstGeom>
          <a:noFill/>
        </p:spPr>
        <p:txBody>
          <a:bodyPr wrap="none" rtlCol="0">
            <a:spAutoFit/>
          </a:bodyPr>
          <a:lstStyle/>
          <a:p>
            <a:r>
              <a:rPr lang="en-US" sz="2400" i="1">
                <a:latin typeface="Times New Roman" panose="02020603050405020304" pitchFamily="18" charset="0"/>
                <a:cs typeface="Times New Roman" panose="02020603050405020304" pitchFamily="18" charset="0"/>
              </a:rPr>
              <a:t>e</a:t>
            </a:r>
            <a:r>
              <a:rPr lang="en-US" sz="2400" i="1" baseline="-25000">
                <a:latin typeface="Times New Roman" panose="02020603050405020304" pitchFamily="18" charset="0"/>
                <a:cs typeface="Times New Roman" panose="02020603050405020304" pitchFamily="18" charset="0"/>
              </a:rPr>
              <a:t>4</a:t>
            </a:r>
          </a:p>
        </p:txBody>
      </p:sp>
      <p:cxnSp>
        <p:nvCxnSpPr>
          <p:cNvPr id="22" name="Straight Connector 21">
            <a:extLst>
              <a:ext uri="{FF2B5EF4-FFF2-40B4-BE49-F238E27FC236}">
                <a16:creationId xmlns:a16="http://schemas.microsoft.com/office/drawing/2014/main" id="{B2D8BAE3-900A-41EA-A480-87726C862BE9}"/>
              </a:ext>
            </a:extLst>
          </p:cNvPr>
          <p:cNvCxnSpPr>
            <a:cxnSpLocks/>
          </p:cNvCxnSpPr>
          <p:nvPr/>
        </p:nvCxnSpPr>
        <p:spPr>
          <a:xfrm flipH="1">
            <a:off x="3942889" y="4084531"/>
            <a:ext cx="546526" cy="833639"/>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D85734C1-6E6E-4A2B-A465-4FA9D296C288}"/>
              </a:ext>
            </a:extLst>
          </p:cNvPr>
          <p:cNvSpPr txBox="1"/>
          <p:nvPr/>
        </p:nvSpPr>
        <p:spPr>
          <a:xfrm>
            <a:off x="4387463" y="3932660"/>
            <a:ext cx="423514" cy="461665"/>
          </a:xfrm>
          <a:prstGeom prst="rect">
            <a:avLst/>
          </a:prstGeom>
          <a:noFill/>
        </p:spPr>
        <p:txBody>
          <a:bodyPr wrap="none" rtlCol="0">
            <a:spAutoFit/>
          </a:bodyPr>
          <a:lstStyle/>
          <a:p>
            <a:r>
              <a:rPr lang="en-US" sz="2400" i="1">
                <a:solidFill>
                  <a:schemeClr val="bg1">
                    <a:lumMod val="65000"/>
                  </a:schemeClr>
                </a:solidFill>
                <a:latin typeface="Times New Roman" panose="02020603050405020304" pitchFamily="18" charset="0"/>
                <a:cs typeface="Times New Roman" panose="02020603050405020304" pitchFamily="18" charset="0"/>
              </a:rPr>
              <a:t>e</a:t>
            </a:r>
            <a:r>
              <a:rPr lang="en-US" sz="2400" i="1" baseline="-25000">
                <a:solidFill>
                  <a:schemeClr val="bg1">
                    <a:lumMod val="65000"/>
                  </a:schemeClr>
                </a:solidFill>
                <a:latin typeface="Times New Roman" panose="02020603050405020304" pitchFamily="18" charset="0"/>
                <a:cs typeface="Times New Roman" panose="02020603050405020304" pitchFamily="18" charset="0"/>
              </a:rPr>
              <a:t>1</a:t>
            </a:r>
          </a:p>
        </p:txBody>
      </p:sp>
      <p:sp>
        <p:nvSpPr>
          <p:cNvPr id="24" name="TextBox 23">
            <a:extLst>
              <a:ext uri="{FF2B5EF4-FFF2-40B4-BE49-F238E27FC236}">
                <a16:creationId xmlns:a16="http://schemas.microsoft.com/office/drawing/2014/main" id="{23896620-362F-4C20-A2C6-CEA34FB189DA}"/>
              </a:ext>
            </a:extLst>
          </p:cNvPr>
          <p:cNvSpPr txBox="1"/>
          <p:nvPr/>
        </p:nvSpPr>
        <p:spPr>
          <a:xfrm>
            <a:off x="4557136" y="3154323"/>
            <a:ext cx="423514" cy="461665"/>
          </a:xfrm>
          <a:prstGeom prst="rect">
            <a:avLst/>
          </a:prstGeom>
          <a:noFill/>
        </p:spPr>
        <p:txBody>
          <a:bodyPr wrap="none" rtlCol="0">
            <a:spAutoFit/>
          </a:bodyPr>
          <a:lstStyle/>
          <a:p>
            <a:r>
              <a:rPr lang="en-US" sz="2400" i="1">
                <a:solidFill>
                  <a:schemeClr val="bg1">
                    <a:lumMod val="65000"/>
                  </a:schemeClr>
                </a:solidFill>
                <a:latin typeface="Times New Roman" panose="02020603050405020304" pitchFamily="18" charset="0"/>
                <a:cs typeface="Times New Roman" panose="02020603050405020304" pitchFamily="18" charset="0"/>
              </a:rPr>
              <a:t>e</a:t>
            </a:r>
            <a:r>
              <a:rPr lang="en-US" sz="2400" i="1" baseline="-25000">
                <a:solidFill>
                  <a:schemeClr val="bg1">
                    <a:lumMod val="65000"/>
                  </a:schemeClr>
                </a:solidFill>
                <a:latin typeface="Times New Roman" panose="02020603050405020304" pitchFamily="18" charset="0"/>
                <a:cs typeface="Times New Roman" panose="02020603050405020304" pitchFamily="18" charset="0"/>
              </a:rPr>
              <a:t>0</a:t>
            </a:r>
          </a:p>
        </p:txBody>
      </p:sp>
      <p:sp>
        <p:nvSpPr>
          <p:cNvPr id="25" name="TextBox 24">
            <a:extLst>
              <a:ext uri="{FF2B5EF4-FFF2-40B4-BE49-F238E27FC236}">
                <a16:creationId xmlns:a16="http://schemas.microsoft.com/office/drawing/2014/main" id="{5D85BFEA-0663-49DB-9C71-E0E3D8DA3171}"/>
              </a:ext>
            </a:extLst>
          </p:cNvPr>
          <p:cNvSpPr txBox="1"/>
          <p:nvPr/>
        </p:nvSpPr>
        <p:spPr>
          <a:xfrm>
            <a:off x="4920931" y="2669100"/>
            <a:ext cx="423514" cy="461665"/>
          </a:xfrm>
          <a:prstGeom prst="rect">
            <a:avLst/>
          </a:prstGeom>
          <a:noFill/>
        </p:spPr>
        <p:txBody>
          <a:bodyPr wrap="none" rtlCol="0">
            <a:spAutoFit/>
          </a:bodyPr>
          <a:lstStyle/>
          <a:p>
            <a:r>
              <a:rPr lang="en-US" sz="2400" i="1">
                <a:solidFill>
                  <a:schemeClr val="bg1">
                    <a:lumMod val="65000"/>
                  </a:schemeClr>
                </a:solidFill>
                <a:latin typeface="Times New Roman" panose="02020603050405020304" pitchFamily="18" charset="0"/>
                <a:cs typeface="Times New Roman" panose="02020603050405020304" pitchFamily="18" charset="0"/>
              </a:rPr>
              <a:t>e</a:t>
            </a:r>
            <a:r>
              <a:rPr lang="en-US" sz="2400" i="1" baseline="-25000">
                <a:solidFill>
                  <a:schemeClr val="bg1">
                    <a:lumMod val="65000"/>
                  </a:schemeClr>
                </a:solidFill>
                <a:latin typeface="Times New Roman" panose="02020603050405020304" pitchFamily="18" charset="0"/>
                <a:cs typeface="Times New Roman" panose="02020603050405020304" pitchFamily="18" charset="0"/>
              </a:rPr>
              <a:t>2</a:t>
            </a:r>
          </a:p>
        </p:txBody>
      </p:sp>
      <p:sp>
        <p:nvSpPr>
          <p:cNvPr id="26" name="TextBox 25">
            <a:extLst>
              <a:ext uri="{FF2B5EF4-FFF2-40B4-BE49-F238E27FC236}">
                <a16:creationId xmlns:a16="http://schemas.microsoft.com/office/drawing/2014/main" id="{7E5E8B5D-9D38-4411-9B7B-A7601AC063E7}"/>
              </a:ext>
            </a:extLst>
          </p:cNvPr>
          <p:cNvSpPr txBox="1"/>
          <p:nvPr/>
        </p:nvSpPr>
        <p:spPr>
          <a:xfrm>
            <a:off x="5570553" y="2653661"/>
            <a:ext cx="423514" cy="461665"/>
          </a:xfrm>
          <a:prstGeom prst="rect">
            <a:avLst/>
          </a:prstGeom>
          <a:noFill/>
        </p:spPr>
        <p:txBody>
          <a:bodyPr wrap="none" rtlCol="0">
            <a:spAutoFit/>
          </a:bodyPr>
          <a:lstStyle/>
          <a:p>
            <a:r>
              <a:rPr lang="en-US" sz="2400" i="1">
                <a:latin typeface="Times New Roman" panose="02020603050405020304" pitchFamily="18" charset="0"/>
                <a:cs typeface="Times New Roman" panose="02020603050405020304" pitchFamily="18" charset="0"/>
              </a:rPr>
              <a:t>e</a:t>
            </a:r>
            <a:r>
              <a:rPr lang="en-US" sz="2400" i="1" baseline="-25000">
                <a:latin typeface="Times New Roman" panose="02020603050405020304" pitchFamily="18" charset="0"/>
                <a:cs typeface="Times New Roman" panose="02020603050405020304" pitchFamily="18" charset="0"/>
              </a:rPr>
              <a:t>3</a:t>
            </a:r>
          </a:p>
        </p:txBody>
      </p:sp>
      <mc:AlternateContent xmlns:mc="http://schemas.openxmlformats.org/markup-compatibility/2006" xmlns:p14="http://schemas.microsoft.com/office/powerpoint/2010/main">
        <mc:Choice Requires="p14">
          <p:contentPart p14:bwMode="auto" r:id="rId2">
            <p14:nvContentPartPr>
              <p14:cNvPr id="27" name="Ink 26">
                <a:extLst>
                  <a:ext uri="{FF2B5EF4-FFF2-40B4-BE49-F238E27FC236}">
                    <a16:creationId xmlns:a16="http://schemas.microsoft.com/office/drawing/2014/main" id="{0684EFA3-6533-4E8B-B8FA-342D4C28A221}"/>
                  </a:ext>
                </a:extLst>
              </p14:cNvPr>
              <p14:cNvContentPartPr/>
              <p14:nvPr/>
            </p14:nvContentPartPr>
            <p14:xfrm>
              <a:off x="5156630" y="5041728"/>
              <a:ext cx="360" cy="360"/>
            </p14:xfrm>
          </p:contentPart>
        </mc:Choice>
        <mc:Fallback xmlns="">
          <p:pic>
            <p:nvPicPr>
              <p:cNvPr id="27" name="Ink 26">
                <a:extLst>
                  <a:ext uri="{FF2B5EF4-FFF2-40B4-BE49-F238E27FC236}">
                    <a16:creationId xmlns:a16="http://schemas.microsoft.com/office/drawing/2014/main" id="{0684EFA3-6533-4E8B-B8FA-342D4C28A221}"/>
                  </a:ext>
                </a:extLst>
              </p:cNvPr>
              <p:cNvPicPr/>
              <p:nvPr/>
            </p:nvPicPr>
            <p:blipFill>
              <a:blip r:embed="rId3"/>
              <a:stretch>
                <a:fillRect/>
              </a:stretch>
            </p:blipFill>
            <p:spPr>
              <a:xfrm>
                <a:off x="5147630" y="5032728"/>
                <a:ext cx="18000" cy="18000"/>
              </a:xfrm>
              <a:prstGeom prst="rect">
                <a:avLst/>
              </a:prstGeom>
            </p:spPr>
          </p:pic>
        </mc:Fallback>
      </mc:AlternateContent>
      <p:sp>
        <p:nvSpPr>
          <p:cNvPr id="32" name="TextBox 31">
            <a:extLst>
              <a:ext uri="{FF2B5EF4-FFF2-40B4-BE49-F238E27FC236}">
                <a16:creationId xmlns:a16="http://schemas.microsoft.com/office/drawing/2014/main" id="{52E85335-A6A7-43F1-A0E4-2FF5E3A3995B}"/>
              </a:ext>
            </a:extLst>
          </p:cNvPr>
          <p:cNvSpPr txBox="1"/>
          <p:nvPr/>
        </p:nvSpPr>
        <p:spPr>
          <a:xfrm>
            <a:off x="5850089" y="4163492"/>
            <a:ext cx="5802283" cy="1938992"/>
          </a:xfrm>
          <a:prstGeom prst="rect">
            <a:avLst/>
          </a:prstGeom>
          <a:solidFill>
            <a:srgbClr val="FFFF00"/>
          </a:solidFill>
        </p:spPr>
        <p:txBody>
          <a:bodyPr wrap="square" rtlCol="0">
            <a:spAutoFit/>
          </a:bodyPr>
          <a:lstStyle/>
          <a:p>
            <a:r>
              <a:rPr lang="en-US" sz="2400"/>
              <a:t>Run the wet-dry algorithm on the full mesh.</a:t>
            </a:r>
          </a:p>
          <a:p>
            <a:r>
              <a:rPr lang="en-US" sz="2400"/>
              <a:t>Run the wet-dry algorithm on the sub mesh.</a:t>
            </a:r>
          </a:p>
          <a:p>
            <a:r>
              <a:rPr lang="en-US" sz="2400"/>
              <a:t>We want the wet values of the nodes within the common region (the sub region) to be equal for the full and subdomain runs</a:t>
            </a:r>
          </a:p>
        </p:txBody>
      </p:sp>
      <p:sp>
        <p:nvSpPr>
          <p:cNvPr id="28" name="TextBox 27">
            <a:extLst>
              <a:ext uri="{FF2B5EF4-FFF2-40B4-BE49-F238E27FC236}">
                <a16:creationId xmlns:a16="http://schemas.microsoft.com/office/drawing/2014/main" id="{02F5225E-4F5C-4CF4-B4D4-E4ED2F68E6B2}"/>
              </a:ext>
            </a:extLst>
          </p:cNvPr>
          <p:cNvSpPr txBox="1"/>
          <p:nvPr/>
        </p:nvSpPr>
        <p:spPr>
          <a:xfrm>
            <a:off x="4423546" y="2838299"/>
            <a:ext cx="1229824" cy="923330"/>
          </a:xfrm>
          <a:prstGeom prst="rect">
            <a:avLst/>
          </a:prstGeom>
          <a:noFill/>
        </p:spPr>
        <p:txBody>
          <a:bodyPr wrap="none" rtlCol="0">
            <a:spAutoFit/>
          </a:bodyPr>
          <a:lstStyle/>
          <a:p>
            <a:r>
              <a:rPr lang="en-US" sz="5400"/>
              <a:t>Sub</a:t>
            </a:r>
          </a:p>
        </p:txBody>
      </p:sp>
    </p:spTree>
    <p:extLst>
      <p:ext uri="{BB962C8B-B14F-4D97-AF65-F5344CB8AC3E}">
        <p14:creationId xmlns:p14="http://schemas.microsoft.com/office/powerpoint/2010/main" val="968405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9B9F5E7-7BCB-4AF5-9CA3-E609497B690D}"/>
              </a:ext>
            </a:extLst>
          </p:cNvPr>
          <p:cNvSpPr/>
          <p:nvPr/>
        </p:nvSpPr>
        <p:spPr>
          <a:xfrm>
            <a:off x="2898371" y="2535073"/>
            <a:ext cx="6096000" cy="1569660"/>
          </a:xfrm>
          <a:prstGeom prst="rect">
            <a:avLst/>
          </a:prstGeom>
          <a:ln>
            <a:solidFill>
              <a:schemeClr val="bg1">
                <a:lumMod val="65000"/>
              </a:schemeClr>
            </a:solidFill>
          </a:ln>
        </p:spPr>
        <p:txBody>
          <a:bodyPr>
            <a:spAutoFit/>
          </a:bodyPr>
          <a:lstStyle/>
          <a:p>
            <a:r>
              <a:rPr lang="en-US" sz="2400"/>
              <a:t>Our approach to verification involves a comparison between full and subdomain runs, as opposed to showing that the wet-dry algorithm, in isolation, satisfies a specification.</a:t>
            </a:r>
          </a:p>
        </p:txBody>
      </p:sp>
    </p:spTree>
    <p:extLst>
      <p:ext uri="{BB962C8B-B14F-4D97-AF65-F5344CB8AC3E}">
        <p14:creationId xmlns:p14="http://schemas.microsoft.com/office/powerpoint/2010/main" val="41183160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1BCED52-A383-4788-9CD7-F67F19AFA4F9}"/>
              </a:ext>
            </a:extLst>
          </p:cNvPr>
          <p:cNvSpPr txBox="1"/>
          <p:nvPr/>
        </p:nvSpPr>
        <p:spPr>
          <a:xfrm>
            <a:off x="5850089" y="4163492"/>
            <a:ext cx="5802283" cy="1938992"/>
          </a:xfrm>
          <a:prstGeom prst="rect">
            <a:avLst/>
          </a:prstGeom>
          <a:solidFill>
            <a:srgbClr val="FFFF00"/>
          </a:solidFill>
        </p:spPr>
        <p:txBody>
          <a:bodyPr wrap="square" rtlCol="0">
            <a:spAutoFit/>
          </a:bodyPr>
          <a:lstStyle/>
          <a:p>
            <a:r>
              <a:rPr lang="en-US" sz="2400"/>
              <a:t>Run the wet-dry algorithm on the full mesh.</a:t>
            </a:r>
          </a:p>
          <a:p>
            <a:r>
              <a:rPr lang="en-US" sz="2400"/>
              <a:t>Run the wet-dry algorithm on the sub mesh.</a:t>
            </a:r>
          </a:p>
          <a:p>
            <a:r>
              <a:rPr lang="en-US" sz="2400"/>
              <a:t>We want the wet values of the nodes within the common region (the sub region) to be equal for the full and subdomain runs</a:t>
            </a:r>
          </a:p>
        </p:txBody>
      </p:sp>
      <p:sp>
        <p:nvSpPr>
          <p:cNvPr id="3" name="Speech Bubble: Rectangle 2">
            <a:extLst>
              <a:ext uri="{FF2B5EF4-FFF2-40B4-BE49-F238E27FC236}">
                <a16:creationId xmlns:a16="http://schemas.microsoft.com/office/drawing/2014/main" id="{3A08EF42-507F-4442-A328-CD356F4C08F8}"/>
              </a:ext>
            </a:extLst>
          </p:cNvPr>
          <p:cNvSpPr/>
          <p:nvPr/>
        </p:nvSpPr>
        <p:spPr>
          <a:xfrm>
            <a:off x="4422371" y="914400"/>
            <a:ext cx="2743200" cy="1529542"/>
          </a:xfrm>
          <a:prstGeom prst="wedgeRectCallout">
            <a:avLst>
              <a:gd name="adj1" fmla="val 143409"/>
              <a:gd name="adj2" fmla="val 21684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What about the wet value of elements? </a:t>
            </a:r>
          </a:p>
        </p:txBody>
      </p:sp>
    </p:spTree>
    <p:extLst>
      <p:ext uri="{BB962C8B-B14F-4D97-AF65-F5344CB8AC3E}">
        <p14:creationId xmlns:p14="http://schemas.microsoft.com/office/powerpoint/2010/main" val="3425375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07628CF-EA9A-490E-B1BC-5794CFCEFD11}"/>
              </a:ext>
            </a:extLst>
          </p:cNvPr>
          <p:cNvPicPr>
            <a:picLocks noChangeAspect="1"/>
          </p:cNvPicPr>
          <p:nvPr/>
        </p:nvPicPr>
        <p:blipFill rotWithShape="1">
          <a:blip r:embed="rId2"/>
          <a:srcRect l="21272" t="27604" r="22955"/>
          <a:stretch/>
        </p:blipFill>
        <p:spPr>
          <a:xfrm>
            <a:off x="2427316" y="1446415"/>
            <a:ext cx="6799812" cy="4689070"/>
          </a:xfrm>
          <a:prstGeom prst="rect">
            <a:avLst/>
          </a:prstGeom>
        </p:spPr>
      </p:pic>
      <p:sp>
        <p:nvSpPr>
          <p:cNvPr id="2" name="Title 1">
            <a:extLst>
              <a:ext uri="{FF2B5EF4-FFF2-40B4-BE49-F238E27FC236}">
                <a16:creationId xmlns:a16="http://schemas.microsoft.com/office/drawing/2014/main" id="{F02C69DC-9EB9-4DC8-9742-46BB44313EA3}"/>
              </a:ext>
            </a:extLst>
          </p:cNvPr>
          <p:cNvSpPr>
            <a:spLocks noGrp="1"/>
          </p:cNvSpPr>
          <p:nvPr>
            <p:ph type="title"/>
          </p:nvPr>
        </p:nvSpPr>
        <p:spPr/>
        <p:txBody>
          <a:bodyPr/>
          <a:lstStyle/>
          <a:p>
            <a:r>
              <a:rPr lang="en-US"/>
              <a:t>The material in these slides come from this paper</a:t>
            </a:r>
          </a:p>
        </p:txBody>
      </p:sp>
      <p:sp>
        <p:nvSpPr>
          <p:cNvPr id="5" name="Rectangle 4">
            <a:extLst>
              <a:ext uri="{FF2B5EF4-FFF2-40B4-BE49-F238E27FC236}">
                <a16:creationId xmlns:a16="http://schemas.microsoft.com/office/drawing/2014/main" id="{D773AE3A-90BF-4257-8086-B40BD898407A}"/>
              </a:ext>
            </a:extLst>
          </p:cNvPr>
          <p:cNvSpPr/>
          <p:nvPr/>
        </p:nvSpPr>
        <p:spPr>
          <a:xfrm>
            <a:off x="3039215" y="6270166"/>
            <a:ext cx="5576014" cy="369332"/>
          </a:xfrm>
          <a:prstGeom prst="rect">
            <a:avLst/>
          </a:prstGeom>
        </p:spPr>
        <p:txBody>
          <a:bodyPr wrap="none">
            <a:spAutoFit/>
          </a:bodyPr>
          <a:lstStyle/>
          <a:p>
            <a:r>
              <a:rPr lang="en-US">
                <a:hlinkClick r:id="rId3"/>
              </a:rPr>
              <a:t>http://www4.ncsu.edu/~jwb/papers/baugh-scp-2018.pdf</a:t>
            </a:r>
            <a:r>
              <a:rPr lang="en-US"/>
              <a:t> </a:t>
            </a:r>
          </a:p>
        </p:txBody>
      </p:sp>
    </p:spTree>
    <p:extLst>
      <p:ext uri="{BB962C8B-B14F-4D97-AF65-F5344CB8AC3E}">
        <p14:creationId xmlns:p14="http://schemas.microsoft.com/office/powerpoint/2010/main" val="4744639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F928E11-331F-4D5E-9493-32A5C6A6D33E}"/>
              </a:ext>
            </a:extLst>
          </p:cNvPr>
          <p:cNvSpPr/>
          <p:nvPr/>
        </p:nvSpPr>
        <p:spPr>
          <a:xfrm>
            <a:off x="2532611" y="1277449"/>
            <a:ext cx="7143404" cy="4154984"/>
          </a:xfrm>
          <a:prstGeom prst="rect">
            <a:avLst/>
          </a:prstGeom>
          <a:ln>
            <a:solidFill>
              <a:schemeClr val="bg1">
                <a:lumMod val="65000"/>
              </a:schemeClr>
            </a:solidFill>
          </a:ln>
        </p:spPr>
        <p:txBody>
          <a:bodyPr wrap="square">
            <a:spAutoFit/>
          </a:bodyPr>
          <a:lstStyle/>
          <a:p>
            <a:r>
              <a:rPr lang="en-US" sz="2400"/>
              <a:t>Though both nodes and elements have wet-dry states that are potentially of interest, only those pertaining to nodes are affected—and complicated—by mesh partitioning, the problem we are addressing. The wet-dry states of elements, on the other hand, are determined solely by physical quantities that are known to be correct through other, more straightforward means. So while they appear in our model of the algorithm, we may safely focus our attention on node wet values (n.W), which are compared in full and subdomain runs.</a:t>
            </a:r>
          </a:p>
        </p:txBody>
      </p:sp>
    </p:spTree>
    <p:extLst>
      <p:ext uri="{BB962C8B-B14F-4D97-AF65-F5344CB8AC3E}">
        <p14:creationId xmlns:p14="http://schemas.microsoft.com/office/powerpoint/2010/main" val="26959173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08C94-3BE4-4720-8657-749260F593DB}"/>
              </a:ext>
            </a:extLst>
          </p:cNvPr>
          <p:cNvSpPr>
            <a:spLocks noGrp="1"/>
          </p:cNvSpPr>
          <p:nvPr>
            <p:ph type="title"/>
          </p:nvPr>
        </p:nvSpPr>
        <p:spPr/>
        <p:txBody>
          <a:bodyPr>
            <a:normAutofit fontScale="90000"/>
          </a:bodyPr>
          <a:lstStyle/>
          <a:p>
            <a:r>
              <a:rPr lang="en-US"/>
              <a:t>In the first state each node in the subdomain has the same wetness value as the full domain </a:t>
            </a:r>
          </a:p>
        </p:txBody>
      </p:sp>
      <p:sp>
        <p:nvSpPr>
          <p:cNvPr id="3" name="Rectangle 2">
            <a:extLst>
              <a:ext uri="{FF2B5EF4-FFF2-40B4-BE49-F238E27FC236}">
                <a16:creationId xmlns:a16="http://schemas.microsoft.com/office/drawing/2014/main" id="{7F4A9480-29C2-47CE-9F47-911F8F3DB3C8}"/>
              </a:ext>
            </a:extLst>
          </p:cNvPr>
          <p:cNvSpPr/>
          <p:nvPr/>
        </p:nvSpPr>
        <p:spPr>
          <a:xfrm>
            <a:off x="1086196" y="2058845"/>
            <a:ext cx="10019607" cy="3785652"/>
          </a:xfrm>
          <a:prstGeom prst="rect">
            <a:avLst/>
          </a:prstGeom>
          <a:ln>
            <a:solidFill>
              <a:schemeClr val="bg1">
                <a:lumMod val="65000"/>
              </a:schemeClr>
            </a:solidFill>
          </a:ln>
        </p:spPr>
        <p:txBody>
          <a:bodyPr wrap="square">
            <a:spAutoFit/>
          </a:bodyPr>
          <a:lstStyle/>
          <a:p>
            <a:r>
              <a:rPr lang="en-US" sz="2400" b="1"/>
              <a:t>assert</a:t>
            </a:r>
            <a:r>
              <a:rPr lang="en-US" sz="2400"/>
              <a:t> SameFinalStates {</a:t>
            </a:r>
          </a:p>
          <a:p>
            <a:r>
              <a:rPr lang="en-US" sz="2400"/>
              <a:t>  </a:t>
            </a:r>
            <a:r>
              <a:rPr lang="en-US" sz="2400" b="1"/>
              <a:t>let</a:t>
            </a:r>
            <a:r>
              <a:rPr lang="en-US" sz="2400"/>
              <a:t> f = toSeq[fo/first, fo/next], s = toSeq[so/first, so/next] |</a:t>
            </a:r>
          </a:p>
          <a:p>
            <a:r>
              <a:rPr lang="en-US" sz="2400"/>
              <a:t>    { </a:t>
            </a:r>
            <a:r>
              <a:rPr lang="en-US" sz="2400" b="1"/>
              <a:t>all</a:t>
            </a:r>
            <a:r>
              <a:rPr lang="en-US" sz="2400"/>
              <a:t> n: Sub.nodes | n.W.(s[0]) = n.W.(f[0])</a:t>
            </a:r>
          </a:p>
          <a:p>
            <a:r>
              <a:rPr lang="en-US" sz="2400"/>
              <a:t>      solve[Full, f]</a:t>
            </a:r>
          </a:p>
          <a:p>
            <a:r>
              <a:rPr lang="en-US" sz="2400"/>
              <a:t>      solve[Sub, s]</a:t>
            </a:r>
          </a:p>
          <a:p>
            <a:r>
              <a:rPr lang="en-US" sz="2400"/>
              <a:t>    }</a:t>
            </a:r>
          </a:p>
          <a:p>
            <a:r>
              <a:rPr lang="en-US" sz="2400"/>
              <a:t>    </a:t>
            </a:r>
            <a:r>
              <a:rPr lang="en-US" sz="2400" b="1"/>
              <a:t>implies</a:t>
            </a:r>
            <a:r>
              <a:rPr lang="en-US" sz="2400"/>
              <a:t> </a:t>
            </a:r>
            <a:r>
              <a:rPr lang="en-US" sz="2400" b="1"/>
              <a:t>all</a:t>
            </a:r>
            <a:r>
              <a:rPr lang="en-US" sz="2400"/>
              <a:t> n: Sub.nodes | n.W.(s[5]) = n.W.(f[5])</a:t>
            </a:r>
          </a:p>
          <a:p>
            <a:r>
              <a:rPr lang="en-US" sz="2400"/>
              <a:t>}</a:t>
            </a:r>
          </a:p>
          <a:p>
            <a:endParaRPr lang="en-US" sz="2400"/>
          </a:p>
          <a:p>
            <a:r>
              <a:rPr lang="en-US" sz="2400" b="1"/>
              <a:t>check</a:t>
            </a:r>
            <a:r>
              <a:rPr lang="en-US" sz="2400"/>
              <a:t> SameFinalStates </a:t>
            </a:r>
            <a:r>
              <a:rPr lang="en-US" sz="2400" b="1"/>
              <a:t>for</a:t>
            </a:r>
            <a:r>
              <a:rPr lang="en-US" sz="2400"/>
              <a:t> 2 Mesh, 3 Triangle, 5 Vertex, 12 State, 6 F, 6 S, 6 </a:t>
            </a:r>
            <a:r>
              <a:rPr lang="en-US" sz="2400" b="1"/>
              <a:t>int</a:t>
            </a:r>
          </a:p>
        </p:txBody>
      </p:sp>
      <p:sp>
        <p:nvSpPr>
          <p:cNvPr id="4" name="TextBox 3">
            <a:extLst>
              <a:ext uri="{FF2B5EF4-FFF2-40B4-BE49-F238E27FC236}">
                <a16:creationId xmlns:a16="http://schemas.microsoft.com/office/drawing/2014/main" id="{48C60E72-4A89-427F-ACEC-D3A575644D27}"/>
              </a:ext>
            </a:extLst>
          </p:cNvPr>
          <p:cNvSpPr txBox="1"/>
          <p:nvPr/>
        </p:nvSpPr>
        <p:spPr>
          <a:xfrm>
            <a:off x="2150226" y="5894372"/>
            <a:ext cx="6894022" cy="830997"/>
          </a:xfrm>
          <a:prstGeom prst="rect">
            <a:avLst/>
          </a:prstGeom>
          <a:solidFill>
            <a:schemeClr val="bg1">
              <a:lumMod val="85000"/>
            </a:schemeClr>
          </a:solidFill>
        </p:spPr>
        <p:txBody>
          <a:bodyPr wrap="square" rtlCol="0">
            <a:spAutoFit/>
          </a:bodyPr>
          <a:lstStyle/>
          <a:p>
            <a:r>
              <a:rPr lang="en-US" sz="2400"/>
              <a:t>In the final state does each node in the subdomain have the same wetness value as full domain? </a:t>
            </a:r>
          </a:p>
        </p:txBody>
      </p:sp>
    </p:spTree>
    <p:extLst>
      <p:ext uri="{BB962C8B-B14F-4D97-AF65-F5344CB8AC3E}">
        <p14:creationId xmlns:p14="http://schemas.microsoft.com/office/powerpoint/2010/main" val="10423913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reeform: Shape 22">
            <a:extLst>
              <a:ext uri="{FF2B5EF4-FFF2-40B4-BE49-F238E27FC236}">
                <a16:creationId xmlns:a16="http://schemas.microsoft.com/office/drawing/2014/main" id="{90AF052C-BF97-427C-A3BE-7C9E1D4ADB21}"/>
              </a:ext>
            </a:extLst>
          </p:cNvPr>
          <p:cNvSpPr/>
          <p:nvPr/>
        </p:nvSpPr>
        <p:spPr>
          <a:xfrm>
            <a:off x="1862051" y="2693324"/>
            <a:ext cx="1662545" cy="1778923"/>
          </a:xfrm>
          <a:custGeom>
            <a:avLst/>
            <a:gdLst>
              <a:gd name="connsiteX0" fmla="*/ 0 w 1662545"/>
              <a:gd name="connsiteY0" fmla="*/ 997527 h 1778923"/>
              <a:gd name="connsiteX1" fmla="*/ 1662545 w 1662545"/>
              <a:gd name="connsiteY1" fmla="*/ 1778923 h 1778923"/>
              <a:gd name="connsiteX2" fmla="*/ 1496290 w 1662545"/>
              <a:gd name="connsiteY2" fmla="*/ 0 h 1778923"/>
              <a:gd name="connsiteX3" fmla="*/ 49876 w 1662545"/>
              <a:gd name="connsiteY3" fmla="*/ 980901 h 1778923"/>
              <a:gd name="connsiteX4" fmla="*/ 0 w 1662545"/>
              <a:gd name="connsiteY4" fmla="*/ 997527 h 17789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62545" h="1778923">
                <a:moveTo>
                  <a:pt x="0" y="997527"/>
                </a:moveTo>
                <a:lnTo>
                  <a:pt x="1662545" y="1778923"/>
                </a:lnTo>
                <a:lnTo>
                  <a:pt x="1496290" y="0"/>
                </a:lnTo>
                <a:lnTo>
                  <a:pt x="49876" y="980901"/>
                </a:lnTo>
                <a:lnTo>
                  <a:pt x="0" y="997527"/>
                </a:lnTo>
                <a:close/>
              </a:path>
            </a:pathLst>
          </a:custGeom>
          <a:solidFill>
            <a:schemeClr val="bg1">
              <a:lumMod val="8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06051B0-E71A-458D-830D-D39514920C22}"/>
              </a:ext>
            </a:extLst>
          </p:cNvPr>
          <p:cNvSpPr>
            <a:spLocks noGrp="1"/>
          </p:cNvSpPr>
          <p:nvPr>
            <p:ph type="title"/>
          </p:nvPr>
        </p:nvSpPr>
        <p:spPr/>
        <p:txBody>
          <a:bodyPr/>
          <a:lstStyle/>
          <a:p>
            <a:r>
              <a:rPr lang="en-US"/>
              <a:t>Counterexample found</a:t>
            </a:r>
          </a:p>
        </p:txBody>
      </p:sp>
      <p:sp>
        <p:nvSpPr>
          <p:cNvPr id="5" name="TextBox 4">
            <a:extLst>
              <a:ext uri="{FF2B5EF4-FFF2-40B4-BE49-F238E27FC236}">
                <a16:creationId xmlns:a16="http://schemas.microsoft.com/office/drawing/2014/main" id="{99A1DA22-ED21-4DE9-B649-3295C79C763B}"/>
              </a:ext>
            </a:extLst>
          </p:cNvPr>
          <p:cNvSpPr txBox="1"/>
          <p:nvPr/>
        </p:nvSpPr>
        <p:spPr>
          <a:xfrm>
            <a:off x="1589907" y="3201490"/>
            <a:ext cx="441146" cy="461665"/>
          </a:xfrm>
          <a:prstGeom prst="rect">
            <a:avLst/>
          </a:prstGeom>
          <a:noFill/>
        </p:spPr>
        <p:txBody>
          <a:bodyPr wrap="none" rtlCol="0">
            <a:spAutoFit/>
          </a:bodyPr>
          <a:lstStyle/>
          <a:p>
            <a:r>
              <a:rPr lang="en-US" sz="2400" i="1">
                <a:latin typeface="Times New Roman" panose="02020603050405020304" pitchFamily="18" charset="0"/>
                <a:cs typeface="Times New Roman" panose="02020603050405020304" pitchFamily="18" charset="0"/>
              </a:rPr>
              <a:t>n</a:t>
            </a:r>
            <a:r>
              <a:rPr lang="en-US" sz="2400" i="1" baseline="-25000">
                <a:latin typeface="Times New Roman" panose="02020603050405020304" pitchFamily="18" charset="0"/>
                <a:cs typeface="Times New Roman" panose="02020603050405020304" pitchFamily="18" charset="0"/>
              </a:rPr>
              <a:t>0</a:t>
            </a:r>
          </a:p>
        </p:txBody>
      </p:sp>
      <p:sp>
        <p:nvSpPr>
          <p:cNvPr id="8" name="Isosceles Triangle 7">
            <a:extLst>
              <a:ext uri="{FF2B5EF4-FFF2-40B4-BE49-F238E27FC236}">
                <a16:creationId xmlns:a16="http://schemas.microsoft.com/office/drawing/2014/main" id="{51277CAF-49B1-44F7-8147-9AF80DACD2CD}"/>
              </a:ext>
            </a:extLst>
          </p:cNvPr>
          <p:cNvSpPr/>
          <p:nvPr/>
        </p:nvSpPr>
        <p:spPr>
          <a:xfrm rot="19641020">
            <a:off x="1307099" y="3583558"/>
            <a:ext cx="1961803" cy="1529542"/>
          </a:xfrm>
          <a:prstGeom prst="triangl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C99638F4-E9FF-43B9-AA40-CE376FE3AAD0}"/>
              </a:ext>
            </a:extLst>
          </p:cNvPr>
          <p:cNvSpPr txBox="1"/>
          <p:nvPr/>
        </p:nvSpPr>
        <p:spPr>
          <a:xfrm>
            <a:off x="2242689" y="4182485"/>
            <a:ext cx="423514" cy="461665"/>
          </a:xfrm>
          <a:prstGeom prst="rect">
            <a:avLst/>
          </a:prstGeom>
          <a:noFill/>
        </p:spPr>
        <p:txBody>
          <a:bodyPr wrap="none" rtlCol="0">
            <a:spAutoFit/>
          </a:bodyPr>
          <a:lstStyle/>
          <a:p>
            <a:r>
              <a:rPr lang="en-US" sz="2400" i="1">
                <a:solidFill>
                  <a:schemeClr val="bg1">
                    <a:lumMod val="50000"/>
                  </a:schemeClr>
                </a:solidFill>
                <a:latin typeface="Times New Roman" panose="02020603050405020304" pitchFamily="18" charset="0"/>
                <a:cs typeface="Times New Roman" panose="02020603050405020304" pitchFamily="18" charset="0"/>
              </a:rPr>
              <a:t>e</a:t>
            </a:r>
            <a:r>
              <a:rPr lang="en-US" sz="2400" i="1" baseline="-25000">
                <a:solidFill>
                  <a:schemeClr val="bg1">
                    <a:lumMod val="50000"/>
                  </a:schemeClr>
                </a:solidFill>
                <a:latin typeface="Times New Roman" panose="02020603050405020304" pitchFamily="18" charset="0"/>
                <a:cs typeface="Times New Roman" panose="02020603050405020304" pitchFamily="18" charset="0"/>
              </a:rPr>
              <a:t>0</a:t>
            </a:r>
          </a:p>
        </p:txBody>
      </p:sp>
      <p:sp>
        <p:nvSpPr>
          <p:cNvPr id="10" name="TextBox 9">
            <a:extLst>
              <a:ext uri="{FF2B5EF4-FFF2-40B4-BE49-F238E27FC236}">
                <a16:creationId xmlns:a16="http://schemas.microsoft.com/office/drawing/2014/main" id="{05AC207D-5FA9-43CB-8BD5-8BFF2C71F82A}"/>
              </a:ext>
            </a:extLst>
          </p:cNvPr>
          <p:cNvSpPr txBox="1"/>
          <p:nvPr/>
        </p:nvSpPr>
        <p:spPr>
          <a:xfrm>
            <a:off x="3474356" y="4216082"/>
            <a:ext cx="441146" cy="461665"/>
          </a:xfrm>
          <a:prstGeom prst="rect">
            <a:avLst/>
          </a:prstGeom>
          <a:noFill/>
        </p:spPr>
        <p:txBody>
          <a:bodyPr wrap="none" rtlCol="0">
            <a:spAutoFit/>
          </a:bodyPr>
          <a:lstStyle/>
          <a:p>
            <a:r>
              <a:rPr lang="en-US" sz="2400" i="1">
                <a:latin typeface="Times New Roman" panose="02020603050405020304" pitchFamily="18" charset="0"/>
                <a:cs typeface="Times New Roman" panose="02020603050405020304" pitchFamily="18" charset="0"/>
              </a:rPr>
              <a:t>n</a:t>
            </a:r>
            <a:r>
              <a:rPr lang="en-US" sz="2400" i="1" baseline="-25000">
                <a:latin typeface="Times New Roman" panose="02020603050405020304" pitchFamily="18" charset="0"/>
                <a:cs typeface="Times New Roman" panose="02020603050405020304" pitchFamily="18" charset="0"/>
              </a:rPr>
              <a:t>4</a:t>
            </a:r>
          </a:p>
        </p:txBody>
      </p:sp>
      <p:cxnSp>
        <p:nvCxnSpPr>
          <p:cNvPr id="11" name="Straight Arrow Connector 10">
            <a:extLst>
              <a:ext uri="{FF2B5EF4-FFF2-40B4-BE49-F238E27FC236}">
                <a16:creationId xmlns:a16="http://schemas.microsoft.com/office/drawing/2014/main" id="{BE631054-B68D-4C00-A61A-0DEDC4A5F5F7}"/>
              </a:ext>
            </a:extLst>
          </p:cNvPr>
          <p:cNvCxnSpPr>
            <a:cxnSpLocks/>
          </p:cNvCxnSpPr>
          <p:nvPr/>
        </p:nvCxnSpPr>
        <p:spPr>
          <a:xfrm flipH="1">
            <a:off x="2035718" y="4644150"/>
            <a:ext cx="1438638" cy="890084"/>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2" name="Isosceles Triangle 11">
            <a:extLst>
              <a:ext uri="{FF2B5EF4-FFF2-40B4-BE49-F238E27FC236}">
                <a16:creationId xmlns:a16="http://schemas.microsoft.com/office/drawing/2014/main" id="{E5EE0A79-C374-4122-A7B9-3A14E7FDAD71}"/>
              </a:ext>
            </a:extLst>
          </p:cNvPr>
          <p:cNvSpPr/>
          <p:nvPr/>
        </p:nvSpPr>
        <p:spPr>
          <a:xfrm rot="1506379">
            <a:off x="2118705" y="2624648"/>
            <a:ext cx="1818935" cy="1517545"/>
          </a:xfrm>
          <a:prstGeom prst="triangl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a:extLst>
              <a:ext uri="{FF2B5EF4-FFF2-40B4-BE49-F238E27FC236}">
                <a16:creationId xmlns:a16="http://schemas.microsoft.com/office/drawing/2014/main" id="{D242AD69-A5DE-4750-9C91-1F170A3BF07E}"/>
              </a:ext>
            </a:extLst>
          </p:cNvPr>
          <p:cNvCxnSpPr>
            <a:cxnSpLocks/>
          </p:cNvCxnSpPr>
          <p:nvPr/>
        </p:nvCxnSpPr>
        <p:spPr>
          <a:xfrm flipH="1" flipV="1">
            <a:off x="2038107" y="3641380"/>
            <a:ext cx="1385167" cy="605889"/>
          </a:xfrm>
          <a:prstGeom prst="straightConnector1">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49AD575B-A586-4C9C-9187-7F28AAB42430}"/>
              </a:ext>
            </a:extLst>
          </p:cNvPr>
          <p:cNvSpPr txBox="1"/>
          <p:nvPr/>
        </p:nvSpPr>
        <p:spPr>
          <a:xfrm>
            <a:off x="2786347" y="3283138"/>
            <a:ext cx="423514" cy="461665"/>
          </a:xfrm>
          <a:prstGeom prst="rect">
            <a:avLst/>
          </a:prstGeom>
          <a:noFill/>
        </p:spPr>
        <p:txBody>
          <a:bodyPr wrap="none" rtlCol="0">
            <a:spAutoFit/>
          </a:bodyPr>
          <a:lstStyle/>
          <a:p>
            <a:r>
              <a:rPr lang="en-US" sz="2400" i="1">
                <a:solidFill>
                  <a:schemeClr val="bg1">
                    <a:lumMod val="65000"/>
                  </a:schemeClr>
                </a:solidFill>
                <a:latin typeface="Times New Roman" panose="02020603050405020304" pitchFamily="18" charset="0"/>
                <a:cs typeface="Times New Roman" panose="02020603050405020304" pitchFamily="18" charset="0"/>
              </a:rPr>
              <a:t>e</a:t>
            </a:r>
            <a:r>
              <a:rPr lang="en-US" sz="2400" i="1" baseline="-25000">
                <a:solidFill>
                  <a:schemeClr val="bg1">
                    <a:lumMod val="65000"/>
                  </a:schemeClr>
                </a:solidFill>
                <a:latin typeface="Times New Roman" panose="02020603050405020304" pitchFamily="18" charset="0"/>
                <a:cs typeface="Times New Roman" panose="02020603050405020304" pitchFamily="18" charset="0"/>
              </a:rPr>
              <a:t>1</a:t>
            </a:r>
          </a:p>
        </p:txBody>
      </p:sp>
      <p:sp>
        <p:nvSpPr>
          <p:cNvPr id="15" name="TextBox 14">
            <a:extLst>
              <a:ext uri="{FF2B5EF4-FFF2-40B4-BE49-F238E27FC236}">
                <a16:creationId xmlns:a16="http://schemas.microsoft.com/office/drawing/2014/main" id="{00A97BD6-A819-4D76-A24F-04CA1BD4BB16}"/>
              </a:ext>
            </a:extLst>
          </p:cNvPr>
          <p:cNvSpPr txBox="1"/>
          <p:nvPr/>
        </p:nvSpPr>
        <p:spPr>
          <a:xfrm>
            <a:off x="3165718" y="2281162"/>
            <a:ext cx="441146" cy="461665"/>
          </a:xfrm>
          <a:prstGeom prst="rect">
            <a:avLst/>
          </a:prstGeom>
          <a:noFill/>
        </p:spPr>
        <p:txBody>
          <a:bodyPr wrap="none" rtlCol="0">
            <a:spAutoFit/>
          </a:bodyPr>
          <a:lstStyle/>
          <a:p>
            <a:r>
              <a:rPr lang="en-US" sz="2400" i="1">
                <a:latin typeface="Times New Roman" panose="02020603050405020304" pitchFamily="18" charset="0"/>
                <a:cs typeface="Times New Roman" panose="02020603050405020304" pitchFamily="18" charset="0"/>
              </a:rPr>
              <a:t>n</a:t>
            </a:r>
            <a:r>
              <a:rPr lang="en-US" sz="2400" i="1" baseline="-25000">
                <a:latin typeface="Times New Roman" panose="02020603050405020304" pitchFamily="18" charset="0"/>
                <a:cs typeface="Times New Roman" panose="02020603050405020304" pitchFamily="18" charset="0"/>
              </a:rPr>
              <a:t>1</a:t>
            </a:r>
          </a:p>
        </p:txBody>
      </p:sp>
      <p:sp>
        <p:nvSpPr>
          <p:cNvPr id="16" name="TextBox 15">
            <a:extLst>
              <a:ext uri="{FF2B5EF4-FFF2-40B4-BE49-F238E27FC236}">
                <a16:creationId xmlns:a16="http://schemas.microsoft.com/office/drawing/2014/main" id="{81078691-80EC-4D43-A92B-1BEF59CEB7D5}"/>
              </a:ext>
            </a:extLst>
          </p:cNvPr>
          <p:cNvSpPr txBox="1"/>
          <p:nvPr/>
        </p:nvSpPr>
        <p:spPr>
          <a:xfrm>
            <a:off x="1689344" y="5399473"/>
            <a:ext cx="441146" cy="461665"/>
          </a:xfrm>
          <a:prstGeom prst="rect">
            <a:avLst/>
          </a:prstGeom>
          <a:noFill/>
        </p:spPr>
        <p:txBody>
          <a:bodyPr wrap="none" rtlCol="0">
            <a:spAutoFit/>
          </a:bodyPr>
          <a:lstStyle/>
          <a:p>
            <a:r>
              <a:rPr lang="en-US" sz="2400" i="1">
                <a:latin typeface="Times New Roman" panose="02020603050405020304" pitchFamily="18" charset="0"/>
                <a:cs typeface="Times New Roman" panose="02020603050405020304" pitchFamily="18" charset="0"/>
              </a:rPr>
              <a:t>n</a:t>
            </a:r>
            <a:r>
              <a:rPr lang="en-US" sz="2400" i="1" baseline="-25000">
                <a:latin typeface="Times New Roman" panose="02020603050405020304" pitchFamily="18" charset="0"/>
                <a:cs typeface="Times New Roman" panose="02020603050405020304" pitchFamily="18" charset="0"/>
              </a:rPr>
              <a:t>2</a:t>
            </a:r>
          </a:p>
        </p:txBody>
      </p:sp>
      <p:cxnSp>
        <p:nvCxnSpPr>
          <p:cNvPr id="18" name="Straight Arrow Connector 17">
            <a:extLst>
              <a:ext uri="{FF2B5EF4-FFF2-40B4-BE49-F238E27FC236}">
                <a16:creationId xmlns:a16="http://schemas.microsoft.com/office/drawing/2014/main" id="{51151398-4710-49C8-9432-C3922F0C11DF}"/>
              </a:ext>
            </a:extLst>
          </p:cNvPr>
          <p:cNvCxnSpPr>
            <a:cxnSpLocks/>
          </p:cNvCxnSpPr>
          <p:nvPr/>
        </p:nvCxnSpPr>
        <p:spPr>
          <a:xfrm>
            <a:off x="1753583" y="3807632"/>
            <a:ext cx="1" cy="1498208"/>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B4DCD8B1-3ADA-4202-9072-BCE77442AF77}"/>
              </a:ext>
            </a:extLst>
          </p:cNvPr>
          <p:cNvCxnSpPr>
            <a:cxnSpLocks/>
          </p:cNvCxnSpPr>
          <p:nvPr/>
        </p:nvCxnSpPr>
        <p:spPr>
          <a:xfrm>
            <a:off x="2068815" y="3914222"/>
            <a:ext cx="1175137" cy="571457"/>
          </a:xfrm>
          <a:prstGeom prst="straightConnector1">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983C7133-4715-4A7E-A421-A0BC3D8D9E59}"/>
              </a:ext>
            </a:extLst>
          </p:cNvPr>
          <p:cNvCxnSpPr>
            <a:cxnSpLocks/>
          </p:cNvCxnSpPr>
          <p:nvPr/>
        </p:nvCxnSpPr>
        <p:spPr>
          <a:xfrm>
            <a:off x="3496180" y="2783236"/>
            <a:ext cx="142858" cy="1435557"/>
          </a:xfrm>
          <a:prstGeom prst="straightConnector1">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0A47654F-764A-4CC6-A53A-62AAD0249EE5}"/>
              </a:ext>
            </a:extLst>
          </p:cNvPr>
          <p:cNvCxnSpPr>
            <a:cxnSpLocks/>
            <a:stCxn id="5" idx="3"/>
          </p:cNvCxnSpPr>
          <p:nvPr/>
        </p:nvCxnSpPr>
        <p:spPr>
          <a:xfrm flipV="1">
            <a:off x="2031053" y="2683873"/>
            <a:ext cx="1153444" cy="748450"/>
          </a:xfrm>
          <a:prstGeom prst="straightConnector1">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C13E1881-089E-4780-A1F7-05A1F410D9F6}"/>
              </a:ext>
            </a:extLst>
          </p:cNvPr>
          <p:cNvSpPr txBox="1"/>
          <p:nvPr/>
        </p:nvSpPr>
        <p:spPr>
          <a:xfrm>
            <a:off x="2307454" y="3100480"/>
            <a:ext cx="1229824" cy="923330"/>
          </a:xfrm>
          <a:prstGeom prst="rect">
            <a:avLst/>
          </a:prstGeom>
          <a:noFill/>
        </p:spPr>
        <p:txBody>
          <a:bodyPr wrap="none" rtlCol="0">
            <a:spAutoFit/>
          </a:bodyPr>
          <a:lstStyle/>
          <a:p>
            <a:r>
              <a:rPr lang="en-US" sz="5400"/>
              <a:t>Sub</a:t>
            </a:r>
          </a:p>
        </p:txBody>
      </p:sp>
      <p:sp>
        <p:nvSpPr>
          <p:cNvPr id="25" name="Freeform: Shape 24">
            <a:extLst>
              <a:ext uri="{FF2B5EF4-FFF2-40B4-BE49-F238E27FC236}">
                <a16:creationId xmlns:a16="http://schemas.microsoft.com/office/drawing/2014/main" id="{6D07BCA6-B096-4775-8CB5-18E91C64E644}"/>
              </a:ext>
            </a:extLst>
          </p:cNvPr>
          <p:cNvSpPr/>
          <p:nvPr/>
        </p:nvSpPr>
        <p:spPr>
          <a:xfrm>
            <a:off x="7201593" y="2726921"/>
            <a:ext cx="1662545" cy="1778923"/>
          </a:xfrm>
          <a:custGeom>
            <a:avLst/>
            <a:gdLst>
              <a:gd name="connsiteX0" fmla="*/ 0 w 1662545"/>
              <a:gd name="connsiteY0" fmla="*/ 997527 h 1778923"/>
              <a:gd name="connsiteX1" fmla="*/ 1662545 w 1662545"/>
              <a:gd name="connsiteY1" fmla="*/ 1778923 h 1778923"/>
              <a:gd name="connsiteX2" fmla="*/ 1496290 w 1662545"/>
              <a:gd name="connsiteY2" fmla="*/ 0 h 1778923"/>
              <a:gd name="connsiteX3" fmla="*/ 49876 w 1662545"/>
              <a:gd name="connsiteY3" fmla="*/ 980901 h 1778923"/>
              <a:gd name="connsiteX4" fmla="*/ 0 w 1662545"/>
              <a:gd name="connsiteY4" fmla="*/ 997527 h 17789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62545" h="1778923">
                <a:moveTo>
                  <a:pt x="0" y="997527"/>
                </a:moveTo>
                <a:lnTo>
                  <a:pt x="1662545" y="1778923"/>
                </a:lnTo>
                <a:lnTo>
                  <a:pt x="1496290" y="0"/>
                </a:lnTo>
                <a:lnTo>
                  <a:pt x="49876" y="980901"/>
                </a:lnTo>
                <a:lnTo>
                  <a:pt x="0" y="997527"/>
                </a:lnTo>
                <a:close/>
              </a:path>
            </a:pathLst>
          </a:custGeom>
          <a:solidFill>
            <a:schemeClr val="bg1">
              <a:lumMod val="8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587F80EC-3641-4867-8B68-EDBE097C093F}"/>
              </a:ext>
            </a:extLst>
          </p:cNvPr>
          <p:cNvSpPr txBox="1"/>
          <p:nvPr/>
        </p:nvSpPr>
        <p:spPr>
          <a:xfrm>
            <a:off x="6929449" y="3235087"/>
            <a:ext cx="441146" cy="461665"/>
          </a:xfrm>
          <a:prstGeom prst="rect">
            <a:avLst/>
          </a:prstGeom>
          <a:noFill/>
        </p:spPr>
        <p:txBody>
          <a:bodyPr wrap="none" rtlCol="0">
            <a:spAutoFit/>
          </a:bodyPr>
          <a:lstStyle/>
          <a:p>
            <a:r>
              <a:rPr lang="en-US" sz="2400" i="1">
                <a:latin typeface="Times New Roman" panose="02020603050405020304" pitchFamily="18" charset="0"/>
                <a:cs typeface="Times New Roman" panose="02020603050405020304" pitchFamily="18" charset="0"/>
              </a:rPr>
              <a:t>n</a:t>
            </a:r>
            <a:r>
              <a:rPr lang="en-US" sz="2400" i="1" baseline="-25000">
                <a:latin typeface="Times New Roman" panose="02020603050405020304" pitchFamily="18" charset="0"/>
                <a:cs typeface="Times New Roman" panose="02020603050405020304" pitchFamily="18" charset="0"/>
              </a:rPr>
              <a:t>0</a:t>
            </a:r>
          </a:p>
        </p:txBody>
      </p:sp>
      <p:sp>
        <p:nvSpPr>
          <p:cNvPr id="27" name="Isosceles Triangle 26">
            <a:extLst>
              <a:ext uri="{FF2B5EF4-FFF2-40B4-BE49-F238E27FC236}">
                <a16:creationId xmlns:a16="http://schemas.microsoft.com/office/drawing/2014/main" id="{2EB94789-023D-48ED-A5B8-70708E6A5DA2}"/>
              </a:ext>
            </a:extLst>
          </p:cNvPr>
          <p:cNvSpPr/>
          <p:nvPr/>
        </p:nvSpPr>
        <p:spPr>
          <a:xfrm rot="19641020">
            <a:off x="6646641" y="3617155"/>
            <a:ext cx="1961803" cy="1529542"/>
          </a:xfrm>
          <a:prstGeom prst="triangl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50CDB1E0-A796-4780-9E4F-3378047BC985}"/>
              </a:ext>
            </a:extLst>
          </p:cNvPr>
          <p:cNvSpPr txBox="1"/>
          <p:nvPr/>
        </p:nvSpPr>
        <p:spPr>
          <a:xfrm>
            <a:off x="7582231" y="4216082"/>
            <a:ext cx="423514" cy="461665"/>
          </a:xfrm>
          <a:prstGeom prst="rect">
            <a:avLst/>
          </a:prstGeom>
          <a:noFill/>
        </p:spPr>
        <p:txBody>
          <a:bodyPr wrap="none" rtlCol="0">
            <a:spAutoFit/>
          </a:bodyPr>
          <a:lstStyle/>
          <a:p>
            <a:r>
              <a:rPr lang="en-US" sz="2400" i="1">
                <a:solidFill>
                  <a:schemeClr val="bg1">
                    <a:lumMod val="50000"/>
                  </a:schemeClr>
                </a:solidFill>
                <a:latin typeface="Times New Roman" panose="02020603050405020304" pitchFamily="18" charset="0"/>
                <a:cs typeface="Times New Roman" panose="02020603050405020304" pitchFamily="18" charset="0"/>
              </a:rPr>
              <a:t>e</a:t>
            </a:r>
            <a:r>
              <a:rPr lang="en-US" sz="2400" i="1" baseline="-25000">
                <a:solidFill>
                  <a:schemeClr val="bg1">
                    <a:lumMod val="50000"/>
                  </a:schemeClr>
                </a:solidFill>
                <a:latin typeface="Times New Roman" panose="02020603050405020304" pitchFamily="18" charset="0"/>
                <a:cs typeface="Times New Roman" panose="02020603050405020304" pitchFamily="18" charset="0"/>
              </a:rPr>
              <a:t>0</a:t>
            </a:r>
          </a:p>
        </p:txBody>
      </p:sp>
      <p:sp>
        <p:nvSpPr>
          <p:cNvPr id="29" name="TextBox 28">
            <a:extLst>
              <a:ext uri="{FF2B5EF4-FFF2-40B4-BE49-F238E27FC236}">
                <a16:creationId xmlns:a16="http://schemas.microsoft.com/office/drawing/2014/main" id="{5E7F0B6F-BCD9-45FE-ACC4-85C9C54A1A0E}"/>
              </a:ext>
            </a:extLst>
          </p:cNvPr>
          <p:cNvSpPr txBox="1"/>
          <p:nvPr/>
        </p:nvSpPr>
        <p:spPr>
          <a:xfrm>
            <a:off x="8813898" y="4249679"/>
            <a:ext cx="441146" cy="461665"/>
          </a:xfrm>
          <a:prstGeom prst="rect">
            <a:avLst/>
          </a:prstGeom>
          <a:noFill/>
        </p:spPr>
        <p:txBody>
          <a:bodyPr wrap="none" rtlCol="0">
            <a:spAutoFit/>
          </a:bodyPr>
          <a:lstStyle/>
          <a:p>
            <a:r>
              <a:rPr lang="en-US" sz="2400" i="1">
                <a:latin typeface="Times New Roman" panose="02020603050405020304" pitchFamily="18" charset="0"/>
                <a:cs typeface="Times New Roman" panose="02020603050405020304" pitchFamily="18" charset="0"/>
              </a:rPr>
              <a:t>n</a:t>
            </a:r>
            <a:r>
              <a:rPr lang="en-US" sz="2400" i="1" baseline="-25000">
                <a:latin typeface="Times New Roman" panose="02020603050405020304" pitchFamily="18" charset="0"/>
                <a:cs typeface="Times New Roman" panose="02020603050405020304" pitchFamily="18" charset="0"/>
              </a:rPr>
              <a:t>4</a:t>
            </a:r>
          </a:p>
        </p:txBody>
      </p:sp>
      <p:cxnSp>
        <p:nvCxnSpPr>
          <p:cNvPr id="30" name="Straight Arrow Connector 29">
            <a:extLst>
              <a:ext uri="{FF2B5EF4-FFF2-40B4-BE49-F238E27FC236}">
                <a16:creationId xmlns:a16="http://schemas.microsoft.com/office/drawing/2014/main" id="{B86B5129-6EDE-4113-9C8B-6F4889705282}"/>
              </a:ext>
            </a:extLst>
          </p:cNvPr>
          <p:cNvCxnSpPr>
            <a:cxnSpLocks/>
          </p:cNvCxnSpPr>
          <p:nvPr/>
        </p:nvCxnSpPr>
        <p:spPr>
          <a:xfrm flipH="1">
            <a:off x="7375260" y="4677747"/>
            <a:ext cx="1438638" cy="890084"/>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31" name="Isosceles Triangle 30">
            <a:extLst>
              <a:ext uri="{FF2B5EF4-FFF2-40B4-BE49-F238E27FC236}">
                <a16:creationId xmlns:a16="http://schemas.microsoft.com/office/drawing/2014/main" id="{EF6F55C9-BC21-4C2D-A7B8-802DC35E4C05}"/>
              </a:ext>
            </a:extLst>
          </p:cNvPr>
          <p:cNvSpPr/>
          <p:nvPr/>
        </p:nvSpPr>
        <p:spPr>
          <a:xfrm rot="1506379">
            <a:off x="7458247" y="2658245"/>
            <a:ext cx="1818935" cy="1517545"/>
          </a:xfrm>
          <a:prstGeom prst="triangl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2" name="Straight Arrow Connector 31">
            <a:extLst>
              <a:ext uri="{FF2B5EF4-FFF2-40B4-BE49-F238E27FC236}">
                <a16:creationId xmlns:a16="http://schemas.microsoft.com/office/drawing/2014/main" id="{8A66FB96-AC4D-496A-9441-CC2C43A295FB}"/>
              </a:ext>
            </a:extLst>
          </p:cNvPr>
          <p:cNvCxnSpPr>
            <a:cxnSpLocks/>
          </p:cNvCxnSpPr>
          <p:nvPr/>
        </p:nvCxnSpPr>
        <p:spPr>
          <a:xfrm flipH="1" flipV="1">
            <a:off x="7377649" y="3674977"/>
            <a:ext cx="1385167" cy="605889"/>
          </a:xfrm>
          <a:prstGeom prst="straightConnector1">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DB056A13-2E15-4832-9C3B-6DB9414C8F77}"/>
              </a:ext>
            </a:extLst>
          </p:cNvPr>
          <p:cNvSpPr txBox="1"/>
          <p:nvPr/>
        </p:nvSpPr>
        <p:spPr>
          <a:xfrm>
            <a:off x="8125889" y="3316735"/>
            <a:ext cx="423514" cy="461665"/>
          </a:xfrm>
          <a:prstGeom prst="rect">
            <a:avLst/>
          </a:prstGeom>
          <a:noFill/>
        </p:spPr>
        <p:txBody>
          <a:bodyPr wrap="none" rtlCol="0">
            <a:spAutoFit/>
          </a:bodyPr>
          <a:lstStyle/>
          <a:p>
            <a:r>
              <a:rPr lang="en-US" sz="2400" i="1">
                <a:solidFill>
                  <a:schemeClr val="bg1">
                    <a:lumMod val="65000"/>
                  </a:schemeClr>
                </a:solidFill>
                <a:latin typeface="Times New Roman" panose="02020603050405020304" pitchFamily="18" charset="0"/>
                <a:cs typeface="Times New Roman" panose="02020603050405020304" pitchFamily="18" charset="0"/>
              </a:rPr>
              <a:t>e</a:t>
            </a:r>
            <a:r>
              <a:rPr lang="en-US" sz="2400" i="1" baseline="-25000">
                <a:solidFill>
                  <a:schemeClr val="bg1">
                    <a:lumMod val="65000"/>
                  </a:schemeClr>
                </a:solidFill>
                <a:latin typeface="Times New Roman" panose="02020603050405020304" pitchFamily="18" charset="0"/>
                <a:cs typeface="Times New Roman" panose="02020603050405020304" pitchFamily="18" charset="0"/>
              </a:rPr>
              <a:t>1</a:t>
            </a:r>
          </a:p>
        </p:txBody>
      </p:sp>
      <p:sp>
        <p:nvSpPr>
          <p:cNvPr id="34" name="TextBox 33">
            <a:extLst>
              <a:ext uri="{FF2B5EF4-FFF2-40B4-BE49-F238E27FC236}">
                <a16:creationId xmlns:a16="http://schemas.microsoft.com/office/drawing/2014/main" id="{28AF39B6-12C3-4B54-955D-88209FB945F4}"/>
              </a:ext>
            </a:extLst>
          </p:cNvPr>
          <p:cNvSpPr txBox="1"/>
          <p:nvPr/>
        </p:nvSpPr>
        <p:spPr>
          <a:xfrm>
            <a:off x="8505260" y="2314759"/>
            <a:ext cx="441146" cy="461665"/>
          </a:xfrm>
          <a:prstGeom prst="rect">
            <a:avLst/>
          </a:prstGeom>
          <a:noFill/>
        </p:spPr>
        <p:txBody>
          <a:bodyPr wrap="none" rtlCol="0">
            <a:spAutoFit/>
          </a:bodyPr>
          <a:lstStyle/>
          <a:p>
            <a:r>
              <a:rPr lang="en-US" sz="2400" i="1">
                <a:latin typeface="Times New Roman" panose="02020603050405020304" pitchFamily="18" charset="0"/>
                <a:cs typeface="Times New Roman" panose="02020603050405020304" pitchFamily="18" charset="0"/>
              </a:rPr>
              <a:t>n</a:t>
            </a:r>
            <a:r>
              <a:rPr lang="en-US" sz="2400" i="1" baseline="-25000">
                <a:latin typeface="Times New Roman" panose="02020603050405020304" pitchFamily="18" charset="0"/>
                <a:cs typeface="Times New Roman" panose="02020603050405020304" pitchFamily="18" charset="0"/>
              </a:rPr>
              <a:t>1</a:t>
            </a:r>
          </a:p>
        </p:txBody>
      </p:sp>
      <p:sp>
        <p:nvSpPr>
          <p:cNvPr id="35" name="TextBox 34">
            <a:extLst>
              <a:ext uri="{FF2B5EF4-FFF2-40B4-BE49-F238E27FC236}">
                <a16:creationId xmlns:a16="http://schemas.microsoft.com/office/drawing/2014/main" id="{01330BCF-5A99-4047-896F-C3485F8E55E0}"/>
              </a:ext>
            </a:extLst>
          </p:cNvPr>
          <p:cNvSpPr txBox="1"/>
          <p:nvPr/>
        </p:nvSpPr>
        <p:spPr>
          <a:xfrm>
            <a:off x="7028886" y="5433070"/>
            <a:ext cx="441146" cy="461665"/>
          </a:xfrm>
          <a:prstGeom prst="rect">
            <a:avLst/>
          </a:prstGeom>
          <a:noFill/>
        </p:spPr>
        <p:txBody>
          <a:bodyPr wrap="none" rtlCol="0">
            <a:spAutoFit/>
          </a:bodyPr>
          <a:lstStyle/>
          <a:p>
            <a:r>
              <a:rPr lang="en-US" sz="2400" i="1">
                <a:latin typeface="Times New Roman" panose="02020603050405020304" pitchFamily="18" charset="0"/>
                <a:cs typeface="Times New Roman" panose="02020603050405020304" pitchFamily="18" charset="0"/>
              </a:rPr>
              <a:t>n</a:t>
            </a:r>
            <a:r>
              <a:rPr lang="en-US" sz="2400" i="1" baseline="-25000">
                <a:latin typeface="Times New Roman" panose="02020603050405020304" pitchFamily="18" charset="0"/>
                <a:cs typeface="Times New Roman" panose="02020603050405020304" pitchFamily="18" charset="0"/>
              </a:rPr>
              <a:t>2</a:t>
            </a:r>
          </a:p>
        </p:txBody>
      </p:sp>
      <p:cxnSp>
        <p:nvCxnSpPr>
          <p:cNvPr id="36" name="Straight Arrow Connector 35">
            <a:extLst>
              <a:ext uri="{FF2B5EF4-FFF2-40B4-BE49-F238E27FC236}">
                <a16:creationId xmlns:a16="http://schemas.microsoft.com/office/drawing/2014/main" id="{B95263EE-021E-4ADF-80BF-BD35EBED0EC5}"/>
              </a:ext>
            </a:extLst>
          </p:cNvPr>
          <p:cNvCxnSpPr>
            <a:cxnSpLocks/>
          </p:cNvCxnSpPr>
          <p:nvPr/>
        </p:nvCxnSpPr>
        <p:spPr>
          <a:xfrm>
            <a:off x="7093125" y="3841229"/>
            <a:ext cx="1" cy="1498208"/>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BAC5D967-E7DF-4252-990A-A0349EE5B6BA}"/>
              </a:ext>
            </a:extLst>
          </p:cNvPr>
          <p:cNvCxnSpPr>
            <a:cxnSpLocks/>
          </p:cNvCxnSpPr>
          <p:nvPr/>
        </p:nvCxnSpPr>
        <p:spPr>
          <a:xfrm>
            <a:off x="7408357" y="3947819"/>
            <a:ext cx="1175137" cy="571457"/>
          </a:xfrm>
          <a:prstGeom prst="straightConnector1">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C3D9F64E-9827-41C9-804B-E190E656B26E}"/>
              </a:ext>
            </a:extLst>
          </p:cNvPr>
          <p:cNvCxnSpPr>
            <a:cxnSpLocks/>
          </p:cNvCxnSpPr>
          <p:nvPr/>
        </p:nvCxnSpPr>
        <p:spPr>
          <a:xfrm>
            <a:off x="8835722" y="2816833"/>
            <a:ext cx="142858" cy="1435557"/>
          </a:xfrm>
          <a:prstGeom prst="straightConnector1">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2B47CCBB-BA35-40A7-913A-6B273A77D9D3}"/>
              </a:ext>
            </a:extLst>
          </p:cNvPr>
          <p:cNvCxnSpPr>
            <a:cxnSpLocks/>
            <a:stCxn id="26" idx="3"/>
          </p:cNvCxnSpPr>
          <p:nvPr/>
        </p:nvCxnSpPr>
        <p:spPr>
          <a:xfrm flipV="1">
            <a:off x="7370595" y="2717470"/>
            <a:ext cx="1153444" cy="748450"/>
          </a:xfrm>
          <a:prstGeom prst="straightConnector1">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B6A267D0-42BB-463F-8481-96C940390FFD}"/>
              </a:ext>
            </a:extLst>
          </p:cNvPr>
          <p:cNvSpPr txBox="1"/>
          <p:nvPr/>
        </p:nvSpPr>
        <p:spPr>
          <a:xfrm>
            <a:off x="7646996" y="3134077"/>
            <a:ext cx="1229824" cy="923330"/>
          </a:xfrm>
          <a:prstGeom prst="rect">
            <a:avLst/>
          </a:prstGeom>
          <a:noFill/>
        </p:spPr>
        <p:txBody>
          <a:bodyPr wrap="none" rtlCol="0">
            <a:spAutoFit/>
          </a:bodyPr>
          <a:lstStyle/>
          <a:p>
            <a:r>
              <a:rPr lang="en-US" sz="5400"/>
              <a:t>Sub</a:t>
            </a:r>
          </a:p>
        </p:txBody>
      </p:sp>
      <p:sp>
        <p:nvSpPr>
          <p:cNvPr id="41" name="TextBox 40">
            <a:extLst>
              <a:ext uri="{FF2B5EF4-FFF2-40B4-BE49-F238E27FC236}">
                <a16:creationId xmlns:a16="http://schemas.microsoft.com/office/drawing/2014/main" id="{0F6F2412-C715-427B-83B4-DE0B81061173}"/>
              </a:ext>
            </a:extLst>
          </p:cNvPr>
          <p:cNvSpPr txBox="1"/>
          <p:nvPr/>
        </p:nvSpPr>
        <p:spPr>
          <a:xfrm>
            <a:off x="838200" y="1895302"/>
            <a:ext cx="5152051" cy="369332"/>
          </a:xfrm>
          <a:prstGeom prst="rect">
            <a:avLst/>
          </a:prstGeom>
          <a:noFill/>
        </p:spPr>
        <p:txBody>
          <a:bodyPr wrap="none" rtlCol="0">
            <a:spAutoFit/>
          </a:bodyPr>
          <a:lstStyle/>
          <a:p>
            <a:r>
              <a:rPr lang="en-US"/>
              <a:t>Final wetness value for each node of the full domain:</a:t>
            </a:r>
          </a:p>
        </p:txBody>
      </p:sp>
      <p:sp>
        <p:nvSpPr>
          <p:cNvPr id="42" name="TextBox 41">
            <a:extLst>
              <a:ext uri="{FF2B5EF4-FFF2-40B4-BE49-F238E27FC236}">
                <a16:creationId xmlns:a16="http://schemas.microsoft.com/office/drawing/2014/main" id="{034B8BDA-BFE4-45B1-9E04-1AED713312C1}"/>
              </a:ext>
            </a:extLst>
          </p:cNvPr>
          <p:cNvSpPr txBox="1"/>
          <p:nvPr/>
        </p:nvSpPr>
        <p:spPr>
          <a:xfrm>
            <a:off x="6103472" y="1898611"/>
            <a:ext cx="5134419" cy="369332"/>
          </a:xfrm>
          <a:prstGeom prst="rect">
            <a:avLst/>
          </a:prstGeom>
          <a:noFill/>
        </p:spPr>
        <p:txBody>
          <a:bodyPr wrap="none" rtlCol="0">
            <a:spAutoFit/>
          </a:bodyPr>
          <a:lstStyle/>
          <a:p>
            <a:r>
              <a:rPr lang="en-US"/>
              <a:t>Final wetness value for each node of the subdomain:</a:t>
            </a:r>
          </a:p>
        </p:txBody>
      </p:sp>
      <p:sp>
        <p:nvSpPr>
          <p:cNvPr id="43" name="TextBox 42">
            <a:extLst>
              <a:ext uri="{FF2B5EF4-FFF2-40B4-BE49-F238E27FC236}">
                <a16:creationId xmlns:a16="http://schemas.microsoft.com/office/drawing/2014/main" id="{F83D81E6-5B3B-4A0E-974B-AAF910BFAD4D}"/>
              </a:ext>
            </a:extLst>
          </p:cNvPr>
          <p:cNvSpPr txBox="1"/>
          <p:nvPr/>
        </p:nvSpPr>
        <p:spPr>
          <a:xfrm>
            <a:off x="987437" y="3283138"/>
            <a:ext cx="580415" cy="369332"/>
          </a:xfrm>
          <a:prstGeom prst="rect">
            <a:avLst/>
          </a:prstGeom>
          <a:noFill/>
        </p:spPr>
        <p:txBody>
          <a:bodyPr wrap="none" rtlCol="0">
            <a:spAutoFit/>
          </a:bodyPr>
          <a:lstStyle/>
          <a:p>
            <a:r>
              <a:rPr lang="en-US" b="1">
                <a:solidFill>
                  <a:srgbClr val="FF0000"/>
                </a:solidFill>
              </a:rPr>
              <a:t>Wet</a:t>
            </a:r>
          </a:p>
        </p:txBody>
      </p:sp>
      <p:sp>
        <p:nvSpPr>
          <p:cNvPr id="44" name="TextBox 43">
            <a:extLst>
              <a:ext uri="{FF2B5EF4-FFF2-40B4-BE49-F238E27FC236}">
                <a16:creationId xmlns:a16="http://schemas.microsoft.com/office/drawing/2014/main" id="{516A2A9C-AFBF-4912-97C1-F01FA5AAE907}"/>
              </a:ext>
            </a:extLst>
          </p:cNvPr>
          <p:cNvSpPr txBox="1"/>
          <p:nvPr/>
        </p:nvSpPr>
        <p:spPr>
          <a:xfrm>
            <a:off x="3535301" y="2355452"/>
            <a:ext cx="580415" cy="369332"/>
          </a:xfrm>
          <a:prstGeom prst="rect">
            <a:avLst/>
          </a:prstGeom>
          <a:noFill/>
        </p:spPr>
        <p:txBody>
          <a:bodyPr wrap="none" rtlCol="0">
            <a:spAutoFit/>
          </a:bodyPr>
          <a:lstStyle/>
          <a:p>
            <a:r>
              <a:rPr lang="en-US" b="1">
                <a:solidFill>
                  <a:srgbClr val="FF0000"/>
                </a:solidFill>
              </a:rPr>
              <a:t>Wet</a:t>
            </a:r>
          </a:p>
        </p:txBody>
      </p:sp>
      <p:sp>
        <p:nvSpPr>
          <p:cNvPr id="45" name="TextBox 44">
            <a:extLst>
              <a:ext uri="{FF2B5EF4-FFF2-40B4-BE49-F238E27FC236}">
                <a16:creationId xmlns:a16="http://schemas.microsoft.com/office/drawing/2014/main" id="{1FBEAAF2-5CD4-4FB2-8DDD-FEE09B9F7B3B}"/>
              </a:ext>
            </a:extLst>
          </p:cNvPr>
          <p:cNvSpPr txBox="1"/>
          <p:nvPr/>
        </p:nvSpPr>
        <p:spPr>
          <a:xfrm>
            <a:off x="3832058" y="4348329"/>
            <a:ext cx="580415" cy="369332"/>
          </a:xfrm>
          <a:prstGeom prst="rect">
            <a:avLst/>
          </a:prstGeom>
          <a:noFill/>
        </p:spPr>
        <p:txBody>
          <a:bodyPr wrap="none" rtlCol="0">
            <a:spAutoFit/>
          </a:bodyPr>
          <a:lstStyle/>
          <a:p>
            <a:r>
              <a:rPr lang="en-US" b="1">
                <a:solidFill>
                  <a:srgbClr val="FF0000"/>
                </a:solidFill>
              </a:rPr>
              <a:t>Wet</a:t>
            </a:r>
          </a:p>
        </p:txBody>
      </p:sp>
      <p:sp>
        <p:nvSpPr>
          <p:cNvPr id="46" name="TextBox 45">
            <a:extLst>
              <a:ext uri="{FF2B5EF4-FFF2-40B4-BE49-F238E27FC236}">
                <a16:creationId xmlns:a16="http://schemas.microsoft.com/office/drawing/2014/main" id="{7B7B7241-6202-4824-BFD9-9826D317D8C6}"/>
              </a:ext>
            </a:extLst>
          </p:cNvPr>
          <p:cNvSpPr txBox="1"/>
          <p:nvPr/>
        </p:nvSpPr>
        <p:spPr>
          <a:xfrm>
            <a:off x="1550075" y="5835613"/>
            <a:ext cx="522322" cy="369332"/>
          </a:xfrm>
          <a:prstGeom prst="rect">
            <a:avLst/>
          </a:prstGeom>
          <a:noFill/>
        </p:spPr>
        <p:txBody>
          <a:bodyPr wrap="none" rtlCol="0">
            <a:spAutoFit/>
          </a:bodyPr>
          <a:lstStyle/>
          <a:p>
            <a:r>
              <a:rPr lang="en-US" b="1">
                <a:solidFill>
                  <a:srgbClr val="00B050"/>
                </a:solidFill>
              </a:rPr>
              <a:t>Dry</a:t>
            </a:r>
          </a:p>
        </p:txBody>
      </p:sp>
      <p:cxnSp>
        <p:nvCxnSpPr>
          <p:cNvPr id="48" name="Straight Connector 47">
            <a:extLst>
              <a:ext uri="{FF2B5EF4-FFF2-40B4-BE49-F238E27FC236}">
                <a16:creationId xmlns:a16="http://schemas.microsoft.com/office/drawing/2014/main" id="{2FF33C4E-F8D3-465D-AC00-2D17CC463E3C}"/>
              </a:ext>
            </a:extLst>
          </p:cNvPr>
          <p:cNvCxnSpPr>
            <a:cxnSpLocks/>
          </p:cNvCxnSpPr>
          <p:nvPr/>
        </p:nvCxnSpPr>
        <p:spPr>
          <a:xfrm>
            <a:off x="5990251" y="1379913"/>
            <a:ext cx="0" cy="5203767"/>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30F890E1-488D-4208-9E79-175ECDA38196}"/>
              </a:ext>
            </a:extLst>
          </p:cNvPr>
          <p:cNvSpPr txBox="1"/>
          <p:nvPr/>
        </p:nvSpPr>
        <p:spPr>
          <a:xfrm>
            <a:off x="6474491" y="3247050"/>
            <a:ext cx="522322" cy="369332"/>
          </a:xfrm>
          <a:prstGeom prst="rect">
            <a:avLst/>
          </a:prstGeom>
          <a:noFill/>
        </p:spPr>
        <p:txBody>
          <a:bodyPr wrap="none" rtlCol="0">
            <a:spAutoFit/>
          </a:bodyPr>
          <a:lstStyle/>
          <a:p>
            <a:r>
              <a:rPr lang="en-US" b="1">
                <a:solidFill>
                  <a:srgbClr val="00B050"/>
                </a:solidFill>
              </a:rPr>
              <a:t>Dry</a:t>
            </a:r>
          </a:p>
        </p:txBody>
      </p:sp>
      <p:sp>
        <p:nvSpPr>
          <p:cNvPr id="50" name="TextBox 49">
            <a:extLst>
              <a:ext uri="{FF2B5EF4-FFF2-40B4-BE49-F238E27FC236}">
                <a16:creationId xmlns:a16="http://schemas.microsoft.com/office/drawing/2014/main" id="{A815A49C-1AF9-41DF-9586-FB63AC2F8E7A}"/>
              </a:ext>
            </a:extLst>
          </p:cNvPr>
          <p:cNvSpPr txBox="1"/>
          <p:nvPr/>
        </p:nvSpPr>
        <p:spPr>
          <a:xfrm>
            <a:off x="8864138" y="2318796"/>
            <a:ext cx="522322" cy="369332"/>
          </a:xfrm>
          <a:prstGeom prst="rect">
            <a:avLst/>
          </a:prstGeom>
          <a:noFill/>
        </p:spPr>
        <p:txBody>
          <a:bodyPr wrap="none" rtlCol="0">
            <a:spAutoFit/>
          </a:bodyPr>
          <a:lstStyle/>
          <a:p>
            <a:r>
              <a:rPr lang="en-US" b="1">
                <a:solidFill>
                  <a:srgbClr val="00B050"/>
                </a:solidFill>
              </a:rPr>
              <a:t>Dry</a:t>
            </a:r>
          </a:p>
        </p:txBody>
      </p:sp>
      <p:sp>
        <p:nvSpPr>
          <p:cNvPr id="51" name="TextBox 50">
            <a:extLst>
              <a:ext uri="{FF2B5EF4-FFF2-40B4-BE49-F238E27FC236}">
                <a16:creationId xmlns:a16="http://schemas.microsoft.com/office/drawing/2014/main" id="{CEEAB6DD-2C94-40FA-ADA2-05AE24E8CB38}"/>
              </a:ext>
            </a:extLst>
          </p:cNvPr>
          <p:cNvSpPr txBox="1"/>
          <p:nvPr/>
        </p:nvSpPr>
        <p:spPr>
          <a:xfrm>
            <a:off x="9169363" y="4362488"/>
            <a:ext cx="522322" cy="369332"/>
          </a:xfrm>
          <a:prstGeom prst="rect">
            <a:avLst/>
          </a:prstGeom>
          <a:noFill/>
        </p:spPr>
        <p:txBody>
          <a:bodyPr wrap="none" rtlCol="0">
            <a:spAutoFit/>
          </a:bodyPr>
          <a:lstStyle/>
          <a:p>
            <a:r>
              <a:rPr lang="en-US" b="1">
                <a:solidFill>
                  <a:srgbClr val="00B050"/>
                </a:solidFill>
              </a:rPr>
              <a:t>Dry</a:t>
            </a:r>
          </a:p>
        </p:txBody>
      </p:sp>
    </p:spTree>
    <p:extLst>
      <p:ext uri="{BB962C8B-B14F-4D97-AF65-F5344CB8AC3E}">
        <p14:creationId xmlns:p14="http://schemas.microsoft.com/office/powerpoint/2010/main" val="33944012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F5A4733-604F-4AB6-9B05-E0BEA83232B2}"/>
              </a:ext>
            </a:extLst>
          </p:cNvPr>
          <p:cNvSpPr>
            <a:spLocks noGrp="1"/>
          </p:cNvSpPr>
          <p:nvPr>
            <p:ph type="title"/>
          </p:nvPr>
        </p:nvSpPr>
        <p:spPr/>
        <p:txBody>
          <a:bodyPr/>
          <a:lstStyle/>
          <a:p>
            <a:r>
              <a:rPr lang="en-US"/>
              <a:t>Is node n on the subdomain border?</a:t>
            </a:r>
          </a:p>
        </p:txBody>
      </p:sp>
      <p:sp>
        <p:nvSpPr>
          <p:cNvPr id="4" name="Content Placeholder 3">
            <a:extLst>
              <a:ext uri="{FF2B5EF4-FFF2-40B4-BE49-F238E27FC236}">
                <a16:creationId xmlns:a16="http://schemas.microsoft.com/office/drawing/2014/main" id="{1B008B52-E696-410F-9C54-DFD402F7686B}"/>
              </a:ext>
            </a:extLst>
          </p:cNvPr>
          <p:cNvSpPr>
            <a:spLocks noGrp="1"/>
          </p:cNvSpPr>
          <p:nvPr>
            <p:ph idx="1"/>
          </p:nvPr>
        </p:nvSpPr>
        <p:spPr>
          <a:xfrm>
            <a:off x="838200" y="1825625"/>
            <a:ext cx="10515600" cy="1172599"/>
          </a:xfrm>
        </p:spPr>
        <p:txBody>
          <a:bodyPr/>
          <a:lstStyle/>
          <a:p>
            <a:r>
              <a:rPr lang="en-US"/>
              <a:t>Let’s define a predicate that is passed a mesh m and a node n. </a:t>
            </a:r>
          </a:p>
          <a:p>
            <a:r>
              <a:rPr lang="en-US"/>
              <a:t>The predicate is satisfied only if n is on the subdomain border. </a:t>
            </a:r>
          </a:p>
        </p:txBody>
      </p:sp>
      <p:grpSp>
        <p:nvGrpSpPr>
          <p:cNvPr id="18" name="Group 17">
            <a:extLst>
              <a:ext uri="{FF2B5EF4-FFF2-40B4-BE49-F238E27FC236}">
                <a16:creationId xmlns:a16="http://schemas.microsoft.com/office/drawing/2014/main" id="{9FE50FBA-046D-4CF6-929B-9EA79F9B4C8E}"/>
              </a:ext>
            </a:extLst>
          </p:cNvPr>
          <p:cNvGrpSpPr/>
          <p:nvPr/>
        </p:nvGrpSpPr>
        <p:grpSpPr>
          <a:xfrm>
            <a:off x="3092334" y="3225339"/>
            <a:ext cx="3814934" cy="2793076"/>
            <a:chOff x="3092334" y="3225339"/>
            <a:chExt cx="3814934" cy="2793076"/>
          </a:xfrm>
        </p:grpSpPr>
        <p:pic>
          <p:nvPicPr>
            <p:cNvPr id="5" name="Picture 4">
              <a:extLst>
                <a:ext uri="{FF2B5EF4-FFF2-40B4-BE49-F238E27FC236}">
                  <a16:creationId xmlns:a16="http://schemas.microsoft.com/office/drawing/2014/main" id="{A0FCF429-1E09-43A1-AE46-9ED92A0DB280}"/>
                </a:ext>
              </a:extLst>
            </p:cNvPr>
            <p:cNvPicPr>
              <a:picLocks noChangeAspect="1"/>
            </p:cNvPicPr>
            <p:nvPr/>
          </p:nvPicPr>
          <p:blipFill rotWithShape="1">
            <a:blip r:embed="rId2"/>
            <a:srcRect l="50318" t="20674" r="34409" b="58278"/>
            <a:stretch/>
          </p:blipFill>
          <p:spPr>
            <a:xfrm>
              <a:off x="3092334" y="3225339"/>
              <a:ext cx="3814934" cy="2793076"/>
            </a:xfrm>
            <a:prstGeom prst="rect">
              <a:avLst/>
            </a:prstGeom>
          </p:spPr>
        </p:pic>
        <p:sp>
          <p:nvSpPr>
            <p:cNvPr id="6" name="Oval 5">
              <a:extLst>
                <a:ext uri="{FF2B5EF4-FFF2-40B4-BE49-F238E27FC236}">
                  <a16:creationId xmlns:a16="http://schemas.microsoft.com/office/drawing/2014/main" id="{8F22FF3D-1796-4603-AFCB-99C48DF5B6A0}"/>
                </a:ext>
              </a:extLst>
            </p:cNvPr>
            <p:cNvSpPr/>
            <p:nvPr/>
          </p:nvSpPr>
          <p:spPr>
            <a:xfrm>
              <a:off x="4405745" y="4001294"/>
              <a:ext cx="116379" cy="15507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C692570D-F4EB-4B87-A6FF-9375595EBC1E}"/>
                </a:ext>
              </a:extLst>
            </p:cNvPr>
            <p:cNvSpPr/>
            <p:nvPr/>
          </p:nvSpPr>
          <p:spPr>
            <a:xfrm>
              <a:off x="4624645" y="4120444"/>
              <a:ext cx="116379" cy="15507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014B95AB-EFC2-4184-B55C-3F3A801EDCD2}"/>
                </a:ext>
              </a:extLst>
            </p:cNvPr>
            <p:cNvSpPr/>
            <p:nvPr/>
          </p:nvSpPr>
          <p:spPr>
            <a:xfrm>
              <a:off x="4810295" y="4256219"/>
              <a:ext cx="116379" cy="15507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7D2E63A9-D6C8-491C-A3A0-87E87315936A}"/>
                </a:ext>
              </a:extLst>
            </p:cNvPr>
            <p:cNvSpPr/>
            <p:nvPr/>
          </p:nvSpPr>
          <p:spPr>
            <a:xfrm>
              <a:off x="4929445" y="4441869"/>
              <a:ext cx="116379" cy="15507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FB69BB9F-CC06-472F-9D0B-BDDF51D2E6E5}"/>
                </a:ext>
              </a:extLst>
            </p:cNvPr>
            <p:cNvSpPr/>
            <p:nvPr/>
          </p:nvSpPr>
          <p:spPr>
            <a:xfrm>
              <a:off x="5048595" y="4644144"/>
              <a:ext cx="116379" cy="15507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90DC4CFA-9295-4F6B-8348-4E49076242DA}"/>
                </a:ext>
              </a:extLst>
            </p:cNvPr>
            <p:cNvSpPr/>
            <p:nvPr/>
          </p:nvSpPr>
          <p:spPr>
            <a:xfrm>
              <a:off x="5148345" y="4860275"/>
              <a:ext cx="116379" cy="15507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A3BDB80B-AB3F-41E1-9979-69D6452E1E95}"/>
                </a:ext>
              </a:extLst>
            </p:cNvPr>
            <p:cNvSpPr/>
            <p:nvPr/>
          </p:nvSpPr>
          <p:spPr>
            <a:xfrm>
              <a:off x="5284120" y="5012675"/>
              <a:ext cx="116379" cy="15507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C7C0391B-B47B-41B2-9C02-A6095AF2CC82}"/>
                </a:ext>
              </a:extLst>
            </p:cNvPr>
            <p:cNvSpPr/>
            <p:nvPr/>
          </p:nvSpPr>
          <p:spPr>
            <a:xfrm>
              <a:off x="5436520" y="5148450"/>
              <a:ext cx="116379" cy="15507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Oval 14">
            <a:extLst>
              <a:ext uri="{FF2B5EF4-FFF2-40B4-BE49-F238E27FC236}">
                <a16:creationId xmlns:a16="http://schemas.microsoft.com/office/drawing/2014/main" id="{B9C39DAD-9E73-45C4-A5E0-E32A87255711}"/>
              </a:ext>
            </a:extLst>
          </p:cNvPr>
          <p:cNvSpPr/>
          <p:nvPr/>
        </p:nvSpPr>
        <p:spPr>
          <a:xfrm>
            <a:off x="7401092" y="4522429"/>
            <a:ext cx="116379" cy="15507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041A3D0B-86B5-4683-9B9A-7E673C624E12}"/>
              </a:ext>
            </a:extLst>
          </p:cNvPr>
          <p:cNvSpPr txBox="1"/>
          <p:nvPr/>
        </p:nvSpPr>
        <p:spPr>
          <a:xfrm>
            <a:off x="7121235" y="4131629"/>
            <a:ext cx="864019" cy="369332"/>
          </a:xfrm>
          <a:prstGeom prst="rect">
            <a:avLst/>
          </a:prstGeom>
          <a:noFill/>
        </p:spPr>
        <p:txBody>
          <a:bodyPr wrap="none" rtlCol="0">
            <a:spAutoFit/>
          </a:bodyPr>
          <a:lstStyle/>
          <a:p>
            <a:r>
              <a:rPr lang="en-US"/>
              <a:t>Legend</a:t>
            </a:r>
          </a:p>
        </p:txBody>
      </p:sp>
      <p:sp>
        <p:nvSpPr>
          <p:cNvPr id="17" name="TextBox 16">
            <a:extLst>
              <a:ext uri="{FF2B5EF4-FFF2-40B4-BE49-F238E27FC236}">
                <a16:creationId xmlns:a16="http://schemas.microsoft.com/office/drawing/2014/main" id="{491759C9-B588-4742-B8DC-7F8F1615ADF1}"/>
              </a:ext>
            </a:extLst>
          </p:cNvPr>
          <p:cNvSpPr txBox="1"/>
          <p:nvPr/>
        </p:nvSpPr>
        <p:spPr>
          <a:xfrm>
            <a:off x="7572433" y="4405249"/>
            <a:ext cx="3288144" cy="369332"/>
          </a:xfrm>
          <a:prstGeom prst="rect">
            <a:avLst/>
          </a:prstGeom>
          <a:noFill/>
        </p:spPr>
        <p:txBody>
          <a:bodyPr wrap="none" rtlCol="0">
            <a:spAutoFit/>
          </a:bodyPr>
          <a:lstStyle/>
          <a:p>
            <a:r>
              <a:rPr lang="en-US"/>
              <a:t>= node on the subdomain border</a:t>
            </a:r>
          </a:p>
        </p:txBody>
      </p:sp>
    </p:spTree>
    <p:extLst>
      <p:ext uri="{BB962C8B-B14F-4D97-AF65-F5344CB8AC3E}">
        <p14:creationId xmlns:p14="http://schemas.microsoft.com/office/powerpoint/2010/main" val="16962848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E1A972-FB60-4448-A86E-1637E0D81A39}"/>
              </a:ext>
            </a:extLst>
          </p:cNvPr>
          <p:cNvSpPr>
            <a:spLocks noGrp="1"/>
          </p:cNvSpPr>
          <p:nvPr>
            <p:ph type="title"/>
          </p:nvPr>
        </p:nvSpPr>
        <p:spPr/>
        <p:txBody>
          <a:bodyPr/>
          <a:lstStyle/>
          <a:p>
            <a:r>
              <a:rPr lang="en-US"/>
              <a:t>Is node n on the subdomain border?</a:t>
            </a:r>
          </a:p>
        </p:txBody>
      </p:sp>
      <p:sp>
        <p:nvSpPr>
          <p:cNvPr id="3" name="Content Placeholder 2">
            <a:extLst>
              <a:ext uri="{FF2B5EF4-FFF2-40B4-BE49-F238E27FC236}">
                <a16:creationId xmlns:a16="http://schemas.microsoft.com/office/drawing/2014/main" id="{04C6AAF7-5867-4E54-8907-C7E2AD8BFFA7}"/>
              </a:ext>
            </a:extLst>
          </p:cNvPr>
          <p:cNvSpPr>
            <a:spLocks noGrp="1"/>
          </p:cNvSpPr>
          <p:nvPr>
            <p:ph idx="1"/>
          </p:nvPr>
        </p:nvSpPr>
        <p:spPr>
          <a:xfrm>
            <a:off x="838200" y="1825625"/>
            <a:ext cx="10515600" cy="801197"/>
          </a:xfrm>
        </p:spPr>
        <p:txBody>
          <a:bodyPr/>
          <a:lstStyle/>
          <a:p>
            <a:r>
              <a:rPr lang="en-US"/>
              <a:t>A node is on a subdomain border if it's incident to an element in </a:t>
            </a:r>
            <a:r>
              <a:rPr lang="el-GR">
                <a:latin typeface="Times New Roman" panose="02020603050405020304" pitchFamily="18" charset="0"/>
                <a:cs typeface="Times New Roman" panose="02020603050405020304" pitchFamily="18" charset="0"/>
              </a:rPr>
              <a:t>Ω</a:t>
            </a:r>
            <a:r>
              <a:rPr lang="en-US" baseline="-25000">
                <a:latin typeface="Times New Roman" panose="02020603050405020304" pitchFamily="18" charset="0"/>
                <a:cs typeface="Times New Roman" panose="02020603050405020304" pitchFamily="18" charset="0"/>
              </a:rPr>
              <a:t>E</a:t>
            </a:r>
            <a:r>
              <a:rPr lang="en-US"/>
              <a:t>. </a:t>
            </a:r>
          </a:p>
        </p:txBody>
      </p:sp>
      <p:grpSp>
        <p:nvGrpSpPr>
          <p:cNvPr id="4" name="Group 3">
            <a:extLst>
              <a:ext uri="{FF2B5EF4-FFF2-40B4-BE49-F238E27FC236}">
                <a16:creationId xmlns:a16="http://schemas.microsoft.com/office/drawing/2014/main" id="{629C913E-3CC4-4B1C-93D5-28FB847264E3}"/>
              </a:ext>
            </a:extLst>
          </p:cNvPr>
          <p:cNvGrpSpPr/>
          <p:nvPr/>
        </p:nvGrpSpPr>
        <p:grpSpPr>
          <a:xfrm>
            <a:off x="3092334" y="3225339"/>
            <a:ext cx="3814934" cy="2793076"/>
            <a:chOff x="3092334" y="3225339"/>
            <a:chExt cx="3814934" cy="2793076"/>
          </a:xfrm>
        </p:grpSpPr>
        <p:pic>
          <p:nvPicPr>
            <p:cNvPr id="5" name="Picture 4">
              <a:extLst>
                <a:ext uri="{FF2B5EF4-FFF2-40B4-BE49-F238E27FC236}">
                  <a16:creationId xmlns:a16="http://schemas.microsoft.com/office/drawing/2014/main" id="{27ECD2F2-0CD3-4662-8F2A-930F8C2F619C}"/>
                </a:ext>
              </a:extLst>
            </p:cNvPr>
            <p:cNvPicPr>
              <a:picLocks noChangeAspect="1"/>
            </p:cNvPicPr>
            <p:nvPr/>
          </p:nvPicPr>
          <p:blipFill rotWithShape="1">
            <a:blip r:embed="rId2"/>
            <a:srcRect l="50318" t="20674" r="34409" b="58278"/>
            <a:stretch/>
          </p:blipFill>
          <p:spPr>
            <a:xfrm>
              <a:off x="3092334" y="3225339"/>
              <a:ext cx="3814934" cy="2793076"/>
            </a:xfrm>
            <a:prstGeom prst="rect">
              <a:avLst/>
            </a:prstGeom>
          </p:spPr>
        </p:pic>
        <p:sp>
          <p:nvSpPr>
            <p:cNvPr id="6" name="Oval 5">
              <a:extLst>
                <a:ext uri="{FF2B5EF4-FFF2-40B4-BE49-F238E27FC236}">
                  <a16:creationId xmlns:a16="http://schemas.microsoft.com/office/drawing/2014/main" id="{B1DC7A1B-3501-477A-B3B9-9F333F5E0323}"/>
                </a:ext>
              </a:extLst>
            </p:cNvPr>
            <p:cNvSpPr/>
            <p:nvPr/>
          </p:nvSpPr>
          <p:spPr>
            <a:xfrm>
              <a:off x="4405745" y="4001294"/>
              <a:ext cx="116379" cy="15507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13163699-38AD-4975-AA09-50C0753EBEA3}"/>
                </a:ext>
              </a:extLst>
            </p:cNvPr>
            <p:cNvSpPr/>
            <p:nvPr/>
          </p:nvSpPr>
          <p:spPr>
            <a:xfrm>
              <a:off x="4624645" y="4120444"/>
              <a:ext cx="116379" cy="15507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DB386436-A23B-4930-96E5-C421275FB492}"/>
                </a:ext>
              </a:extLst>
            </p:cNvPr>
            <p:cNvSpPr/>
            <p:nvPr/>
          </p:nvSpPr>
          <p:spPr>
            <a:xfrm>
              <a:off x="4810295" y="4256219"/>
              <a:ext cx="116379" cy="15507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EA12BB78-3DCF-4A4F-9983-9FA38E6886ED}"/>
                </a:ext>
              </a:extLst>
            </p:cNvPr>
            <p:cNvSpPr/>
            <p:nvPr/>
          </p:nvSpPr>
          <p:spPr>
            <a:xfrm>
              <a:off x="4929445" y="4441869"/>
              <a:ext cx="116379" cy="15507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E97FCC44-E800-47E3-A9C7-E64D5ABAF11A}"/>
                </a:ext>
              </a:extLst>
            </p:cNvPr>
            <p:cNvSpPr/>
            <p:nvPr/>
          </p:nvSpPr>
          <p:spPr>
            <a:xfrm>
              <a:off x="5048595" y="4644144"/>
              <a:ext cx="116379" cy="15507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77BA6D19-B088-4688-9A71-0F3418F3D217}"/>
                </a:ext>
              </a:extLst>
            </p:cNvPr>
            <p:cNvSpPr/>
            <p:nvPr/>
          </p:nvSpPr>
          <p:spPr>
            <a:xfrm>
              <a:off x="5148345" y="4860275"/>
              <a:ext cx="116379" cy="15507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F671B87A-A357-455F-9A23-FB08964E6CA9}"/>
                </a:ext>
              </a:extLst>
            </p:cNvPr>
            <p:cNvSpPr/>
            <p:nvPr/>
          </p:nvSpPr>
          <p:spPr>
            <a:xfrm>
              <a:off x="5284120" y="5012675"/>
              <a:ext cx="116379" cy="15507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CD82E0B2-B900-4AC8-903A-FA209C7E6880}"/>
                </a:ext>
              </a:extLst>
            </p:cNvPr>
            <p:cNvSpPr/>
            <p:nvPr/>
          </p:nvSpPr>
          <p:spPr>
            <a:xfrm>
              <a:off x="5436520" y="5148450"/>
              <a:ext cx="116379" cy="15507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0737905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E4790BB-AF75-4910-97BE-4FF2F575D661}"/>
              </a:ext>
            </a:extLst>
          </p:cNvPr>
          <p:cNvSpPr>
            <a:spLocks noGrp="1"/>
          </p:cNvSpPr>
          <p:nvPr>
            <p:ph type="title"/>
          </p:nvPr>
        </p:nvSpPr>
        <p:spPr/>
        <p:txBody>
          <a:bodyPr>
            <a:normAutofit fontScale="90000"/>
          </a:bodyPr>
          <a:lstStyle/>
          <a:p>
            <a:r>
              <a:rPr lang="en-US"/>
              <a:t>Nodes </a:t>
            </a:r>
            <a:r>
              <a:rPr lang="en-US" i="1"/>
              <a:t>n1</a:t>
            </a:r>
            <a:r>
              <a:rPr lang="en-US"/>
              <a:t> and </a:t>
            </a:r>
            <a:r>
              <a:rPr lang="en-US" i="1"/>
              <a:t>n4</a:t>
            </a:r>
            <a:r>
              <a:rPr lang="en-US"/>
              <a:t> are interface nodes, i.e., </a:t>
            </a:r>
            <a:br>
              <a:rPr lang="en-US"/>
            </a:br>
            <a:r>
              <a:rPr lang="en-US"/>
              <a:t>in </a:t>
            </a:r>
            <a:r>
              <a:rPr lang="el-GR" sz="5400">
                <a:latin typeface="Times New Roman" panose="02020603050405020304" pitchFamily="18" charset="0"/>
                <a:cs typeface="Times New Roman" panose="02020603050405020304" pitchFamily="18" charset="0"/>
              </a:rPr>
              <a:t>Γ</a:t>
            </a:r>
            <a:r>
              <a:rPr lang="en-US"/>
              <a:t> (gamma)</a:t>
            </a:r>
          </a:p>
        </p:txBody>
      </p:sp>
      <p:grpSp>
        <p:nvGrpSpPr>
          <p:cNvPr id="5" name="Group 4">
            <a:extLst>
              <a:ext uri="{FF2B5EF4-FFF2-40B4-BE49-F238E27FC236}">
                <a16:creationId xmlns:a16="http://schemas.microsoft.com/office/drawing/2014/main" id="{4EC65654-E61A-4E44-A5CC-4DD5BDEBEF08}"/>
              </a:ext>
            </a:extLst>
          </p:cNvPr>
          <p:cNvGrpSpPr/>
          <p:nvPr/>
        </p:nvGrpSpPr>
        <p:grpSpPr>
          <a:xfrm>
            <a:off x="3425316" y="2172824"/>
            <a:ext cx="4157946" cy="3579976"/>
            <a:chOff x="6251643" y="1690687"/>
            <a:chExt cx="4157946" cy="3579976"/>
          </a:xfrm>
        </p:grpSpPr>
        <p:sp>
          <p:nvSpPr>
            <p:cNvPr id="6" name="Isosceles Triangle 5">
              <a:extLst>
                <a:ext uri="{FF2B5EF4-FFF2-40B4-BE49-F238E27FC236}">
                  <a16:creationId xmlns:a16="http://schemas.microsoft.com/office/drawing/2014/main" id="{29531FC1-91B3-4763-BADA-2A70F1E2DBED}"/>
                </a:ext>
              </a:extLst>
            </p:cNvPr>
            <p:cNvSpPr/>
            <p:nvPr/>
          </p:nvSpPr>
          <p:spPr>
            <a:xfrm rot="19641020">
              <a:off x="7779048" y="2993083"/>
              <a:ext cx="1961803" cy="1529542"/>
            </a:xfrm>
            <a:prstGeom prst="triangl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Isosceles Triangle 6">
              <a:extLst>
                <a:ext uri="{FF2B5EF4-FFF2-40B4-BE49-F238E27FC236}">
                  <a16:creationId xmlns:a16="http://schemas.microsoft.com/office/drawing/2014/main" id="{57CC38F9-0BA8-4818-BB0E-3AA074F8DABC}"/>
                </a:ext>
              </a:extLst>
            </p:cNvPr>
            <p:cNvSpPr/>
            <p:nvPr/>
          </p:nvSpPr>
          <p:spPr>
            <a:xfrm rot="1936891">
              <a:off x="6938326" y="3008544"/>
              <a:ext cx="1961803" cy="1529542"/>
            </a:xfrm>
            <a:prstGeom prst="triangle">
              <a:avLst/>
            </a:prstGeom>
            <a:solidFill>
              <a:schemeClr val="bg1">
                <a:lumMod val="8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043CCE78-4AF5-4677-9071-3C6DDF225831}"/>
                </a:ext>
              </a:extLst>
            </p:cNvPr>
            <p:cNvSpPr txBox="1"/>
            <p:nvPr/>
          </p:nvSpPr>
          <p:spPr>
            <a:xfrm>
              <a:off x="7540624" y="3625607"/>
              <a:ext cx="423514" cy="461665"/>
            </a:xfrm>
            <a:prstGeom prst="rect">
              <a:avLst/>
            </a:prstGeom>
            <a:noFill/>
          </p:spPr>
          <p:txBody>
            <a:bodyPr wrap="none" rtlCol="0">
              <a:spAutoFit/>
            </a:bodyPr>
            <a:lstStyle/>
            <a:p>
              <a:r>
                <a:rPr lang="en-US" sz="2400" i="1">
                  <a:solidFill>
                    <a:schemeClr val="bg1">
                      <a:lumMod val="65000"/>
                    </a:schemeClr>
                  </a:solidFill>
                  <a:latin typeface="Times New Roman" panose="02020603050405020304" pitchFamily="18" charset="0"/>
                  <a:cs typeface="Times New Roman" panose="02020603050405020304" pitchFamily="18" charset="0"/>
                </a:rPr>
                <a:t>e</a:t>
              </a:r>
              <a:r>
                <a:rPr lang="en-US" sz="2400" i="1" baseline="-25000">
                  <a:solidFill>
                    <a:schemeClr val="bg1">
                      <a:lumMod val="65000"/>
                    </a:schemeClr>
                  </a:solidFill>
                  <a:latin typeface="Times New Roman" panose="02020603050405020304" pitchFamily="18" charset="0"/>
                  <a:cs typeface="Times New Roman" panose="02020603050405020304" pitchFamily="18" charset="0"/>
                </a:rPr>
                <a:t>0</a:t>
              </a:r>
            </a:p>
          </p:txBody>
        </p:sp>
        <p:sp>
          <p:nvSpPr>
            <p:cNvPr id="9" name="TextBox 8">
              <a:extLst>
                <a:ext uri="{FF2B5EF4-FFF2-40B4-BE49-F238E27FC236}">
                  <a16:creationId xmlns:a16="http://schemas.microsoft.com/office/drawing/2014/main" id="{6B726DF6-905B-49A3-B0BD-35BC1562D26E}"/>
                </a:ext>
              </a:extLst>
            </p:cNvPr>
            <p:cNvSpPr txBox="1"/>
            <p:nvPr/>
          </p:nvSpPr>
          <p:spPr>
            <a:xfrm>
              <a:off x="8061856" y="2611015"/>
              <a:ext cx="441146" cy="461665"/>
            </a:xfrm>
            <a:prstGeom prst="rect">
              <a:avLst/>
            </a:prstGeom>
            <a:noFill/>
          </p:spPr>
          <p:txBody>
            <a:bodyPr wrap="none" rtlCol="0">
              <a:spAutoFit/>
            </a:bodyPr>
            <a:lstStyle/>
            <a:p>
              <a:r>
                <a:rPr lang="en-US" sz="2400" i="1">
                  <a:latin typeface="Times New Roman" panose="02020603050405020304" pitchFamily="18" charset="0"/>
                  <a:cs typeface="Times New Roman" panose="02020603050405020304" pitchFamily="18" charset="0"/>
                </a:rPr>
                <a:t>n</a:t>
              </a:r>
              <a:r>
                <a:rPr lang="en-US" sz="2400" i="1" baseline="-25000">
                  <a:latin typeface="Times New Roman" panose="02020603050405020304" pitchFamily="18" charset="0"/>
                  <a:cs typeface="Times New Roman" panose="02020603050405020304" pitchFamily="18" charset="0"/>
                </a:rPr>
                <a:t>1</a:t>
              </a:r>
            </a:p>
          </p:txBody>
        </p:sp>
        <p:sp>
          <p:nvSpPr>
            <p:cNvPr id="10" name="TextBox 9">
              <a:extLst>
                <a:ext uri="{FF2B5EF4-FFF2-40B4-BE49-F238E27FC236}">
                  <a16:creationId xmlns:a16="http://schemas.microsoft.com/office/drawing/2014/main" id="{F94723EE-014B-4013-89DD-8C25F0C06FDD}"/>
                </a:ext>
              </a:extLst>
            </p:cNvPr>
            <p:cNvSpPr txBox="1"/>
            <p:nvPr/>
          </p:nvSpPr>
          <p:spPr>
            <a:xfrm>
              <a:off x="6251643" y="3592010"/>
              <a:ext cx="441146" cy="461665"/>
            </a:xfrm>
            <a:prstGeom prst="rect">
              <a:avLst/>
            </a:prstGeom>
            <a:noFill/>
          </p:spPr>
          <p:txBody>
            <a:bodyPr wrap="none" rtlCol="0">
              <a:spAutoFit/>
            </a:bodyPr>
            <a:lstStyle/>
            <a:p>
              <a:r>
                <a:rPr lang="en-US" sz="2400" i="1">
                  <a:latin typeface="Times New Roman" panose="02020603050405020304" pitchFamily="18" charset="0"/>
                  <a:cs typeface="Times New Roman" panose="02020603050405020304" pitchFamily="18" charset="0"/>
                </a:rPr>
                <a:t>n</a:t>
              </a:r>
              <a:r>
                <a:rPr lang="en-US" sz="2400" i="1" baseline="-25000">
                  <a:latin typeface="Times New Roman" panose="02020603050405020304" pitchFamily="18" charset="0"/>
                  <a:cs typeface="Times New Roman" panose="02020603050405020304" pitchFamily="18" charset="0"/>
                </a:rPr>
                <a:t>2</a:t>
              </a:r>
            </a:p>
          </p:txBody>
        </p:sp>
        <p:sp>
          <p:nvSpPr>
            <p:cNvPr id="11" name="TextBox 10">
              <a:extLst>
                <a:ext uri="{FF2B5EF4-FFF2-40B4-BE49-F238E27FC236}">
                  <a16:creationId xmlns:a16="http://schemas.microsoft.com/office/drawing/2014/main" id="{6CFD703C-EECE-4D4A-82A1-31D44894E078}"/>
                </a:ext>
              </a:extLst>
            </p:cNvPr>
            <p:cNvSpPr txBox="1"/>
            <p:nvPr/>
          </p:nvSpPr>
          <p:spPr>
            <a:xfrm>
              <a:off x="8714638" y="3592010"/>
              <a:ext cx="423514" cy="461665"/>
            </a:xfrm>
            <a:prstGeom prst="rect">
              <a:avLst/>
            </a:prstGeom>
            <a:noFill/>
          </p:spPr>
          <p:txBody>
            <a:bodyPr wrap="none" rtlCol="0">
              <a:spAutoFit/>
            </a:bodyPr>
            <a:lstStyle/>
            <a:p>
              <a:r>
                <a:rPr lang="en-US" sz="2400" i="1">
                  <a:solidFill>
                    <a:schemeClr val="bg1">
                      <a:lumMod val="65000"/>
                    </a:schemeClr>
                  </a:solidFill>
                  <a:latin typeface="Times New Roman" panose="02020603050405020304" pitchFamily="18" charset="0"/>
                  <a:cs typeface="Times New Roman" panose="02020603050405020304" pitchFamily="18" charset="0"/>
                </a:rPr>
                <a:t>e</a:t>
              </a:r>
              <a:r>
                <a:rPr lang="en-US" sz="2400" i="1" baseline="-25000">
                  <a:solidFill>
                    <a:schemeClr val="bg1">
                      <a:lumMod val="65000"/>
                    </a:schemeClr>
                  </a:solidFill>
                  <a:latin typeface="Times New Roman" panose="02020603050405020304" pitchFamily="18" charset="0"/>
                  <a:cs typeface="Times New Roman" panose="02020603050405020304" pitchFamily="18" charset="0"/>
                </a:rPr>
                <a:t>1</a:t>
              </a:r>
            </a:p>
          </p:txBody>
        </p:sp>
        <p:sp>
          <p:nvSpPr>
            <p:cNvPr id="12" name="TextBox 11">
              <a:extLst>
                <a:ext uri="{FF2B5EF4-FFF2-40B4-BE49-F238E27FC236}">
                  <a16:creationId xmlns:a16="http://schemas.microsoft.com/office/drawing/2014/main" id="{4A83442A-83C9-486F-91F0-ED5CE2CB3BDC}"/>
                </a:ext>
              </a:extLst>
            </p:cNvPr>
            <p:cNvSpPr txBox="1"/>
            <p:nvPr/>
          </p:nvSpPr>
          <p:spPr>
            <a:xfrm>
              <a:off x="9946305" y="3625607"/>
              <a:ext cx="441146" cy="461665"/>
            </a:xfrm>
            <a:prstGeom prst="rect">
              <a:avLst/>
            </a:prstGeom>
            <a:noFill/>
          </p:spPr>
          <p:txBody>
            <a:bodyPr wrap="none" rtlCol="0">
              <a:spAutoFit/>
            </a:bodyPr>
            <a:lstStyle/>
            <a:p>
              <a:r>
                <a:rPr lang="en-US" sz="2400" i="1">
                  <a:latin typeface="Times New Roman" panose="02020603050405020304" pitchFamily="18" charset="0"/>
                  <a:cs typeface="Times New Roman" panose="02020603050405020304" pitchFamily="18" charset="0"/>
                </a:rPr>
                <a:t>n</a:t>
              </a:r>
              <a:r>
                <a:rPr lang="en-US" sz="2400" i="1" baseline="-25000">
                  <a:latin typeface="Times New Roman" panose="02020603050405020304" pitchFamily="18" charset="0"/>
                  <a:cs typeface="Times New Roman" panose="02020603050405020304" pitchFamily="18" charset="0"/>
                </a:rPr>
                <a:t>0</a:t>
              </a:r>
            </a:p>
          </p:txBody>
        </p:sp>
        <p:sp>
          <p:nvSpPr>
            <p:cNvPr id="13" name="Isosceles Triangle 12">
              <a:extLst>
                <a:ext uri="{FF2B5EF4-FFF2-40B4-BE49-F238E27FC236}">
                  <a16:creationId xmlns:a16="http://schemas.microsoft.com/office/drawing/2014/main" id="{B59128FE-2E61-4AC6-B6FE-F61A78B5E602}"/>
                </a:ext>
              </a:extLst>
            </p:cNvPr>
            <p:cNvSpPr/>
            <p:nvPr/>
          </p:nvSpPr>
          <p:spPr>
            <a:xfrm rot="1506379">
              <a:off x="8590654" y="2034173"/>
              <a:ext cx="1818935" cy="1517545"/>
            </a:xfrm>
            <a:prstGeom prst="triangle">
              <a:avLst/>
            </a:prstGeom>
            <a:solidFill>
              <a:schemeClr val="bg1">
                <a:lumMod val="5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A7AEEFF7-A900-4378-8E08-C08932FE1B73}"/>
                </a:ext>
              </a:extLst>
            </p:cNvPr>
            <p:cNvSpPr txBox="1"/>
            <p:nvPr/>
          </p:nvSpPr>
          <p:spPr>
            <a:xfrm>
              <a:off x="9258296" y="2692663"/>
              <a:ext cx="423514" cy="461665"/>
            </a:xfrm>
            <a:prstGeom prst="rect">
              <a:avLst/>
            </a:prstGeom>
            <a:noFill/>
          </p:spPr>
          <p:txBody>
            <a:bodyPr wrap="none" rtlCol="0">
              <a:spAutoFit/>
            </a:bodyPr>
            <a:lstStyle/>
            <a:p>
              <a:r>
                <a:rPr lang="en-US" sz="2400" i="1">
                  <a:solidFill>
                    <a:schemeClr val="bg1">
                      <a:lumMod val="65000"/>
                    </a:schemeClr>
                  </a:solidFill>
                  <a:latin typeface="Times New Roman" panose="02020603050405020304" pitchFamily="18" charset="0"/>
                  <a:cs typeface="Times New Roman" panose="02020603050405020304" pitchFamily="18" charset="0"/>
                </a:rPr>
                <a:t>e</a:t>
              </a:r>
              <a:r>
                <a:rPr lang="en-US" sz="2400" i="1" baseline="-25000">
                  <a:solidFill>
                    <a:schemeClr val="bg1">
                      <a:lumMod val="65000"/>
                    </a:schemeClr>
                  </a:solidFill>
                  <a:latin typeface="Times New Roman" panose="02020603050405020304" pitchFamily="18" charset="0"/>
                  <a:cs typeface="Times New Roman" panose="02020603050405020304" pitchFamily="18" charset="0"/>
                </a:rPr>
                <a:t>2</a:t>
              </a:r>
            </a:p>
          </p:txBody>
        </p:sp>
        <p:sp>
          <p:nvSpPr>
            <p:cNvPr id="15" name="TextBox 14">
              <a:extLst>
                <a:ext uri="{FF2B5EF4-FFF2-40B4-BE49-F238E27FC236}">
                  <a16:creationId xmlns:a16="http://schemas.microsoft.com/office/drawing/2014/main" id="{94DE5997-2BCC-4A29-99C0-B2C15A9D27E8}"/>
                </a:ext>
              </a:extLst>
            </p:cNvPr>
            <p:cNvSpPr txBox="1"/>
            <p:nvPr/>
          </p:nvSpPr>
          <p:spPr>
            <a:xfrm>
              <a:off x="9637667" y="1690687"/>
              <a:ext cx="441146" cy="461665"/>
            </a:xfrm>
            <a:prstGeom prst="rect">
              <a:avLst/>
            </a:prstGeom>
            <a:noFill/>
          </p:spPr>
          <p:txBody>
            <a:bodyPr wrap="none" rtlCol="0">
              <a:spAutoFit/>
            </a:bodyPr>
            <a:lstStyle/>
            <a:p>
              <a:r>
                <a:rPr lang="en-US" sz="2400" i="1">
                  <a:latin typeface="Times New Roman" panose="02020603050405020304" pitchFamily="18" charset="0"/>
                  <a:cs typeface="Times New Roman" panose="02020603050405020304" pitchFamily="18" charset="0"/>
                </a:rPr>
                <a:t>n</a:t>
              </a:r>
              <a:r>
                <a:rPr lang="en-US" sz="2400" i="1" baseline="-25000">
                  <a:latin typeface="Times New Roman" panose="02020603050405020304" pitchFamily="18" charset="0"/>
                  <a:cs typeface="Times New Roman" panose="02020603050405020304" pitchFamily="18" charset="0"/>
                </a:rPr>
                <a:t>3</a:t>
              </a:r>
            </a:p>
          </p:txBody>
        </p:sp>
        <p:sp>
          <p:nvSpPr>
            <p:cNvPr id="16" name="TextBox 15">
              <a:extLst>
                <a:ext uri="{FF2B5EF4-FFF2-40B4-BE49-F238E27FC236}">
                  <a16:creationId xmlns:a16="http://schemas.microsoft.com/office/drawing/2014/main" id="{ED3BF109-D040-4A59-90A2-D654C75E5D88}"/>
                </a:ext>
              </a:extLst>
            </p:cNvPr>
            <p:cNvSpPr txBox="1"/>
            <p:nvPr/>
          </p:nvSpPr>
          <p:spPr>
            <a:xfrm>
              <a:off x="8161293" y="4808998"/>
              <a:ext cx="441146" cy="461665"/>
            </a:xfrm>
            <a:prstGeom prst="rect">
              <a:avLst/>
            </a:prstGeom>
            <a:noFill/>
          </p:spPr>
          <p:txBody>
            <a:bodyPr wrap="none" rtlCol="0">
              <a:spAutoFit/>
            </a:bodyPr>
            <a:lstStyle/>
            <a:p>
              <a:r>
                <a:rPr lang="en-US" sz="2400" i="1">
                  <a:latin typeface="Times New Roman" panose="02020603050405020304" pitchFamily="18" charset="0"/>
                  <a:cs typeface="Times New Roman" panose="02020603050405020304" pitchFamily="18" charset="0"/>
                </a:rPr>
                <a:t>n</a:t>
              </a:r>
              <a:r>
                <a:rPr lang="en-US" sz="2400" i="1" baseline="-25000">
                  <a:latin typeface="Times New Roman" panose="02020603050405020304" pitchFamily="18" charset="0"/>
                  <a:cs typeface="Times New Roman" panose="02020603050405020304" pitchFamily="18" charset="0"/>
                </a:rPr>
                <a:t>4</a:t>
              </a:r>
            </a:p>
          </p:txBody>
        </p:sp>
        <p:cxnSp>
          <p:nvCxnSpPr>
            <p:cNvPr id="17" name="Straight Connector 16">
              <a:extLst>
                <a:ext uri="{FF2B5EF4-FFF2-40B4-BE49-F238E27FC236}">
                  <a16:creationId xmlns:a16="http://schemas.microsoft.com/office/drawing/2014/main" id="{88CB7F37-A2F6-4FE2-A538-1C8B2C137F7B}"/>
                </a:ext>
              </a:extLst>
            </p:cNvPr>
            <p:cNvCxnSpPr>
              <a:cxnSpLocks/>
              <a:stCxn id="6" idx="0"/>
            </p:cNvCxnSpPr>
            <p:nvPr/>
          </p:nvCxnSpPr>
          <p:spPr>
            <a:xfrm>
              <a:off x="8347355" y="3113928"/>
              <a:ext cx="7277" cy="1825193"/>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C7B84A33-9208-4988-B95F-B78009E566FD}"/>
                </a:ext>
              </a:extLst>
            </p:cNvPr>
            <p:cNvSpPr txBox="1"/>
            <p:nvPr/>
          </p:nvSpPr>
          <p:spPr>
            <a:xfrm>
              <a:off x="7100159" y="3453289"/>
              <a:ext cx="1229824" cy="923330"/>
            </a:xfrm>
            <a:prstGeom prst="rect">
              <a:avLst/>
            </a:prstGeom>
            <a:noFill/>
          </p:spPr>
          <p:txBody>
            <a:bodyPr wrap="none" rtlCol="0">
              <a:spAutoFit/>
            </a:bodyPr>
            <a:lstStyle/>
            <a:p>
              <a:r>
                <a:rPr lang="en-US" sz="5400"/>
                <a:t>Sub</a:t>
              </a:r>
            </a:p>
          </p:txBody>
        </p:sp>
        <p:sp>
          <p:nvSpPr>
            <p:cNvPr id="19" name="TextBox 18">
              <a:extLst>
                <a:ext uri="{FF2B5EF4-FFF2-40B4-BE49-F238E27FC236}">
                  <a16:creationId xmlns:a16="http://schemas.microsoft.com/office/drawing/2014/main" id="{176C2909-508F-47D5-B7AD-061EF1609077}"/>
                </a:ext>
              </a:extLst>
            </p:cNvPr>
            <p:cNvSpPr txBox="1"/>
            <p:nvPr/>
          </p:nvSpPr>
          <p:spPr>
            <a:xfrm>
              <a:off x="8537746" y="2973357"/>
              <a:ext cx="981359" cy="923330"/>
            </a:xfrm>
            <a:prstGeom prst="rect">
              <a:avLst/>
            </a:prstGeom>
            <a:noFill/>
          </p:spPr>
          <p:txBody>
            <a:bodyPr wrap="none" rtlCol="0">
              <a:spAutoFit/>
            </a:bodyPr>
            <a:lstStyle/>
            <a:p>
              <a:r>
                <a:rPr lang="el-GR" sz="5400">
                  <a:latin typeface="Times New Roman" panose="02020603050405020304" pitchFamily="18" charset="0"/>
                  <a:cs typeface="Times New Roman" panose="02020603050405020304" pitchFamily="18" charset="0"/>
                </a:rPr>
                <a:t>Ω</a:t>
              </a:r>
              <a:r>
                <a:rPr lang="en-US" sz="5400" baseline="-25000">
                  <a:latin typeface="Times New Roman" panose="02020603050405020304" pitchFamily="18" charset="0"/>
                  <a:cs typeface="Times New Roman" panose="02020603050405020304" pitchFamily="18" charset="0"/>
                </a:rPr>
                <a:t>E</a:t>
              </a:r>
              <a:endParaRPr lang="en-US" sz="5400"/>
            </a:p>
          </p:txBody>
        </p:sp>
      </p:grpSp>
    </p:spTree>
    <p:extLst>
      <p:ext uri="{BB962C8B-B14F-4D97-AF65-F5344CB8AC3E}">
        <p14:creationId xmlns:p14="http://schemas.microsoft.com/office/powerpoint/2010/main" val="29507013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2C42407-AFC8-4D0F-94B3-5DC8048F7DFE}"/>
              </a:ext>
            </a:extLst>
          </p:cNvPr>
          <p:cNvSpPr/>
          <p:nvPr/>
        </p:nvSpPr>
        <p:spPr>
          <a:xfrm>
            <a:off x="3164378" y="944802"/>
            <a:ext cx="6644640" cy="3046988"/>
          </a:xfrm>
          <a:prstGeom prst="rect">
            <a:avLst/>
          </a:prstGeom>
          <a:ln>
            <a:solidFill>
              <a:schemeClr val="bg1">
                <a:lumMod val="75000"/>
              </a:schemeClr>
            </a:solidFill>
          </a:ln>
        </p:spPr>
        <p:txBody>
          <a:bodyPr wrap="square">
            <a:spAutoFit/>
          </a:bodyPr>
          <a:lstStyle/>
          <a:p>
            <a:r>
              <a:rPr lang="en-US" sz="2400" b="1"/>
              <a:t>pred</a:t>
            </a:r>
            <a:r>
              <a:rPr lang="en-US" sz="2400"/>
              <a:t> gamma [m: Mesh, n: Node] {</a:t>
            </a:r>
          </a:p>
          <a:p>
            <a:r>
              <a:rPr lang="en-US" sz="2400"/>
              <a:t>  m = Sub </a:t>
            </a:r>
            <a:r>
              <a:rPr lang="en-US" sz="2400" b="1"/>
              <a:t>and</a:t>
            </a:r>
            <a:r>
              <a:rPr lang="en-US" sz="2400"/>
              <a:t> borderVertex[m, n]</a:t>
            </a:r>
          </a:p>
          <a:p>
            <a:r>
              <a:rPr lang="en-US" sz="2400"/>
              <a:t>  </a:t>
            </a:r>
            <a:r>
              <a:rPr lang="en-US" sz="2400" b="1"/>
              <a:t>some</a:t>
            </a:r>
            <a:r>
              <a:rPr lang="en-US" sz="2400"/>
              <a:t> incidentElts[Full, n] - incidentElts[Sub, n]</a:t>
            </a:r>
          </a:p>
          <a:p>
            <a:r>
              <a:rPr lang="en-US" sz="2400"/>
              <a:t>}</a:t>
            </a:r>
          </a:p>
          <a:p>
            <a:endParaRPr lang="en-US" sz="2400"/>
          </a:p>
          <a:p>
            <a:r>
              <a:rPr lang="en-US" sz="2400" b="1"/>
              <a:t>fun</a:t>
            </a:r>
            <a:r>
              <a:rPr lang="en-US" sz="2400"/>
              <a:t> incidentElts[m: Mesh, n: Node]: </a:t>
            </a:r>
            <a:r>
              <a:rPr lang="en-US" sz="2400" b="1"/>
              <a:t>set</a:t>
            </a:r>
            <a:r>
              <a:rPr lang="en-US" sz="2400"/>
              <a:t> Element {</a:t>
            </a:r>
          </a:p>
          <a:p>
            <a:r>
              <a:rPr lang="en-US" sz="2400"/>
              <a:t>  { e: m.elements | n </a:t>
            </a:r>
            <a:r>
              <a:rPr lang="en-US" sz="2400" b="1"/>
              <a:t>in</a:t>
            </a:r>
            <a:r>
              <a:rPr lang="en-US" sz="2400"/>
              <a:t> dom[e.edges] }</a:t>
            </a:r>
          </a:p>
          <a:p>
            <a:r>
              <a:rPr lang="en-US" sz="2400"/>
              <a:t>}</a:t>
            </a:r>
          </a:p>
        </p:txBody>
      </p:sp>
      <p:sp>
        <p:nvSpPr>
          <p:cNvPr id="6" name="Rectangle 5">
            <a:extLst>
              <a:ext uri="{FF2B5EF4-FFF2-40B4-BE49-F238E27FC236}">
                <a16:creationId xmlns:a16="http://schemas.microsoft.com/office/drawing/2014/main" id="{D40D4C20-3D51-473F-951C-F4BC778F9390}"/>
              </a:ext>
            </a:extLst>
          </p:cNvPr>
          <p:cNvSpPr/>
          <p:nvPr/>
        </p:nvSpPr>
        <p:spPr>
          <a:xfrm>
            <a:off x="3164378" y="4330899"/>
            <a:ext cx="6677891" cy="1569660"/>
          </a:xfrm>
          <a:prstGeom prst="rect">
            <a:avLst/>
          </a:prstGeom>
          <a:ln>
            <a:solidFill>
              <a:schemeClr val="bg1">
                <a:lumMod val="75000"/>
              </a:schemeClr>
            </a:solidFill>
          </a:ln>
        </p:spPr>
        <p:txBody>
          <a:bodyPr wrap="square">
            <a:spAutoFit/>
          </a:bodyPr>
          <a:lstStyle/>
          <a:p>
            <a:r>
              <a:rPr lang="en-US" sz="2400">
                <a:solidFill>
                  <a:schemeClr val="accent6">
                    <a:lumMod val="75000"/>
                  </a:schemeClr>
                </a:solidFill>
              </a:rPr>
              <a:t>// A border vertex has a symmetric difference of 2.</a:t>
            </a:r>
          </a:p>
          <a:p>
            <a:r>
              <a:rPr lang="en-US" sz="2400" b="1"/>
              <a:t>pred</a:t>
            </a:r>
            <a:r>
              <a:rPr lang="en-US" sz="2400"/>
              <a:t> borderVertex [m: Mesh, v: Vertex] {</a:t>
            </a:r>
          </a:p>
          <a:p>
            <a:r>
              <a:rPr lang="en-US" sz="2400"/>
              <a:t>  </a:t>
            </a:r>
            <a:r>
              <a:rPr lang="en-US" sz="2400" b="1"/>
              <a:t>let</a:t>
            </a:r>
            <a:r>
              <a:rPr lang="en-US" sz="2400"/>
              <a:t> e = m.triangles.edges | #symDiff[e.v, v.e] = 2</a:t>
            </a:r>
          </a:p>
          <a:p>
            <a:r>
              <a:rPr lang="en-US" sz="2400"/>
              <a:t>}</a:t>
            </a:r>
          </a:p>
        </p:txBody>
      </p:sp>
      <p:sp>
        <p:nvSpPr>
          <p:cNvPr id="7" name="TextBox 6">
            <a:extLst>
              <a:ext uri="{FF2B5EF4-FFF2-40B4-BE49-F238E27FC236}">
                <a16:creationId xmlns:a16="http://schemas.microsoft.com/office/drawing/2014/main" id="{51913F84-FF34-4D99-900A-1D788BBB0153}"/>
              </a:ext>
            </a:extLst>
          </p:cNvPr>
          <p:cNvSpPr txBox="1"/>
          <p:nvPr/>
        </p:nvSpPr>
        <p:spPr>
          <a:xfrm>
            <a:off x="720119" y="4746397"/>
            <a:ext cx="2381742" cy="646331"/>
          </a:xfrm>
          <a:prstGeom prst="rect">
            <a:avLst/>
          </a:prstGeom>
          <a:noFill/>
        </p:spPr>
        <p:txBody>
          <a:bodyPr wrap="none" rtlCol="0">
            <a:spAutoFit/>
          </a:bodyPr>
          <a:lstStyle/>
          <a:p>
            <a:pPr algn="ctr"/>
            <a:r>
              <a:rPr lang="en-US"/>
              <a:t>From the first slidedeck</a:t>
            </a:r>
          </a:p>
          <a:p>
            <a:pPr algn="ctr"/>
            <a:r>
              <a:rPr lang="en-US"/>
              <a:t>(module Mesh)</a:t>
            </a:r>
          </a:p>
        </p:txBody>
      </p:sp>
      <p:sp>
        <p:nvSpPr>
          <p:cNvPr id="8" name="TextBox 7">
            <a:extLst>
              <a:ext uri="{FF2B5EF4-FFF2-40B4-BE49-F238E27FC236}">
                <a16:creationId xmlns:a16="http://schemas.microsoft.com/office/drawing/2014/main" id="{34E534BB-50BC-450F-9E39-8E9830B1E7BB}"/>
              </a:ext>
            </a:extLst>
          </p:cNvPr>
          <p:cNvSpPr txBox="1"/>
          <p:nvPr/>
        </p:nvSpPr>
        <p:spPr>
          <a:xfrm>
            <a:off x="448888" y="944802"/>
            <a:ext cx="2652974" cy="1569660"/>
          </a:xfrm>
          <a:prstGeom prst="rect">
            <a:avLst/>
          </a:prstGeom>
          <a:noFill/>
        </p:spPr>
        <p:txBody>
          <a:bodyPr wrap="square" rtlCol="0">
            <a:spAutoFit/>
          </a:bodyPr>
          <a:lstStyle/>
          <a:p>
            <a:r>
              <a:rPr lang="en-US"/>
              <a:t>Node n is in </a:t>
            </a:r>
            <a:r>
              <a:rPr lang="el-GR" sz="2400">
                <a:latin typeface="Times New Roman" panose="02020603050405020304" pitchFamily="18" charset="0"/>
                <a:cs typeface="Times New Roman" panose="02020603050405020304" pitchFamily="18" charset="0"/>
              </a:rPr>
              <a:t>Γ</a:t>
            </a:r>
            <a:r>
              <a:rPr lang="en-US"/>
              <a:t> (gamma) if it is in the Sub mesh, is a border node, and is a node of a non-Sub element.</a:t>
            </a:r>
          </a:p>
        </p:txBody>
      </p:sp>
    </p:spTree>
    <p:extLst>
      <p:ext uri="{BB962C8B-B14F-4D97-AF65-F5344CB8AC3E}">
        <p14:creationId xmlns:p14="http://schemas.microsoft.com/office/powerpoint/2010/main" val="460443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434F79E6-A6AB-4E44-85CF-6347C211A4E6}"/>
              </a:ext>
            </a:extLst>
          </p:cNvPr>
          <p:cNvGrpSpPr/>
          <p:nvPr/>
        </p:nvGrpSpPr>
        <p:grpSpPr>
          <a:xfrm>
            <a:off x="4489345" y="1374803"/>
            <a:ext cx="4157946" cy="3579976"/>
            <a:chOff x="6251643" y="1690687"/>
            <a:chExt cx="4157946" cy="3579976"/>
          </a:xfrm>
        </p:grpSpPr>
        <p:sp>
          <p:nvSpPr>
            <p:cNvPr id="3" name="Isosceles Triangle 2">
              <a:extLst>
                <a:ext uri="{FF2B5EF4-FFF2-40B4-BE49-F238E27FC236}">
                  <a16:creationId xmlns:a16="http://schemas.microsoft.com/office/drawing/2014/main" id="{6D60C01F-03A3-4104-8423-7DB8A769722E}"/>
                </a:ext>
              </a:extLst>
            </p:cNvPr>
            <p:cNvSpPr/>
            <p:nvPr/>
          </p:nvSpPr>
          <p:spPr>
            <a:xfrm rot="19641020">
              <a:off x="7779048" y="2993083"/>
              <a:ext cx="1961803" cy="1529542"/>
            </a:xfrm>
            <a:prstGeom prst="triangl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Isosceles Triangle 3">
              <a:extLst>
                <a:ext uri="{FF2B5EF4-FFF2-40B4-BE49-F238E27FC236}">
                  <a16:creationId xmlns:a16="http://schemas.microsoft.com/office/drawing/2014/main" id="{6737B448-92FA-4473-9951-FCCC93500D08}"/>
                </a:ext>
              </a:extLst>
            </p:cNvPr>
            <p:cNvSpPr/>
            <p:nvPr/>
          </p:nvSpPr>
          <p:spPr>
            <a:xfrm rot="1936891">
              <a:off x="6938326" y="3008544"/>
              <a:ext cx="1961803" cy="1529542"/>
            </a:xfrm>
            <a:prstGeom prst="triangle">
              <a:avLst/>
            </a:prstGeom>
            <a:solidFill>
              <a:schemeClr val="bg1">
                <a:lumMod val="8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B31F7C12-C471-4FD3-AF1E-A65E48DBCA91}"/>
                </a:ext>
              </a:extLst>
            </p:cNvPr>
            <p:cNvSpPr txBox="1"/>
            <p:nvPr/>
          </p:nvSpPr>
          <p:spPr>
            <a:xfrm>
              <a:off x="7540624" y="3625607"/>
              <a:ext cx="423514" cy="461665"/>
            </a:xfrm>
            <a:prstGeom prst="rect">
              <a:avLst/>
            </a:prstGeom>
            <a:noFill/>
          </p:spPr>
          <p:txBody>
            <a:bodyPr wrap="none" rtlCol="0">
              <a:spAutoFit/>
            </a:bodyPr>
            <a:lstStyle/>
            <a:p>
              <a:r>
                <a:rPr lang="en-US" sz="2400" i="1">
                  <a:solidFill>
                    <a:schemeClr val="bg1">
                      <a:lumMod val="65000"/>
                    </a:schemeClr>
                  </a:solidFill>
                  <a:latin typeface="Times New Roman" panose="02020603050405020304" pitchFamily="18" charset="0"/>
                  <a:cs typeface="Times New Roman" panose="02020603050405020304" pitchFamily="18" charset="0"/>
                </a:rPr>
                <a:t>e</a:t>
              </a:r>
              <a:r>
                <a:rPr lang="en-US" sz="2400" i="1" baseline="-25000">
                  <a:solidFill>
                    <a:schemeClr val="bg1">
                      <a:lumMod val="65000"/>
                    </a:schemeClr>
                  </a:solidFill>
                  <a:latin typeface="Times New Roman" panose="02020603050405020304" pitchFamily="18" charset="0"/>
                  <a:cs typeface="Times New Roman" panose="02020603050405020304" pitchFamily="18" charset="0"/>
                </a:rPr>
                <a:t>0</a:t>
              </a:r>
            </a:p>
          </p:txBody>
        </p:sp>
        <p:sp>
          <p:nvSpPr>
            <p:cNvPr id="6" name="TextBox 5">
              <a:extLst>
                <a:ext uri="{FF2B5EF4-FFF2-40B4-BE49-F238E27FC236}">
                  <a16:creationId xmlns:a16="http://schemas.microsoft.com/office/drawing/2014/main" id="{0234DFFC-1C25-4045-9C29-1A7B3E586B8E}"/>
                </a:ext>
              </a:extLst>
            </p:cNvPr>
            <p:cNvSpPr txBox="1"/>
            <p:nvPr/>
          </p:nvSpPr>
          <p:spPr>
            <a:xfrm>
              <a:off x="8061856" y="2611015"/>
              <a:ext cx="441146" cy="461665"/>
            </a:xfrm>
            <a:prstGeom prst="rect">
              <a:avLst/>
            </a:prstGeom>
            <a:noFill/>
          </p:spPr>
          <p:txBody>
            <a:bodyPr wrap="none" rtlCol="0">
              <a:spAutoFit/>
            </a:bodyPr>
            <a:lstStyle/>
            <a:p>
              <a:r>
                <a:rPr lang="en-US" sz="2400" i="1">
                  <a:latin typeface="Times New Roman" panose="02020603050405020304" pitchFamily="18" charset="0"/>
                  <a:cs typeface="Times New Roman" panose="02020603050405020304" pitchFamily="18" charset="0"/>
                </a:rPr>
                <a:t>n</a:t>
              </a:r>
              <a:r>
                <a:rPr lang="en-US" sz="2400" i="1" baseline="-25000">
                  <a:latin typeface="Times New Roman" panose="02020603050405020304" pitchFamily="18" charset="0"/>
                  <a:cs typeface="Times New Roman" panose="02020603050405020304" pitchFamily="18" charset="0"/>
                </a:rPr>
                <a:t>1</a:t>
              </a:r>
            </a:p>
          </p:txBody>
        </p:sp>
        <p:sp>
          <p:nvSpPr>
            <p:cNvPr id="7" name="TextBox 6">
              <a:extLst>
                <a:ext uri="{FF2B5EF4-FFF2-40B4-BE49-F238E27FC236}">
                  <a16:creationId xmlns:a16="http://schemas.microsoft.com/office/drawing/2014/main" id="{B4266AC4-EE76-4A84-91C5-3E2700C6AF84}"/>
                </a:ext>
              </a:extLst>
            </p:cNvPr>
            <p:cNvSpPr txBox="1"/>
            <p:nvPr/>
          </p:nvSpPr>
          <p:spPr>
            <a:xfrm>
              <a:off x="6251643" y="3592010"/>
              <a:ext cx="441146" cy="461665"/>
            </a:xfrm>
            <a:prstGeom prst="rect">
              <a:avLst/>
            </a:prstGeom>
            <a:noFill/>
          </p:spPr>
          <p:txBody>
            <a:bodyPr wrap="none" rtlCol="0">
              <a:spAutoFit/>
            </a:bodyPr>
            <a:lstStyle/>
            <a:p>
              <a:r>
                <a:rPr lang="en-US" sz="2400" i="1">
                  <a:latin typeface="Times New Roman" panose="02020603050405020304" pitchFamily="18" charset="0"/>
                  <a:cs typeface="Times New Roman" panose="02020603050405020304" pitchFamily="18" charset="0"/>
                </a:rPr>
                <a:t>n</a:t>
              </a:r>
              <a:r>
                <a:rPr lang="en-US" sz="2400" i="1" baseline="-25000">
                  <a:latin typeface="Times New Roman" panose="02020603050405020304" pitchFamily="18" charset="0"/>
                  <a:cs typeface="Times New Roman" panose="02020603050405020304" pitchFamily="18" charset="0"/>
                </a:rPr>
                <a:t>2</a:t>
              </a:r>
            </a:p>
          </p:txBody>
        </p:sp>
        <p:sp>
          <p:nvSpPr>
            <p:cNvPr id="8" name="TextBox 7">
              <a:extLst>
                <a:ext uri="{FF2B5EF4-FFF2-40B4-BE49-F238E27FC236}">
                  <a16:creationId xmlns:a16="http://schemas.microsoft.com/office/drawing/2014/main" id="{C0CDF868-20FA-4906-834C-69ECACA80784}"/>
                </a:ext>
              </a:extLst>
            </p:cNvPr>
            <p:cNvSpPr txBox="1"/>
            <p:nvPr/>
          </p:nvSpPr>
          <p:spPr>
            <a:xfrm>
              <a:off x="8714638" y="3592010"/>
              <a:ext cx="423514" cy="461665"/>
            </a:xfrm>
            <a:prstGeom prst="rect">
              <a:avLst/>
            </a:prstGeom>
            <a:noFill/>
          </p:spPr>
          <p:txBody>
            <a:bodyPr wrap="none" rtlCol="0">
              <a:spAutoFit/>
            </a:bodyPr>
            <a:lstStyle/>
            <a:p>
              <a:r>
                <a:rPr lang="en-US" sz="2400" i="1">
                  <a:solidFill>
                    <a:schemeClr val="bg1">
                      <a:lumMod val="65000"/>
                    </a:schemeClr>
                  </a:solidFill>
                  <a:latin typeface="Times New Roman" panose="02020603050405020304" pitchFamily="18" charset="0"/>
                  <a:cs typeface="Times New Roman" panose="02020603050405020304" pitchFamily="18" charset="0"/>
                </a:rPr>
                <a:t>e</a:t>
              </a:r>
              <a:r>
                <a:rPr lang="en-US" sz="2400" i="1" baseline="-25000">
                  <a:solidFill>
                    <a:schemeClr val="bg1">
                      <a:lumMod val="65000"/>
                    </a:schemeClr>
                  </a:solidFill>
                  <a:latin typeface="Times New Roman" panose="02020603050405020304" pitchFamily="18" charset="0"/>
                  <a:cs typeface="Times New Roman" panose="02020603050405020304" pitchFamily="18" charset="0"/>
                </a:rPr>
                <a:t>1</a:t>
              </a:r>
            </a:p>
          </p:txBody>
        </p:sp>
        <p:sp>
          <p:nvSpPr>
            <p:cNvPr id="9" name="TextBox 8">
              <a:extLst>
                <a:ext uri="{FF2B5EF4-FFF2-40B4-BE49-F238E27FC236}">
                  <a16:creationId xmlns:a16="http://schemas.microsoft.com/office/drawing/2014/main" id="{0A715580-571D-4A4D-8788-5EC68BEE0279}"/>
                </a:ext>
              </a:extLst>
            </p:cNvPr>
            <p:cNvSpPr txBox="1"/>
            <p:nvPr/>
          </p:nvSpPr>
          <p:spPr>
            <a:xfrm>
              <a:off x="9946305" y="3625607"/>
              <a:ext cx="441146" cy="461665"/>
            </a:xfrm>
            <a:prstGeom prst="rect">
              <a:avLst/>
            </a:prstGeom>
            <a:noFill/>
          </p:spPr>
          <p:txBody>
            <a:bodyPr wrap="none" rtlCol="0">
              <a:spAutoFit/>
            </a:bodyPr>
            <a:lstStyle/>
            <a:p>
              <a:r>
                <a:rPr lang="en-US" sz="2400" i="1">
                  <a:latin typeface="Times New Roman" panose="02020603050405020304" pitchFamily="18" charset="0"/>
                  <a:cs typeface="Times New Roman" panose="02020603050405020304" pitchFamily="18" charset="0"/>
                </a:rPr>
                <a:t>n</a:t>
              </a:r>
              <a:r>
                <a:rPr lang="en-US" sz="2400" i="1" baseline="-25000">
                  <a:latin typeface="Times New Roman" panose="02020603050405020304" pitchFamily="18" charset="0"/>
                  <a:cs typeface="Times New Roman" panose="02020603050405020304" pitchFamily="18" charset="0"/>
                </a:rPr>
                <a:t>0</a:t>
              </a:r>
            </a:p>
          </p:txBody>
        </p:sp>
        <p:sp>
          <p:nvSpPr>
            <p:cNvPr id="10" name="Isosceles Triangle 9">
              <a:extLst>
                <a:ext uri="{FF2B5EF4-FFF2-40B4-BE49-F238E27FC236}">
                  <a16:creationId xmlns:a16="http://schemas.microsoft.com/office/drawing/2014/main" id="{8A5C9F4D-44E8-4982-9F9B-E1E777F000FA}"/>
                </a:ext>
              </a:extLst>
            </p:cNvPr>
            <p:cNvSpPr/>
            <p:nvPr/>
          </p:nvSpPr>
          <p:spPr>
            <a:xfrm rot="1506379">
              <a:off x="8590654" y="2034173"/>
              <a:ext cx="1818935" cy="1517545"/>
            </a:xfrm>
            <a:prstGeom prst="triangle">
              <a:avLst/>
            </a:prstGeom>
            <a:solidFill>
              <a:schemeClr val="bg1">
                <a:lumMod val="5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386EC3CC-A8A4-4F5B-97EE-480950FC8AA6}"/>
                </a:ext>
              </a:extLst>
            </p:cNvPr>
            <p:cNvSpPr txBox="1"/>
            <p:nvPr/>
          </p:nvSpPr>
          <p:spPr>
            <a:xfrm>
              <a:off x="9258296" y="2692663"/>
              <a:ext cx="423514" cy="461665"/>
            </a:xfrm>
            <a:prstGeom prst="rect">
              <a:avLst/>
            </a:prstGeom>
            <a:noFill/>
          </p:spPr>
          <p:txBody>
            <a:bodyPr wrap="none" rtlCol="0">
              <a:spAutoFit/>
            </a:bodyPr>
            <a:lstStyle/>
            <a:p>
              <a:r>
                <a:rPr lang="en-US" sz="2400" i="1">
                  <a:solidFill>
                    <a:schemeClr val="bg1">
                      <a:lumMod val="65000"/>
                    </a:schemeClr>
                  </a:solidFill>
                  <a:latin typeface="Times New Roman" panose="02020603050405020304" pitchFamily="18" charset="0"/>
                  <a:cs typeface="Times New Roman" panose="02020603050405020304" pitchFamily="18" charset="0"/>
                </a:rPr>
                <a:t>e</a:t>
              </a:r>
              <a:r>
                <a:rPr lang="en-US" sz="2400" i="1" baseline="-25000">
                  <a:solidFill>
                    <a:schemeClr val="bg1">
                      <a:lumMod val="65000"/>
                    </a:schemeClr>
                  </a:solidFill>
                  <a:latin typeface="Times New Roman" panose="02020603050405020304" pitchFamily="18" charset="0"/>
                  <a:cs typeface="Times New Roman" panose="02020603050405020304" pitchFamily="18" charset="0"/>
                </a:rPr>
                <a:t>2</a:t>
              </a:r>
            </a:p>
          </p:txBody>
        </p:sp>
        <p:sp>
          <p:nvSpPr>
            <p:cNvPr id="12" name="TextBox 11">
              <a:extLst>
                <a:ext uri="{FF2B5EF4-FFF2-40B4-BE49-F238E27FC236}">
                  <a16:creationId xmlns:a16="http://schemas.microsoft.com/office/drawing/2014/main" id="{346AC791-3CC6-47EF-A25E-55C97361C4E3}"/>
                </a:ext>
              </a:extLst>
            </p:cNvPr>
            <p:cNvSpPr txBox="1"/>
            <p:nvPr/>
          </p:nvSpPr>
          <p:spPr>
            <a:xfrm>
              <a:off x="9637667" y="1690687"/>
              <a:ext cx="441146" cy="461665"/>
            </a:xfrm>
            <a:prstGeom prst="rect">
              <a:avLst/>
            </a:prstGeom>
            <a:noFill/>
          </p:spPr>
          <p:txBody>
            <a:bodyPr wrap="none" rtlCol="0">
              <a:spAutoFit/>
            </a:bodyPr>
            <a:lstStyle/>
            <a:p>
              <a:r>
                <a:rPr lang="en-US" sz="2400" i="1">
                  <a:latin typeface="Times New Roman" panose="02020603050405020304" pitchFamily="18" charset="0"/>
                  <a:cs typeface="Times New Roman" panose="02020603050405020304" pitchFamily="18" charset="0"/>
                </a:rPr>
                <a:t>n</a:t>
              </a:r>
              <a:r>
                <a:rPr lang="en-US" sz="2400" i="1" baseline="-25000">
                  <a:latin typeface="Times New Roman" panose="02020603050405020304" pitchFamily="18" charset="0"/>
                  <a:cs typeface="Times New Roman" panose="02020603050405020304" pitchFamily="18" charset="0"/>
                </a:rPr>
                <a:t>3</a:t>
              </a:r>
            </a:p>
          </p:txBody>
        </p:sp>
        <p:sp>
          <p:nvSpPr>
            <p:cNvPr id="13" name="TextBox 12">
              <a:extLst>
                <a:ext uri="{FF2B5EF4-FFF2-40B4-BE49-F238E27FC236}">
                  <a16:creationId xmlns:a16="http://schemas.microsoft.com/office/drawing/2014/main" id="{E4260C5D-CEE4-45C3-BABF-2E215E062D05}"/>
                </a:ext>
              </a:extLst>
            </p:cNvPr>
            <p:cNvSpPr txBox="1"/>
            <p:nvPr/>
          </p:nvSpPr>
          <p:spPr>
            <a:xfrm>
              <a:off x="8161293" y="4808998"/>
              <a:ext cx="441146" cy="461665"/>
            </a:xfrm>
            <a:prstGeom prst="rect">
              <a:avLst/>
            </a:prstGeom>
            <a:noFill/>
          </p:spPr>
          <p:txBody>
            <a:bodyPr wrap="none" rtlCol="0">
              <a:spAutoFit/>
            </a:bodyPr>
            <a:lstStyle/>
            <a:p>
              <a:r>
                <a:rPr lang="en-US" sz="2400" i="1">
                  <a:latin typeface="Times New Roman" panose="02020603050405020304" pitchFamily="18" charset="0"/>
                  <a:cs typeface="Times New Roman" panose="02020603050405020304" pitchFamily="18" charset="0"/>
                </a:rPr>
                <a:t>n</a:t>
              </a:r>
              <a:r>
                <a:rPr lang="en-US" sz="2400" i="1" baseline="-25000">
                  <a:latin typeface="Times New Roman" panose="02020603050405020304" pitchFamily="18" charset="0"/>
                  <a:cs typeface="Times New Roman" panose="02020603050405020304" pitchFamily="18" charset="0"/>
                </a:rPr>
                <a:t>4</a:t>
              </a:r>
            </a:p>
          </p:txBody>
        </p:sp>
        <p:cxnSp>
          <p:nvCxnSpPr>
            <p:cNvPr id="14" name="Straight Connector 13">
              <a:extLst>
                <a:ext uri="{FF2B5EF4-FFF2-40B4-BE49-F238E27FC236}">
                  <a16:creationId xmlns:a16="http://schemas.microsoft.com/office/drawing/2014/main" id="{C820CD2A-CBEB-44E6-B7B2-A09B4B0646BD}"/>
                </a:ext>
              </a:extLst>
            </p:cNvPr>
            <p:cNvCxnSpPr>
              <a:cxnSpLocks/>
              <a:stCxn id="3" idx="0"/>
            </p:cNvCxnSpPr>
            <p:nvPr/>
          </p:nvCxnSpPr>
          <p:spPr>
            <a:xfrm>
              <a:off x="8347355" y="3113928"/>
              <a:ext cx="7277" cy="1825193"/>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2AE56534-2991-430A-ACCF-3EB819013DA1}"/>
                </a:ext>
              </a:extLst>
            </p:cNvPr>
            <p:cNvSpPr txBox="1"/>
            <p:nvPr/>
          </p:nvSpPr>
          <p:spPr>
            <a:xfrm>
              <a:off x="7100159" y="3453289"/>
              <a:ext cx="1229824" cy="923330"/>
            </a:xfrm>
            <a:prstGeom prst="rect">
              <a:avLst/>
            </a:prstGeom>
            <a:noFill/>
          </p:spPr>
          <p:txBody>
            <a:bodyPr wrap="none" rtlCol="0">
              <a:spAutoFit/>
            </a:bodyPr>
            <a:lstStyle/>
            <a:p>
              <a:r>
                <a:rPr lang="en-US" sz="5400"/>
                <a:t>Sub</a:t>
              </a:r>
            </a:p>
          </p:txBody>
        </p:sp>
        <p:sp>
          <p:nvSpPr>
            <p:cNvPr id="16" name="TextBox 15">
              <a:extLst>
                <a:ext uri="{FF2B5EF4-FFF2-40B4-BE49-F238E27FC236}">
                  <a16:creationId xmlns:a16="http://schemas.microsoft.com/office/drawing/2014/main" id="{F8DD1E41-0705-40E5-A12D-F4E47B0887C0}"/>
                </a:ext>
              </a:extLst>
            </p:cNvPr>
            <p:cNvSpPr txBox="1"/>
            <p:nvPr/>
          </p:nvSpPr>
          <p:spPr>
            <a:xfrm>
              <a:off x="8537746" y="2973357"/>
              <a:ext cx="981359" cy="923330"/>
            </a:xfrm>
            <a:prstGeom prst="rect">
              <a:avLst/>
            </a:prstGeom>
            <a:noFill/>
          </p:spPr>
          <p:txBody>
            <a:bodyPr wrap="none" rtlCol="0">
              <a:spAutoFit/>
            </a:bodyPr>
            <a:lstStyle/>
            <a:p>
              <a:r>
                <a:rPr lang="el-GR" sz="5400">
                  <a:latin typeface="Times New Roman" panose="02020603050405020304" pitchFamily="18" charset="0"/>
                  <a:cs typeface="Times New Roman" panose="02020603050405020304" pitchFamily="18" charset="0"/>
                </a:rPr>
                <a:t>Ω</a:t>
              </a:r>
              <a:r>
                <a:rPr lang="en-US" sz="5400" baseline="-25000">
                  <a:latin typeface="Times New Roman" panose="02020603050405020304" pitchFamily="18" charset="0"/>
                  <a:cs typeface="Times New Roman" panose="02020603050405020304" pitchFamily="18" charset="0"/>
                </a:rPr>
                <a:t>E</a:t>
              </a:r>
              <a:endParaRPr lang="en-US" sz="5400"/>
            </a:p>
          </p:txBody>
        </p:sp>
      </p:grpSp>
      <p:cxnSp>
        <p:nvCxnSpPr>
          <p:cNvPr id="18" name="Straight Arrow Connector 17">
            <a:extLst>
              <a:ext uri="{FF2B5EF4-FFF2-40B4-BE49-F238E27FC236}">
                <a16:creationId xmlns:a16="http://schemas.microsoft.com/office/drawing/2014/main" id="{C01D3F2D-F13F-4BBD-A1C6-1F59FD694C93}"/>
              </a:ext>
            </a:extLst>
          </p:cNvPr>
          <p:cNvCxnSpPr>
            <a:cxnSpLocks/>
            <a:endCxn id="7" idx="1"/>
          </p:cNvCxnSpPr>
          <p:nvPr/>
        </p:nvCxnSpPr>
        <p:spPr>
          <a:xfrm>
            <a:off x="2759825" y="2525963"/>
            <a:ext cx="1729520" cy="9809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DE1870F0-1543-4B26-BE31-4F469CA797DB}"/>
              </a:ext>
            </a:extLst>
          </p:cNvPr>
          <p:cNvSpPr/>
          <p:nvPr/>
        </p:nvSpPr>
        <p:spPr>
          <a:xfrm>
            <a:off x="306840" y="4723946"/>
            <a:ext cx="3938557" cy="1815882"/>
          </a:xfrm>
          <a:prstGeom prst="rect">
            <a:avLst/>
          </a:prstGeom>
          <a:ln>
            <a:solidFill>
              <a:schemeClr val="bg1">
                <a:lumMod val="75000"/>
              </a:schemeClr>
            </a:solidFill>
          </a:ln>
        </p:spPr>
        <p:txBody>
          <a:bodyPr wrap="square">
            <a:spAutoFit/>
          </a:bodyPr>
          <a:lstStyle/>
          <a:p>
            <a:r>
              <a:rPr lang="en-US" sz="1400" b="1"/>
              <a:t>pred</a:t>
            </a:r>
            <a:r>
              <a:rPr lang="en-US" sz="1400"/>
              <a:t> gamma [m: Mesh, n: Node] {</a:t>
            </a:r>
          </a:p>
          <a:p>
            <a:r>
              <a:rPr lang="en-US" sz="1400"/>
              <a:t>  m = Sub </a:t>
            </a:r>
            <a:r>
              <a:rPr lang="en-US" sz="1400" b="1"/>
              <a:t>and</a:t>
            </a:r>
            <a:r>
              <a:rPr lang="en-US" sz="1400"/>
              <a:t> borderVertex[m, n]</a:t>
            </a:r>
          </a:p>
          <a:p>
            <a:r>
              <a:rPr lang="en-US" sz="1400"/>
              <a:t>  </a:t>
            </a:r>
            <a:r>
              <a:rPr lang="en-US" sz="1400" b="1"/>
              <a:t>some</a:t>
            </a:r>
            <a:r>
              <a:rPr lang="en-US" sz="1400"/>
              <a:t> incidentElts[Full, n] - incidentElts[Sub, n]</a:t>
            </a:r>
          </a:p>
          <a:p>
            <a:r>
              <a:rPr lang="en-US" sz="1400"/>
              <a:t>}</a:t>
            </a:r>
          </a:p>
          <a:p>
            <a:endParaRPr lang="en-US" sz="1400"/>
          </a:p>
          <a:p>
            <a:r>
              <a:rPr lang="en-US" sz="1400" b="1"/>
              <a:t>fun</a:t>
            </a:r>
            <a:r>
              <a:rPr lang="en-US" sz="1400"/>
              <a:t> incidentElts[m: Mesh, n: Node]: </a:t>
            </a:r>
            <a:r>
              <a:rPr lang="en-US" sz="1400" b="1"/>
              <a:t>set</a:t>
            </a:r>
            <a:r>
              <a:rPr lang="en-US" sz="1400"/>
              <a:t> Element {</a:t>
            </a:r>
          </a:p>
          <a:p>
            <a:r>
              <a:rPr lang="en-US" sz="1400"/>
              <a:t>  { e: m.elements | n </a:t>
            </a:r>
            <a:r>
              <a:rPr lang="en-US" sz="1400" b="1"/>
              <a:t>in</a:t>
            </a:r>
            <a:r>
              <a:rPr lang="en-US" sz="1400"/>
              <a:t> dom[e.edges] }</a:t>
            </a:r>
          </a:p>
          <a:p>
            <a:r>
              <a:rPr lang="en-US" sz="1400"/>
              <a:t>}</a:t>
            </a:r>
          </a:p>
        </p:txBody>
      </p:sp>
      <p:sp>
        <p:nvSpPr>
          <p:cNvPr id="22" name="TextBox 21">
            <a:extLst>
              <a:ext uri="{FF2B5EF4-FFF2-40B4-BE49-F238E27FC236}">
                <a16:creationId xmlns:a16="http://schemas.microsoft.com/office/drawing/2014/main" id="{FDF21F3A-1736-4555-82ED-B67F68C4AE23}"/>
              </a:ext>
            </a:extLst>
          </p:cNvPr>
          <p:cNvSpPr txBox="1"/>
          <p:nvPr/>
        </p:nvSpPr>
        <p:spPr>
          <a:xfrm>
            <a:off x="1000768" y="1241846"/>
            <a:ext cx="3772037" cy="1569660"/>
          </a:xfrm>
          <a:prstGeom prst="rect">
            <a:avLst/>
          </a:prstGeom>
          <a:solidFill>
            <a:srgbClr val="FFFF00"/>
          </a:solidFill>
        </p:spPr>
        <p:txBody>
          <a:bodyPr wrap="square" rtlCol="0">
            <a:spAutoFit/>
          </a:bodyPr>
          <a:lstStyle/>
          <a:p>
            <a:r>
              <a:rPr lang="en-US" sz="2400"/>
              <a:t>This node is in the Sub mesh, is a border vertex, but it doesn’t have an incident element in </a:t>
            </a:r>
            <a:r>
              <a:rPr lang="el-GR" sz="2400">
                <a:latin typeface="Times New Roman" panose="02020603050405020304" pitchFamily="18" charset="0"/>
                <a:cs typeface="Times New Roman" panose="02020603050405020304" pitchFamily="18" charset="0"/>
              </a:rPr>
              <a:t>Ω</a:t>
            </a:r>
            <a:r>
              <a:rPr lang="en-US" sz="2400" baseline="-25000">
                <a:latin typeface="Times New Roman" panose="02020603050405020304" pitchFamily="18" charset="0"/>
                <a:cs typeface="Times New Roman" panose="02020603050405020304" pitchFamily="18" charset="0"/>
              </a:rPr>
              <a:t>E</a:t>
            </a:r>
            <a:r>
              <a:rPr lang="en-US" sz="2400"/>
              <a:t>.</a:t>
            </a:r>
          </a:p>
        </p:txBody>
      </p:sp>
    </p:spTree>
    <p:extLst>
      <p:ext uri="{BB962C8B-B14F-4D97-AF65-F5344CB8AC3E}">
        <p14:creationId xmlns:p14="http://schemas.microsoft.com/office/powerpoint/2010/main" val="41542470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434F79E6-A6AB-4E44-85CF-6347C211A4E6}"/>
              </a:ext>
            </a:extLst>
          </p:cNvPr>
          <p:cNvGrpSpPr/>
          <p:nvPr/>
        </p:nvGrpSpPr>
        <p:grpSpPr>
          <a:xfrm>
            <a:off x="4489345" y="1374803"/>
            <a:ext cx="4157946" cy="3579976"/>
            <a:chOff x="6251643" y="1690687"/>
            <a:chExt cx="4157946" cy="3579976"/>
          </a:xfrm>
        </p:grpSpPr>
        <p:sp>
          <p:nvSpPr>
            <p:cNvPr id="3" name="Isosceles Triangle 2">
              <a:extLst>
                <a:ext uri="{FF2B5EF4-FFF2-40B4-BE49-F238E27FC236}">
                  <a16:creationId xmlns:a16="http://schemas.microsoft.com/office/drawing/2014/main" id="{6D60C01F-03A3-4104-8423-7DB8A769722E}"/>
                </a:ext>
              </a:extLst>
            </p:cNvPr>
            <p:cNvSpPr/>
            <p:nvPr/>
          </p:nvSpPr>
          <p:spPr>
            <a:xfrm rot="19641020">
              <a:off x="7779048" y="2993083"/>
              <a:ext cx="1961803" cy="1529542"/>
            </a:xfrm>
            <a:prstGeom prst="triangl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Isosceles Triangle 3">
              <a:extLst>
                <a:ext uri="{FF2B5EF4-FFF2-40B4-BE49-F238E27FC236}">
                  <a16:creationId xmlns:a16="http://schemas.microsoft.com/office/drawing/2014/main" id="{6737B448-92FA-4473-9951-FCCC93500D08}"/>
                </a:ext>
              </a:extLst>
            </p:cNvPr>
            <p:cNvSpPr/>
            <p:nvPr/>
          </p:nvSpPr>
          <p:spPr>
            <a:xfrm rot="1936891">
              <a:off x="6938326" y="3008544"/>
              <a:ext cx="1961803" cy="1529542"/>
            </a:xfrm>
            <a:prstGeom prst="triangle">
              <a:avLst/>
            </a:prstGeom>
            <a:solidFill>
              <a:schemeClr val="bg1">
                <a:lumMod val="8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B31F7C12-C471-4FD3-AF1E-A65E48DBCA91}"/>
                </a:ext>
              </a:extLst>
            </p:cNvPr>
            <p:cNvSpPr txBox="1"/>
            <p:nvPr/>
          </p:nvSpPr>
          <p:spPr>
            <a:xfrm>
              <a:off x="7540624" y="3625607"/>
              <a:ext cx="423514" cy="461665"/>
            </a:xfrm>
            <a:prstGeom prst="rect">
              <a:avLst/>
            </a:prstGeom>
            <a:noFill/>
          </p:spPr>
          <p:txBody>
            <a:bodyPr wrap="none" rtlCol="0">
              <a:spAutoFit/>
            </a:bodyPr>
            <a:lstStyle/>
            <a:p>
              <a:r>
                <a:rPr lang="en-US" sz="2400" i="1">
                  <a:solidFill>
                    <a:schemeClr val="bg1">
                      <a:lumMod val="65000"/>
                    </a:schemeClr>
                  </a:solidFill>
                  <a:latin typeface="Times New Roman" panose="02020603050405020304" pitchFamily="18" charset="0"/>
                  <a:cs typeface="Times New Roman" panose="02020603050405020304" pitchFamily="18" charset="0"/>
                </a:rPr>
                <a:t>e</a:t>
              </a:r>
              <a:r>
                <a:rPr lang="en-US" sz="2400" i="1" baseline="-25000">
                  <a:solidFill>
                    <a:schemeClr val="bg1">
                      <a:lumMod val="65000"/>
                    </a:schemeClr>
                  </a:solidFill>
                  <a:latin typeface="Times New Roman" panose="02020603050405020304" pitchFamily="18" charset="0"/>
                  <a:cs typeface="Times New Roman" panose="02020603050405020304" pitchFamily="18" charset="0"/>
                </a:rPr>
                <a:t>0</a:t>
              </a:r>
            </a:p>
          </p:txBody>
        </p:sp>
        <p:sp>
          <p:nvSpPr>
            <p:cNvPr id="6" name="TextBox 5">
              <a:extLst>
                <a:ext uri="{FF2B5EF4-FFF2-40B4-BE49-F238E27FC236}">
                  <a16:creationId xmlns:a16="http://schemas.microsoft.com/office/drawing/2014/main" id="{0234DFFC-1C25-4045-9C29-1A7B3E586B8E}"/>
                </a:ext>
              </a:extLst>
            </p:cNvPr>
            <p:cNvSpPr txBox="1"/>
            <p:nvPr/>
          </p:nvSpPr>
          <p:spPr>
            <a:xfrm>
              <a:off x="8061856" y="2611015"/>
              <a:ext cx="441146" cy="461665"/>
            </a:xfrm>
            <a:prstGeom prst="rect">
              <a:avLst/>
            </a:prstGeom>
            <a:noFill/>
          </p:spPr>
          <p:txBody>
            <a:bodyPr wrap="none" rtlCol="0">
              <a:spAutoFit/>
            </a:bodyPr>
            <a:lstStyle/>
            <a:p>
              <a:r>
                <a:rPr lang="en-US" sz="2400" i="1">
                  <a:latin typeface="Times New Roman" panose="02020603050405020304" pitchFamily="18" charset="0"/>
                  <a:cs typeface="Times New Roman" panose="02020603050405020304" pitchFamily="18" charset="0"/>
                </a:rPr>
                <a:t>n</a:t>
              </a:r>
              <a:r>
                <a:rPr lang="en-US" sz="2400" i="1" baseline="-25000">
                  <a:latin typeface="Times New Roman" panose="02020603050405020304" pitchFamily="18" charset="0"/>
                  <a:cs typeface="Times New Roman" panose="02020603050405020304" pitchFamily="18" charset="0"/>
                </a:rPr>
                <a:t>1</a:t>
              </a:r>
            </a:p>
          </p:txBody>
        </p:sp>
        <p:sp>
          <p:nvSpPr>
            <p:cNvPr id="7" name="TextBox 6">
              <a:extLst>
                <a:ext uri="{FF2B5EF4-FFF2-40B4-BE49-F238E27FC236}">
                  <a16:creationId xmlns:a16="http://schemas.microsoft.com/office/drawing/2014/main" id="{B4266AC4-EE76-4A84-91C5-3E2700C6AF84}"/>
                </a:ext>
              </a:extLst>
            </p:cNvPr>
            <p:cNvSpPr txBox="1"/>
            <p:nvPr/>
          </p:nvSpPr>
          <p:spPr>
            <a:xfrm>
              <a:off x="6251643" y="3592010"/>
              <a:ext cx="441146" cy="461665"/>
            </a:xfrm>
            <a:prstGeom prst="rect">
              <a:avLst/>
            </a:prstGeom>
            <a:noFill/>
          </p:spPr>
          <p:txBody>
            <a:bodyPr wrap="none" rtlCol="0">
              <a:spAutoFit/>
            </a:bodyPr>
            <a:lstStyle/>
            <a:p>
              <a:r>
                <a:rPr lang="en-US" sz="2400" i="1">
                  <a:latin typeface="Times New Roman" panose="02020603050405020304" pitchFamily="18" charset="0"/>
                  <a:cs typeface="Times New Roman" panose="02020603050405020304" pitchFamily="18" charset="0"/>
                </a:rPr>
                <a:t>n</a:t>
              </a:r>
              <a:r>
                <a:rPr lang="en-US" sz="2400" i="1" baseline="-25000">
                  <a:latin typeface="Times New Roman" panose="02020603050405020304" pitchFamily="18" charset="0"/>
                  <a:cs typeface="Times New Roman" panose="02020603050405020304" pitchFamily="18" charset="0"/>
                </a:rPr>
                <a:t>2</a:t>
              </a:r>
            </a:p>
          </p:txBody>
        </p:sp>
        <p:sp>
          <p:nvSpPr>
            <p:cNvPr id="8" name="TextBox 7">
              <a:extLst>
                <a:ext uri="{FF2B5EF4-FFF2-40B4-BE49-F238E27FC236}">
                  <a16:creationId xmlns:a16="http://schemas.microsoft.com/office/drawing/2014/main" id="{C0CDF868-20FA-4906-834C-69ECACA80784}"/>
                </a:ext>
              </a:extLst>
            </p:cNvPr>
            <p:cNvSpPr txBox="1"/>
            <p:nvPr/>
          </p:nvSpPr>
          <p:spPr>
            <a:xfrm>
              <a:off x="8714638" y="3592010"/>
              <a:ext cx="423514" cy="461665"/>
            </a:xfrm>
            <a:prstGeom prst="rect">
              <a:avLst/>
            </a:prstGeom>
            <a:noFill/>
          </p:spPr>
          <p:txBody>
            <a:bodyPr wrap="none" rtlCol="0">
              <a:spAutoFit/>
            </a:bodyPr>
            <a:lstStyle/>
            <a:p>
              <a:r>
                <a:rPr lang="en-US" sz="2400" i="1">
                  <a:solidFill>
                    <a:schemeClr val="bg1">
                      <a:lumMod val="65000"/>
                    </a:schemeClr>
                  </a:solidFill>
                  <a:latin typeface="Times New Roman" panose="02020603050405020304" pitchFamily="18" charset="0"/>
                  <a:cs typeface="Times New Roman" panose="02020603050405020304" pitchFamily="18" charset="0"/>
                </a:rPr>
                <a:t>e</a:t>
              </a:r>
              <a:r>
                <a:rPr lang="en-US" sz="2400" i="1" baseline="-25000">
                  <a:solidFill>
                    <a:schemeClr val="bg1">
                      <a:lumMod val="65000"/>
                    </a:schemeClr>
                  </a:solidFill>
                  <a:latin typeface="Times New Roman" panose="02020603050405020304" pitchFamily="18" charset="0"/>
                  <a:cs typeface="Times New Roman" panose="02020603050405020304" pitchFamily="18" charset="0"/>
                </a:rPr>
                <a:t>1</a:t>
              </a:r>
            </a:p>
          </p:txBody>
        </p:sp>
        <p:sp>
          <p:nvSpPr>
            <p:cNvPr id="9" name="TextBox 8">
              <a:extLst>
                <a:ext uri="{FF2B5EF4-FFF2-40B4-BE49-F238E27FC236}">
                  <a16:creationId xmlns:a16="http://schemas.microsoft.com/office/drawing/2014/main" id="{0A715580-571D-4A4D-8788-5EC68BEE0279}"/>
                </a:ext>
              </a:extLst>
            </p:cNvPr>
            <p:cNvSpPr txBox="1"/>
            <p:nvPr/>
          </p:nvSpPr>
          <p:spPr>
            <a:xfrm>
              <a:off x="9946305" y="3625607"/>
              <a:ext cx="441146" cy="461665"/>
            </a:xfrm>
            <a:prstGeom prst="rect">
              <a:avLst/>
            </a:prstGeom>
            <a:noFill/>
          </p:spPr>
          <p:txBody>
            <a:bodyPr wrap="none" rtlCol="0">
              <a:spAutoFit/>
            </a:bodyPr>
            <a:lstStyle/>
            <a:p>
              <a:r>
                <a:rPr lang="en-US" sz="2400" i="1">
                  <a:latin typeface="Times New Roman" panose="02020603050405020304" pitchFamily="18" charset="0"/>
                  <a:cs typeface="Times New Roman" panose="02020603050405020304" pitchFamily="18" charset="0"/>
                </a:rPr>
                <a:t>n</a:t>
              </a:r>
              <a:r>
                <a:rPr lang="en-US" sz="2400" i="1" baseline="-25000">
                  <a:latin typeface="Times New Roman" panose="02020603050405020304" pitchFamily="18" charset="0"/>
                  <a:cs typeface="Times New Roman" panose="02020603050405020304" pitchFamily="18" charset="0"/>
                </a:rPr>
                <a:t>0</a:t>
              </a:r>
            </a:p>
          </p:txBody>
        </p:sp>
        <p:sp>
          <p:nvSpPr>
            <p:cNvPr id="10" name="Isosceles Triangle 9">
              <a:extLst>
                <a:ext uri="{FF2B5EF4-FFF2-40B4-BE49-F238E27FC236}">
                  <a16:creationId xmlns:a16="http://schemas.microsoft.com/office/drawing/2014/main" id="{8A5C9F4D-44E8-4982-9F9B-E1E777F000FA}"/>
                </a:ext>
              </a:extLst>
            </p:cNvPr>
            <p:cNvSpPr/>
            <p:nvPr/>
          </p:nvSpPr>
          <p:spPr>
            <a:xfrm rot="1506379">
              <a:off x="8590654" y="2034173"/>
              <a:ext cx="1818935" cy="1517545"/>
            </a:xfrm>
            <a:prstGeom prst="triangle">
              <a:avLst/>
            </a:prstGeom>
            <a:solidFill>
              <a:schemeClr val="bg1">
                <a:lumMod val="5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386EC3CC-A8A4-4F5B-97EE-480950FC8AA6}"/>
                </a:ext>
              </a:extLst>
            </p:cNvPr>
            <p:cNvSpPr txBox="1"/>
            <p:nvPr/>
          </p:nvSpPr>
          <p:spPr>
            <a:xfrm>
              <a:off x="9258296" y="2692663"/>
              <a:ext cx="423514" cy="461665"/>
            </a:xfrm>
            <a:prstGeom prst="rect">
              <a:avLst/>
            </a:prstGeom>
            <a:noFill/>
          </p:spPr>
          <p:txBody>
            <a:bodyPr wrap="none" rtlCol="0">
              <a:spAutoFit/>
            </a:bodyPr>
            <a:lstStyle/>
            <a:p>
              <a:r>
                <a:rPr lang="en-US" sz="2400" i="1">
                  <a:solidFill>
                    <a:schemeClr val="bg1">
                      <a:lumMod val="65000"/>
                    </a:schemeClr>
                  </a:solidFill>
                  <a:latin typeface="Times New Roman" panose="02020603050405020304" pitchFamily="18" charset="0"/>
                  <a:cs typeface="Times New Roman" panose="02020603050405020304" pitchFamily="18" charset="0"/>
                </a:rPr>
                <a:t>e</a:t>
              </a:r>
              <a:r>
                <a:rPr lang="en-US" sz="2400" i="1" baseline="-25000">
                  <a:solidFill>
                    <a:schemeClr val="bg1">
                      <a:lumMod val="65000"/>
                    </a:schemeClr>
                  </a:solidFill>
                  <a:latin typeface="Times New Roman" panose="02020603050405020304" pitchFamily="18" charset="0"/>
                  <a:cs typeface="Times New Roman" panose="02020603050405020304" pitchFamily="18" charset="0"/>
                </a:rPr>
                <a:t>2</a:t>
              </a:r>
            </a:p>
          </p:txBody>
        </p:sp>
        <p:sp>
          <p:nvSpPr>
            <p:cNvPr id="12" name="TextBox 11">
              <a:extLst>
                <a:ext uri="{FF2B5EF4-FFF2-40B4-BE49-F238E27FC236}">
                  <a16:creationId xmlns:a16="http://schemas.microsoft.com/office/drawing/2014/main" id="{346AC791-3CC6-47EF-A25E-55C97361C4E3}"/>
                </a:ext>
              </a:extLst>
            </p:cNvPr>
            <p:cNvSpPr txBox="1"/>
            <p:nvPr/>
          </p:nvSpPr>
          <p:spPr>
            <a:xfrm>
              <a:off x="9637667" y="1690687"/>
              <a:ext cx="441146" cy="461665"/>
            </a:xfrm>
            <a:prstGeom prst="rect">
              <a:avLst/>
            </a:prstGeom>
            <a:noFill/>
          </p:spPr>
          <p:txBody>
            <a:bodyPr wrap="none" rtlCol="0">
              <a:spAutoFit/>
            </a:bodyPr>
            <a:lstStyle/>
            <a:p>
              <a:r>
                <a:rPr lang="en-US" sz="2400" i="1">
                  <a:latin typeface="Times New Roman" panose="02020603050405020304" pitchFamily="18" charset="0"/>
                  <a:cs typeface="Times New Roman" panose="02020603050405020304" pitchFamily="18" charset="0"/>
                </a:rPr>
                <a:t>n</a:t>
              </a:r>
              <a:r>
                <a:rPr lang="en-US" sz="2400" i="1" baseline="-25000">
                  <a:latin typeface="Times New Roman" panose="02020603050405020304" pitchFamily="18" charset="0"/>
                  <a:cs typeface="Times New Roman" panose="02020603050405020304" pitchFamily="18" charset="0"/>
                </a:rPr>
                <a:t>3</a:t>
              </a:r>
            </a:p>
          </p:txBody>
        </p:sp>
        <p:sp>
          <p:nvSpPr>
            <p:cNvPr id="13" name="TextBox 12">
              <a:extLst>
                <a:ext uri="{FF2B5EF4-FFF2-40B4-BE49-F238E27FC236}">
                  <a16:creationId xmlns:a16="http://schemas.microsoft.com/office/drawing/2014/main" id="{E4260C5D-CEE4-45C3-BABF-2E215E062D05}"/>
                </a:ext>
              </a:extLst>
            </p:cNvPr>
            <p:cNvSpPr txBox="1"/>
            <p:nvPr/>
          </p:nvSpPr>
          <p:spPr>
            <a:xfrm>
              <a:off x="8161293" y="4808998"/>
              <a:ext cx="441146" cy="461665"/>
            </a:xfrm>
            <a:prstGeom prst="rect">
              <a:avLst/>
            </a:prstGeom>
            <a:noFill/>
          </p:spPr>
          <p:txBody>
            <a:bodyPr wrap="none" rtlCol="0">
              <a:spAutoFit/>
            </a:bodyPr>
            <a:lstStyle/>
            <a:p>
              <a:r>
                <a:rPr lang="en-US" sz="2400" i="1">
                  <a:latin typeface="Times New Roman" panose="02020603050405020304" pitchFamily="18" charset="0"/>
                  <a:cs typeface="Times New Roman" panose="02020603050405020304" pitchFamily="18" charset="0"/>
                </a:rPr>
                <a:t>n</a:t>
              </a:r>
              <a:r>
                <a:rPr lang="en-US" sz="2400" i="1" baseline="-25000">
                  <a:latin typeface="Times New Roman" panose="02020603050405020304" pitchFamily="18" charset="0"/>
                  <a:cs typeface="Times New Roman" panose="02020603050405020304" pitchFamily="18" charset="0"/>
                </a:rPr>
                <a:t>4</a:t>
              </a:r>
            </a:p>
          </p:txBody>
        </p:sp>
        <p:cxnSp>
          <p:nvCxnSpPr>
            <p:cNvPr id="14" name="Straight Connector 13">
              <a:extLst>
                <a:ext uri="{FF2B5EF4-FFF2-40B4-BE49-F238E27FC236}">
                  <a16:creationId xmlns:a16="http://schemas.microsoft.com/office/drawing/2014/main" id="{C820CD2A-CBEB-44E6-B7B2-A09B4B0646BD}"/>
                </a:ext>
              </a:extLst>
            </p:cNvPr>
            <p:cNvCxnSpPr>
              <a:cxnSpLocks/>
              <a:stCxn id="3" idx="0"/>
            </p:cNvCxnSpPr>
            <p:nvPr/>
          </p:nvCxnSpPr>
          <p:spPr>
            <a:xfrm>
              <a:off x="8347355" y="3113928"/>
              <a:ext cx="7277" cy="1825193"/>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2AE56534-2991-430A-ACCF-3EB819013DA1}"/>
                </a:ext>
              </a:extLst>
            </p:cNvPr>
            <p:cNvSpPr txBox="1"/>
            <p:nvPr/>
          </p:nvSpPr>
          <p:spPr>
            <a:xfrm>
              <a:off x="7100159" y="3453289"/>
              <a:ext cx="1229824" cy="923330"/>
            </a:xfrm>
            <a:prstGeom prst="rect">
              <a:avLst/>
            </a:prstGeom>
            <a:noFill/>
          </p:spPr>
          <p:txBody>
            <a:bodyPr wrap="none" rtlCol="0">
              <a:spAutoFit/>
            </a:bodyPr>
            <a:lstStyle/>
            <a:p>
              <a:r>
                <a:rPr lang="en-US" sz="5400"/>
                <a:t>Sub</a:t>
              </a:r>
            </a:p>
          </p:txBody>
        </p:sp>
        <p:sp>
          <p:nvSpPr>
            <p:cNvPr id="16" name="TextBox 15">
              <a:extLst>
                <a:ext uri="{FF2B5EF4-FFF2-40B4-BE49-F238E27FC236}">
                  <a16:creationId xmlns:a16="http://schemas.microsoft.com/office/drawing/2014/main" id="{F8DD1E41-0705-40E5-A12D-F4E47B0887C0}"/>
                </a:ext>
              </a:extLst>
            </p:cNvPr>
            <p:cNvSpPr txBox="1"/>
            <p:nvPr/>
          </p:nvSpPr>
          <p:spPr>
            <a:xfrm>
              <a:off x="8537746" y="2973357"/>
              <a:ext cx="981359" cy="923330"/>
            </a:xfrm>
            <a:prstGeom prst="rect">
              <a:avLst/>
            </a:prstGeom>
            <a:noFill/>
          </p:spPr>
          <p:txBody>
            <a:bodyPr wrap="none" rtlCol="0">
              <a:spAutoFit/>
            </a:bodyPr>
            <a:lstStyle/>
            <a:p>
              <a:r>
                <a:rPr lang="el-GR" sz="5400">
                  <a:latin typeface="Times New Roman" panose="02020603050405020304" pitchFamily="18" charset="0"/>
                  <a:cs typeface="Times New Roman" panose="02020603050405020304" pitchFamily="18" charset="0"/>
                </a:rPr>
                <a:t>Ω</a:t>
              </a:r>
              <a:r>
                <a:rPr lang="en-US" sz="5400" baseline="-25000">
                  <a:latin typeface="Times New Roman" panose="02020603050405020304" pitchFamily="18" charset="0"/>
                  <a:cs typeface="Times New Roman" panose="02020603050405020304" pitchFamily="18" charset="0"/>
                </a:rPr>
                <a:t>E</a:t>
              </a:r>
              <a:endParaRPr lang="en-US" sz="5400"/>
            </a:p>
          </p:txBody>
        </p:sp>
      </p:grpSp>
      <p:cxnSp>
        <p:nvCxnSpPr>
          <p:cNvPr id="18" name="Straight Arrow Connector 17">
            <a:extLst>
              <a:ext uri="{FF2B5EF4-FFF2-40B4-BE49-F238E27FC236}">
                <a16:creationId xmlns:a16="http://schemas.microsoft.com/office/drawing/2014/main" id="{C01D3F2D-F13F-4BBD-A1C6-1F59FD694C93}"/>
              </a:ext>
            </a:extLst>
          </p:cNvPr>
          <p:cNvCxnSpPr>
            <a:cxnSpLocks/>
            <a:endCxn id="7" idx="1"/>
          </p:cNvCxnSpPr>
          <p:nvPr/>
        </p:nvCxnSpPr>
        <p:spPr>
          <a:xfrm>
            <a:off x="2826327" y="1605635"/>
            <a:ext cx="1663018" cy="19013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DE1870F0-1543-4B26-BE31-4F469CA797DB}"/>
              </a:ext>
            </a:extLst>
          </p:cNvPr>
          <p:cNvSpPr/>
          <p:nvPr/>
        </p:nvSpPr>
        <p:spPr>
          <a:xfrm>
            <a:off x="306840" y="4723946"/>
            <a:ext cx="3938557" cy="1815882"/>
          </a:xfrm>
          <a:prstGeom prst="rect">
            <a:avLst/>
          </a:prstGeom>
          <a:ln>
            <a:solidFill>
              <a:schemeClr val="bg1">
                <a:lumMod val="75000"/>
              </a:schemeClr>
            </a:solidFill>
          </a:ln>
        </p:spPr>
        <p:txBody>
          <a:bodyPr wrap="square">
            <a:spAutoFit/>
          </a:bodyPr>
          <a:lstStyle/>
          <a:p>
            <a:r>
              <a:rPr lang="en-US" sz="1400" b="1"/>
              <a:t>pred</a:t>
            </a:r>
            <a:r>
              <a:rPr lang="en-US" sz="1400"/>
              <a:t> gamma [m: Mesh, n: Node] {</a:t>
            </a:r>
          </a:p>
          <a:p>
            <a:r>
              <a:rPr lang="en-US" sz="1400"/>
              <a:t>  m = Sub </a:t>
            </a:r>
            <a:r>
              <a:rPr lang="en-US" sz="1400" b="1"/>
              <a:t>and</a:t>
            </a:r>
            <a:r>
              <a:rPr lang="en-US" sz="1400"/>
              <a:t> borderVertex[m, n]</a:t>
            </a:r>
          </a:p>
          <a:p>
            <a:r>
              <a:rPr lang="en-US" sz="1400"/>
              <a:t>  </a:t>
            </a:r>
            <a:r>
              <a:rPr lang="en-US" sz="1400" b="1"/>
              <a:t>some</a:t>
            </a:r>
            <a:r>
              <a:rPr lang="en-US" sz="1400"/>
              <a:t> incidentElts[Full, n] - incidentElts[Sub, n]</a:t>
            </a:r>
          </a:p>
          <a:p>
            <a:r>
              <a:rPr lang="en-US" sz="1400"/>
              <a:t>}</a:t>
            </a:r>
          </a:p>
          <a:p>
            <a:endParaRPr lang="en-US" sz="1400"/>
          </a:p>
          <a:p>
            <a:r>
              <a:rPr lang="en-US" sz="1400" b="1"/>
              <a:t>fun</a:t>
            </a:r>
            <a:r>
              <a:rPr lang="en-US" sz="1400"/>
              <a:t> incidentElts[m: Mesh, n: Node]: </a:t>
            </a:r>
            <a:r>
              <a:rPr lang="en-US" sz="1400" b="1"/>
              <a:t>set</a:t>
            </a:r>
            <a:r>
              <a:rPr lang="en-US" sz="1400"/>
              <a:t> Element {</a:t>
            </a:r>
          </a:p>
          <a:p>
            <a:r>
              <a:rPr lang="en-US" sz="1400"/>
              <a:t>  { e: m.elements | n </a:t>
            </a:r>
            <a:r>
              <a:rPr lang="en-US" sz="1400" b="1"/>
              <a:t>in</a:t>
            </a:r>
            <a:r>
              <a:rPr lang="en-US" sz="1400"/>
              <a:t> dom[e.edges] }</a:t>
            </a:r>
          </a:p>
          <a:p>
            <a:r>
              <a:rPr lang="en-US" sz="1400"/>
              <a:t>}</a:t>
            </a:r>
          </a:p>
        </p:txBody>
      </p:sp>
      <p:sp>
        <p:nvSpPr>
          <p:cNvPr id="22" name="TextBox 21">
            <a:extLst>
              <a:ext uri="{FF2B5EF4-FFF2-40B4-BE49-F238E27FC236}">
                <a16:creationId xmlns:a16="http://schemas.microsoft.com/office/drawing/2014/main" id="{FDF21F3A-1736-4555-82ED-B67F68C4AE23}"/>
              </a:ext>
            </a:extLst>
          </p:cNvPr>
          <p:cNvSpPr txBox="1"/>
          <p:nvPr/>
        </p:nvSpPr>
        <p:spPr>
          <a:xfrm>
            <a:off x="522439" y="309744"/>
            <a:ext cx="7158521" cy="1200329"/>
          </a:xfrm>
          <a:prstGeom prst="rect">
            <a:avLst/>
          </a:prstGeom>
          <a:solidFill>
            <a:srgbClr val="FFFF00"/>
          </a:solidFill>
        </p:spPr>
        <p:txBody>
          <a:bodyPr wrap="square" rtlCol="0">
            <a:spAutoFit/>
          </a:bodyPr>
          <a:lstStyle/>
          <a:p>
            <a:r>
              <a:rPr lang="en-US" sz="2400"/>
              <a:t>Full.incidentElts[Node$2] = Element$0</a:t>
            </a:r>
          </a:p>
          <a:p>
            <a:r>
              <a:rPr lang="en-US" sz="2400"/>
              <a:t>Sub.incidentElts[Node$2] = Element$0</a:t>
            </a:r>
          </a:p>
          <a:p>
            <a:r>
              <a:rPr lang="en-US" sz="2400"/>
              <a:t>Full.incidentElts[Node$2] - Sub.incidentElts[Node$2] = {}</a:t>
            </a:r>
          </a:p>
        </p:txBody>
      </p:sp>
    </p:spTree>
    <p:extLst>
      <p:ext uri="{BB962C8B-B14F-4D97-AF65-F5344CB8AC3E}">
        <p14:creationId xmlns:p14="http://schemas.microsoft.com/office/powerpoint/2010/main" val="24271430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434F79E6-A6AB-4E44-85CF-6347C211A4E6}"/>
              </a:ext>
            </a:extLst>
          </p:cNvPr>
          <p:cNvGrpSpPr/>
          <p:nvPr/>
        </p:nvGrpSpPr>
        <p:grpSpPr>
          <a:xfrm>
            <a:off x="4489345" y="1374803"/>
            <a:ext cx="4157946" cy="3579976"/>
            <a:chOff x="6251643" y="1690687"/>
            <a:chExt cx="4157946" cy="3579976"/>
          </a:xfrm>
        </p:grpSpPr>
        <p:sp>
          <p:nvSpPr>
            <p:cNvPr id="3" name="Isosceles Triangle 2">
              <a:extLst>
                <a:ext uri="{FF2B5EF4-FFF2-40B4-BE49-F238E27FC236}">
                  <a16:creationId xmlns:a16="http://schemas.microsoft.com/office/drawing/2014/main" id="{6D60C01F-03A3-4104-8423-7DB8A769722E}"/>
                </a:ext>
              </a:extLst>
            </p:cNvPr>
            <p:cNvSpPr/>
            <p:nvPr/>
          </p:nvSpPr>
          <p:spPr>
            <a:xfrm rot="19641020">
              <a:off x="7779048" y="2993083"/>
              <a:ext cx="1961803" cy="1529542"/>
            </a:xfrm>
            <a:prstGeom prst="triangl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Isosceles Triangle 3">
              <a:extLst>
                <a:ext uri="{FF2B5EF4-FFF2-40B4-BE49-F238E27FC236}">
                  <a16:creationId xmlns:a16="http://schemas.microsoft.com/office/drawing/2014/main" id="{6737B448-92FA-4473-9951-FCCC93500D08}"/>
                </a:ext>
              </a:extLst>
            </p:cNvPr>
            <p:cNvSpPr/>
            <p:nvPr/>
          </p:nvSpPr>
          <p:spPr>
            <a:xfrm rot="1936891">
              <a:off x="6938326" y="3008544"/>
              <a:ext cx="1961803" cy="1529542"/>
            </a:xfrm>
            <a:prstGeom prst="triangle">
              <a:avLst/>
            </a:prstGeom>
            <a:solidFill>
              <a:schemeClr val="bg1">
                <a:lumMod val="8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B31F7C12-C471-4FD3-AF1E-A65E48DBCA91}"/>
                </a:ext>
              </a:extLst>
            </p:cNvPr>
            <p:cNvSpPr txBox="1"/>
            <p:nvPr/>
          </p:nvSpPr>
          <p:spPr>
            <a:xfrm>
              <a:off x="7540624" y="3625607"/>
              <a:ext cx="423514" cy="461665"/>
            </a:xfrm>
            <a:prstGeom prst="rect">
              <a:avLst/>
            </a:prstGeom>
            <a:noFill/>
          </p:spPr>
          <p:txBody>
            <a:bodyPr wrap="none" rtlCol="0">
              <a:spAutoFit/>
            </a:bodyPr>
            <a:lstStyle/>
            <a:p>
              <a:r>
                <a:rPr lang="en-US" sz="2400" i="1">
                  <a:solidFill>
                    <a:schemeClr val="bg1">
                      <a:lumMod val="65000"/>
                    </a:schemeClr>
                  </a:solidFill>
                  <a:latin typeface="Times New Roman" panose="02020603050405020304" pitchFamily="18" charset="0"/>
                  <a:cs typeface="Times New Roman" panose="02020603050405020304" pitchFamily="18" charset="0"/>
                </a:rPr>
                <a:t>e</a:t>
              </a:r>
              <a:r>
                <a:rPr lang="en-US" sz="2400" i="1" baseline="-25000">
                  <a:solidFill>
                    <a:schemeClr val="bg1">
                      <a:lumMod val="65000"/>
                    </a:schemeClr>
                  </a:solidFill>
                  <a:latin typeface="Times New Roman" panose="02020603050405020304" pitchFamily="18" charset="0"/>
                  <a:cs typeface="Times New Roman" panose="02020603050405020304" pitchFamily="18" charset="0"/>
                </a:rPr>
                <a:t>0</a:t>
              </a:r>
            </a:p>
          </p:txBody>
        </p:sp>
        <p:sp>
          <p:nvSpPr>
            <p:cNvPr id="6" name="TextBox 5">
              <a:extLst>
                <a:ext uri="{FF2B5EF4-FFF2-40B4-BE49-F238E27FC236}">
                  <a16:creationId xmlns:a16="http://schemas.microsoft.com/office/drawing/2014/main" id="{0234DFFC-1C25-4045-9C29-1A7B3E586B8E}"/>
                </a:ext>
              </a:extLst>
            </p:cNvPr>
            <p:cNvSpPr txBox="1"/>
            <p:nvPr/>
          </p:nvSpPr>
          <p:spPr>
            <a:xfrm>
              <a:off x="8061856" y="2611015"/>
              <a:ext cx="441146" cy="461665"/>
            </a:xfrm>
            <a:prstGeom prst="rect">
              <a:avLst/>
            </a:prstGeom>
            <a:noFill/>
          </p:spPr>
          <p:txBody>
            <a:bodyPr wrap="none" rtlCol="0">
              <a:spAutoFit/>
            </a:bodyPr>
            <a:lstStyle/>
            <a:p>
              <a:r>
                <a:rPr lang="en-US" sz="2400" i="1">
                  <a:latin typeface="Times New Roman" panose="02020603050405020304" pitchFamily="18" charset="0"/>
                  <a:cs typeface="Times New Roman" panose="02020603050405020304" pitchFamily="18" charset="0"/>
                </a:rPr>
                <a:t>n</a:t>
              </a:r>
              <a:r>
                <a:rPr lang="en-US" sz="2400" i="1" baseline="-25000">
                  <a:latin typeface="Times New Roman" panose="02020603050405020304" pitchFamily="18" charset="0"/>
                  <a:cs typeface="Times New Roman" panose="02020603050405020304" pitchFamily="18" charset="0"/>
                </a:rPr>
                <a:t>1</a:t>
              </a:r>
            </a:p>
          </p:txBody>
        </p:sp>
        <p:sp>
          <p:nvSpPr>
            <p:cNvPr id="7" name="TextBox 6">
              <a:extLst>
                <a:ext uri="{FF2B5EF4-FFF2-40B4-BE49-F238E27FC236}">
                  <a16:creationId xmlns:a16="http://schemas.microsoft.com/office/drawing/2014/main" id="{B4266AC4-EE76-4A84-91C5-3E2700C6AF84}"/>
                </a:ext>
              </a:extLst>
            </p:cNvPr>
            <p:cNvSpPr txBox="1"/>
            <p:nvPr/>
          </p:nvSpPr>
          <p:spPr>
            <a:xfrm>
              <a:off x="6251643" y="3592010"/>
              <a:ext cx="441146" cy="461665"/>
            </a:xfrm>
            <a:prstGeom prst="rect">
              <a:avLst/>
            </a:prstGeom>
            <a:noFill/>
          </p:spPr>
          <p:txBody>
            <a:bodyPr wrap="none" rtlCol="0">
              <a:spAutoFit/>
            </a:bodyPr>
            <a:lstStyle/>
            <a:p>
              <a:r>
                <a:rPr lang="en-US" sz="2400" i="1">
                  <a:latin typeface="Times New Roman" panose="02020603050405020304" pitchFamily="18" charset="0"/>
                  <a:cs typeface="Times New Roman" panose="02020603050405020304" pitchFamily="18" charset="0"/>
                </a:rPr>
                <a:t>n</a:t>
              </a:r>
              <a:r>
                <a:rPr lang="en-US" sz="2400" i="1" baseline="-25000">
                  <a:latin typeface="Times New Roman" panose="02020603050405020304" pitchFamily="18" charset="0"/>
                  <a:cs typeface="Times New Roman" panose="02020603050405020304" pitchFamily="18" charset="0"/>
                </a:rPr>
                <a:t>2</a:t>
              </a:r>
            </a:p>
          </p:txBody>
        </p:sp>
        <p:sp>
          <p:nvSpPr>
            <p:cNvPr id="8" name="TextBox 7">
              <a:extLst>
                <a:ext uri="{FF2B5EF4-FFF2-40B4-BE49-F238E27FC236}">
                  <a16:creationId xmlns:a16="http://schemas.microsoft.com/office/drawing/2014/main" id="{C0CDF868-20FA-4906-834C-69ECACA80784}"/>
                </a:ext>
              </a:extLst>
            </p:cNvPr>
            <p:cNvSpPr txBox="1"/>
            <p:nvPr/>
          </p:nvSpPr>
          <p:spPr>
            <a:xfrm>
              <a:off x="8714638" y="3592010"/>
              <a:ext cx="423514" cy="461665"/>
            </a:xfrm>
            <a:prstGeom prst="rect">
              <a:avLst/>
            </a:prstGeom>
            <a:noFill/>
          </p:spPr>
          <p:txBody>
            <a:bodyPr wrap="none" rtlCol="0">
              <a:spAutoFit/>
            </a:bodyPr>
            <a:lstStyle/>
            <a:p>
              <a:r>
                <a:rPr lang="en-US" sz="2400" i="1">
                  <a:solidFill>
                    <a:schemeClr val="bg1">
                      <a:lumMod val="65000"/>
                    </a:schemeClr>
                  </a:solidFill>
                  <a:latin typeface="Times New Roman" panose="02020603050405020304" pitchFamily="18" charset="0"/>
                  <a:cs typeface="Times New Roman" panose="02020603050405020304" pitchFamily="18" charset="0"/>
                </a:rPr>
                <a:t>e</a:t>
              </a:r>
              <a:r>
                <a:rPr lang="en-US" sz="2400" i="1" baseline="-25000">
                  <a:solidFill>
                    <a:schemeClr val="bg1">
                      <a:lumMod val="65000"/>
                    </a:schemeClr>
                  </a:solidFill>
                  <a:latin typeface="Times New Roman" panose="02020603050405020304" pitchFamily="18" charset="0"/>
                  <a:cs typeface="Times New Roman" panose="02020603050405020304" pitchFamily="18" charset="0"/>
                </a:rPr>
                <a:t>1</a:t>
              </a:r>
            </a:p>
          </p:txBody>
        </p:sp>
        <p:sp>
          <p:nvSpPr>
            <p:cNvPr id="9" name="TextBox 8">
              <a:extLst>
                <a:ext uri="{FF2B5EF4-FFF2-40B4-BE49-F238E27FC236}">
                  <a16:creationId xmlns:a16="http://schemas.microsoft.com/office/drawing/2014/main" id="{0A715580-571D-4A4D-8788-5EC68BEE0279}"/>
                </a:ext>
              </a:extLst>
            </p:cNvPr>
            <p:cNvSpPr txBox="1"/>
            <p:nvPr/>
          </p:nvSpPr>
          <p:spPr>
            <a:xfrm>
              <a:off x="9946305" y="3625607"/>
              <a:ext cx="441146" cy="461665"/>
            </a:xfrm>
            <a:prstGeom prst="rect">
              <a:avLst/>
            </a:prstGeom>
            <a:noFill/>
          </p:spPr>
          <p:txBody>
            <a:bodyPr wrap="none" rtlCol="0">
              <a:spAutoFit/>
            </a:bodyPr>
            <a:lstStyle/>
            <a:p>
              <a:r>
                <a:rPr lang="en-US" sz="2400" i="1">
                  <a:latin typeface="Times New Roman" panose="02020603050405020304" pitchFamily="18" charset="0"/>
                  <a:cs typeface="Times New Roman" panose="02020603050405020304" pitchFamily="18" charset="0"/>
                </a:rPr>
                <a:t>n</a:t>
              </a:r>
              <a:r>
                <a:rPr lang="en-US" sz="2400" i="1" baseline="-25000">
                  <a:latin typeface="Times New Roman" panose="02020603050405020304" pitchFamily="18" charset="0"/>
                  <a:cs typeface="Times New Roman" panose="02020603050405020304" pitchFamily="18" charset="0"/>
                </a:rPr>
                <a:t>0</a:t>
              </a:r>
            </a:p>
          </p:txBody>
        </p:sp>
        <p:sp>
          <p:nvSpPr>
            <p:cNvPr id="10" name="Isosceles Triangle 9">
              <a:extLst>
                <a:ext uri="{FF2B5EF4-FFF2-40B4-BE49-F238E27FC236}">
                  <a16:creationId xmlns:a16="http://schemas.microsoft.com/office/drawing/2014/main" id="{8A5C9F4D-44E8-4982-9F9B-E1E777F000FA}"/>
                </a:ext>
              </a:extLst>
            </p:cNvPr>
            <p:cNvSpPr/>
            <p:nvPr/>
          </p:nvSpPr>
          <p:spPr>
            <a:xfrm rot="1506379">
              <a:off x="8590654" y="2034173"/>
              <a:ext cx="1818935" cy="1517545"/>
            </a:xfrm>
            <a:prstGeom prst="triangle">
              <a:avLst/>
            </a:prstGeom>
            <a:solidFill>
              <a:schemeClr val="bg1">
                <a:lumMod val="5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386EC3CC-A8A4-4F5B-97EE-480950FC8AA6}"/>
                </a:ext>
              </a:extLst>
            </p:cNvPr>
            <p:cNvSpPr txBox="1"/>
            <p:nvPr/>
          </p:nvSpPr>
          <p:spPr>
            <a:xfrm>
              <a:off x="9258296" y="2692663"/>
              <a:ext cx="423514" cy="461665"/>
            </a:xfrm>
            <a:prstGeom prst="rect">
              <a:avLst/>
            </a:prstGeom>
            <a:noFill/>
          </p:spPr>
          <p:txBody>
            <a:bodyPr wrap="none" rtlCol="0">
              <a:spAutoFit/>
            </a:bodyPr>
            <a:lstStyle/>
            <a:p>
              <a:r>
                <a:rPr lang="en-US" sz="2400" i="1">
                  <a:solidFill>
                    <a:schemeClr val="bg1">
                      <a:lumMod val="65000"/>
                    </a:schemeClr>
                  </a:solidFill>
                  <a:latin typeface="Times New Roman" panose="02020603050405020304" pitchFamily="18" charset="0"/>
                  <a:cs typeface="Times New Roman" panose="02020603050405020304" pitchFamily="18" charset="0"/>
                </a:rPr>
                <a:t>e</a:t>
              </a:r>
              <a:r>
                <a:rPr lang="en-US" sz="2400" i="1" baseline="-25000">
                  <a:solidFill>
                    <a:schemeClr val="bg1">
                      <a:lumMod val="65000"/>
                    </a:schemeClr>
                  </a:solidFill>
                  <a:latin typeface="Times New Roman" panose="02020603050405020304" pitchFamily="18" charset="0"/>
                  <a:cs typeface="Times New Roman" panose="02020603050405020304" pitchFamily="18" charset="0"/>
                </a:rPr>
                <a:t>2</a:t>
              </a:r>
            </a:p>
          </p:txBody>
        </p:sp>
        <p:sp>
          <p:nvSpPr>
            <p:cNvPr id="12" name="TextBox 11">
              <a:extLst>
                <a:ext uri="{FF2B5EF4-FFF2-40B4-BE49-F238E27FC236}">
                  <a16:creationId xmlns:a16="http://schemas.microsoft.com/office/drawing/2014/main" id="{346AC791-3CC6-47EF-A25E-55C97361C4E3}"/>
                </a:ext>
              </a:extLst>
            </p:cNvPr>
            <p:cNvSpPr txBox="1"/>
            <p:nvPr/>
          </p:nvSpPr>
          <p:spPr>
            <a:xfrm>
              <a:off x="9637667" y="1690687"/>
              <a:ext cx="441146" cy="461665"/>
            </a:xfrm>
            <a:prstGeom prst="rect">
              <a:avLst/>
            </a:prstGeom>
            <a:noFill/>
          </p:spPr>
          <p:txBody>
            <a:bodyPr wrap="none" rtlCol="0">
              <a:spAutoFit/>
            </a:bodyPr>
            <a:lstStyle/>
            <a:p>
              <a:r>
                <a:rPr lang="en-US" sz="2400" i="1">
                  <a:latin typeface="Times New Roman" panose="02020603050405020304" pitchFamily="18" charset="0"/>
                  <a:cs typeface="Times New Roman" panose="02020603050405020304" pitchFamily="18" charset="0"/>
                </a:rPr>
                <a:t>n</a:t>
              </a:r>
              <a:r>
                <a:rPr lang="en-US" sz="2400" i="1" baseline="-25000">
                  <a:latin typeface="Times New Roman" panose="02020603050405020304" pitchFamily="18" charset="0"/>
                  <a:cs typeface="Times New Roman" panose="02020603050405020304" pitchFamily="18" charset="0"/>
                </a:rPr>
                <a:t>3</a:t>
              </a:r>
            </a:p>
          </p:txBody>
        </p:sp>
        <p:sp>
          <p:nvSpPr>
            <p:cNvPr id="13" name="TextBox 12">
              <a:extLst>
                <a:ext uri="{FF2B5EF4-FFF2-40B4-BE49-F238E27FC236}">
                  <a16:creationId xmlns:a16="http://schemas.microsoft.com/office/drawing/2014/main" id="{E4260C5D-CEE4-45C3-BABF-2E215E062D05}"/>
                </a:ext>
              </a:extLst>
            </p:cNvPr>
            <p:cNvSpPr txBox="1"/>
            <p:nvPr/>
          </p:nvSpPr>
          <p:spPr>
            <a:xfrm>
              <a:off x="8161293" y="4808998"/>
              <a:ext cx="441146" cy="461665"/>
            </a:xfrm>
            <a:prstGeom prst="rect">
              <a:avLst/>
            </a:prstGeom>
            <a:noFill/>
          </p:spPr>
          <p:txBody>
            <a:bodyPr wrap="none" rtlCol="0">
              <a:spAutoFit/>
            </a:bodyPr>
            <a:lstStyle/>
            <a:p>
              <a:r>
                <a:rPr lang="en-US" sz="2400" i="1">
                  <a:latin typeface="Times New Roman" panose="02020603050405020304" pitchFamily="18" charset="0"/>
                  <a:cs typeface="Times New Roman" panose="02020603050405020304" pitchFamily="18" charset="0"/>
                </a:rPr>
                <a:t>n</a:t>
              </a:r>
              <a:r>
                <a:rPr lang="en-US" sz="2400" i="1" baseline="-25000">
                  <a:latin typeface="Times New Roman" panose="02020603050405020304" pitchFamily="18" charset="0"/>
                  <a:cs typeface="Times New Roman" panose="02020603050405020304" pitchFamily="18" charset="0"/>
                </a:rPr>
                <a:t>4</a:t>
              </a:r>
            </a:p>
          </p:txBody>
        </p:sp>
        <p:cxnSp>
          <p:nvCxnSpPr>
            <p:cNvPr id="14" name="Straight Connector 13">
              <a:extLst>
                <a:ext uri="{FF2B5EF4-FFF2-40B4-BE49-F238E27FC236}">
                  <a16:creationId xmlns:a16="http://schemas.microsoft.com/office/drawing/2014/main" id="{C820CD2A-CBEB-44E6-B7B2-A09B4B0646BD}"/>
                </a:ext>
              </a:extLst>
            </p:cNvPr>
            <p:cNvCxnSpPr>
              <a:cxnSpLocks/>
              <a:stCxn id="3" idx="0"/>
            </p:cNvCxnSpPr>
            <p:nvPr/>
          </p:nvCxnSpPr>
          <p:spPr>
            <a:xfrm>
              <a:off x="8347355" y="3113928"/>
              <a:ext cx="7277" cy="1825193"/>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2AE56534-2991-430A-ACCF-3EB819013DA1}"/>
                </a:ext>
              </a:extLst>
            </p:cNvPr>
            <p:cNvSpPr txBox="1"/>
            <p:nvPr/>
          </p:nvSpPr>
          <p:spPr>
            <a:xfrm>
              <a:off x="7100159" y="3453289"/>
              <a:ext cx="1229824" cy="923330"/>
            </a:xfrm>
            <a:prstGeom prst="rect">
              <a:avLst/>
            </a:prstGeom>
            <a:noFill/>
          </p:spPr>
          <p:txBody>
            <a:bodyPr wrap="none" rtlCol="0">
              <a:spAutoFit/>
            </a:bodyPr>
            <a:lstStyle/>
            <a:p>
              <a:r>
                <a:rPr lang="en-US" sz="5400"/>
                <a:t>Sub</a:t>
              </a:r>
            </a:p>
          </p:txBody>
        </p:sp>
        <p:sp>
          <p:nvSpPr>
            <p:cNvPr id="16" name="TextBox 15">
              <a:extLst>
                <a:ext uri="{FF2B5EF4-FFF2-40B4-BE49-F238E27FC236}">
                  <a16:creationId xmlns:a16="http://schemas.microsoft.com/office/drawing/2014/main" id="{F8DD1E41-0705-40E5-A12D-F4E47B0887C0}"/>
                </a:ext>
              </a:extLst>
            </p:cNvPr>
            <p:cNvSpPr txBox="1"/>
            <p:nvPr/>
          </p:nvSpPr>
          <p:spPr>
            <a:xfrm>
              <a:off x="8537746" y="2973357"/>
              <a:ext cx="981359" cy="923330"/>
            </a:xfrm>
            <a:prstGeom prst="rect">
              <a:avLst/>
            </a:prstGeom>
            <a:noFill/>
          </p:spPr>
          <p:txBody>
            <a:bodyPr wrap="none" rtlCol="0">
              <a:spAutoFit/>
            </a:bodyPr>
            <a:lstStyle/>
            <a:p>
              <a:r>
                <a:rPr lang="el-GR" sz="5400">
                  <a:latin typeface="Times New Roman" panose="02020603050405020304" pitchFamily="18" charset="0"/>
                  <a:cs typeface="Times New Roman" panose="02020603050405020304" pitchFamily="18" charset="0"/>
                </a:rPr>
                <a:t>Ω</a:t>
              </a:r>
              <a:r>
                <a:rPr lang="en-US" sz="5400" baseline="-25000">
                  <a:latin typeface="Times New Roman" panose="02020603050405020304" pitchFamily="18" charset="0"/>
                  <a:cs typeface="Times New Roman" panose="02020603050405020304" pitchFamily="18" charset="0"/>
                </a:rPr>
                <a:t>E</a:t>
              </a:r>
              <a:endParaRPr lang="en-US" sz="5400"/>
            </a:p>
          </p:txBody>
        </p:sp>
      </p:grpSp>
      <p:cxnSp>
        <p:nvCxnSpPr>
          <p:cNvPr id="18" name="Straight Arrow Connector 17">
            <a:extLst>
              <a:ext uri="{FF2B5EF4-FFF2-40B4-BE49-F238E27FC236}">
                <a16:creationId xmlns:a16="http://schemas.microsoft.com/office/drawing/2014/main" id="{C01D3F2D-F13F-4BBD-A1C6-1F59FD694C93}"/>
              </a:ext>
            </a:extLst>
          </p:cNvPr>
          <p:cNvCxnSpPr>
            <a:cxnSpLocks/>
          </p:cNvCxnSpPr>
          <p:nvPr/>
        </p:nvCxnSpPr>
        <p:spPr>
          <a:xfrm>
            <a:off x="2759825" y="2525963"/>
            <a:ext cx="3442015" cy="13151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DE1870F0-1543-4B26-BE31-4F469CA797DB}"/>
              </a:ext>
            </a:extLst>
          </p:cNvPr>
          <p:cNvSpPr/>
          <p:nvPr/>
        </p:nvSpPr>
        <p:spPr>
          <a:xfrm>
            <a:off x="306840" y="4723946"/>
            <a:ext cx="3938557" cy="1815882"/>
          </a:xfrm>
          <a:prstGeom prst="rect">
            <a:avLst/>
          </a:prstGeom>
          <a:ln>
            <a:solidFill>
              <a:schemeClr val="bg1">
                <a:lumMod val="75000"/>
              </a:schemeClr>
            </a:solidFill>
          </a:ln>
        </p:spPr>
        <p:txBody>
          <a:bodyPr wrap="square">
            <a:spAutoFit/>
          </a:bodyPr>
          <a:lstStyle/>
          <a:p>
            <a:r>
              <a:rPr lang="en-US" sz="1400" b="1"/>
              <a:t>pred</a:t>
            </a:r>
            <a:r>
              <a:rPr lang="en-US" sz="1400"/>
              <a:t> gamma [m: Mesh, n: Node] {</a:t>
            </a:r>
          </a:p>
          <a:p>
            <a:r>
              <a:rPr lang="en-US" sz="1400"/>
              <a:t>  m = Sub </a:t>
            </a:r>
            <a:r>
              <a:rPr lang="en-US" sz="1400" b="1"/>
              <a:t>and</a:t>
            </a:r>
            <a:r>
              <a:rPr lang="en-US" sz="1400"/>
              <a:t> borderVertex[m, n]</a:t>
            </a:r>
          </a:p>
          <a:p>
            <a:r>
              <a:rPr lang="en-US" sz="1400"/>
              <a:t>  </a:t>
            </a:r>
            <a:r>
              <a:rPr lang="en-US" sz="1400" b="1"/>
              <a:t>some</a:t>
            </a:r>
            <a:r>
              <a:rPr lang="en-US" sz="1400"/>
              <a:t> incidentElts[Full, n] - incidentElts[Sub, n]</a:t>
            </a:r>
          </a:p>
          <a:p>
            <a:r>
              <a:rPr lang="en-US" sz="1400"/>
              <a:t>}</a:t>
            </a:r>
          </a:p>
          <a:p>
            <a:endParaRPr lang="en-US" sz="1400"/>
          </a:p>
          <a:p>
            <a:r>
              <a:rPr lang="en-US" sz="1400" b="1"/>
              <a:t>fun</a:t>
            </a:r>
            <a:r>
              <a:rPr lang="en-US" sz="1400"/>
              <a:t> incidentElts[m: Mesh, n: Node]: </a:t>
            </a:r>
            <a:r>
              <a:rPr lang="en-US" sz="1400" b="1"/>
              <a:t>set</a:t>
            </a:r>
            <a:r>
              <a:rPr lang="en-US" sz="1400"/>
              <a:t> Element {</a:t>
            </a:r>
          </a:p>
          <a:p>
            <a:r>
              <a:rPr lang="en-US" sz="1400"/>
              <a:t>  { e: m.elements | n </a:t>
            </a:r>
            <a:r>
              <a:rPr lang="en-US" sz="1400" b="1"/>
              <a:t>in</a:t>
            </a:r>
            <a:r>
              <a:rPr lang="en-US" sz="1400"/>
              <a:t> dom[e.edges] }</a:t>
            </a:r>
          </a:p>
          <a:p>
            <a:r>
              <a:rPr lang="en-US" sz="1400"/>
              <a:t>}</a:t>
            </a:r>
          </a:p>
        </p:txBody>
      </p:sp>
      <p:sp>
        <p:nvSpPr>
          <p:cNvPr id="22" name="TextBox 21">
            <a:extLst>
              <a:ext uri="{FF2B5EF4-FFF2-40B4-BE49-F238E27FC236}">
                <a16:creationId xmlns:a16="http://schemas.microsoft.com/office/drawing/2014/main" id="{FDF21F3A-1736-4555-82ED-B67F68C4AE23}"/>
              </a:ext>
            </a:extLst>
          </p:cNvPr>
          <p:cNvSpPr txBox="1"/>
          <p:nvPr/>
        </p:nvSpPr>
        <p:spPr>
          <a:xfrm>
            <a:off x="883613" y="851049"/>
            <a:ext cx="3772037" cy="1569660"/>
          </a:xfrm>
          <a:prstGeom prst="rect">
            <a:avLst/>
          </a:prstGeom>
          <a:solidFill>
            <a:srgbClr val="FFFF00"/>
          </a:solidFill>
        </p:spPr>
        <p:txBody>
          <a:bodyPr wrap="square" rtlCol="0">
            <a:spAutoFit/>
          </a:bodyPr>
          <a:lstStyle/>
          <a:p>
            <a:r>
              <a:rPr lang="en-US" sz="2400"/>
              <a:t>These nodes are in the Sub mesh, are border vertices and they have an incident element in </a:t>
            </a:r>
            <a:r>
              <a:rPr lang="el-GR" sz="2400">
                <a:latin typeface="Times New Roman" panose="02020603050405020304" pitchFamily="18" charset="0"/>
                <a:cs typeface="Times New Roman" panose="02020603050405020304" pitchFamily="18" charset="0"/>
              </a:rPr>
              <a:t>Ω</a:t>
            </a:r>
            <a:r>
              <a:rPr lang="en-US" sz="2400" baseline="-25000">
                <a:latin typeface="Times New Roman" panose="02020603050405020304" pitchFamily="18" charset="0"/>
                <a:cs typeface="Times New Roman" panose="02020603050405020304" pitchFamily="18" charset="0"/>
              </a:rPr>
              <a:t>E</a:t>
            </a:r>
            <a:r>
              <a:rPr lang="en-US" sz="2400"/>
              <a:t>.</a:t>
            </a:r>
          </a:p>
        </p:txBody>
      </p:sp>
      <p:cxnSp>
        <p:nvCxnSpPr>
          <p:cNvPr id="21" name="Straight Arrow Connector 20">
            <a:extLst>
              <a:ext uri="{FF2B5EF4-FFF2-40B4-BE49-F238E27FC236}">
                <a16:creationId xmlns:a16="http://schemas.microsoft.com/office/drawing/2014/main" id="{8B4BA23A-44E4-4D90-B5D5-DEC9D5B9551A}"/>
              </a:ext>
            </a:extLst>
          </p:cNvPr>
          <p:cNvCxnSpPr>
            <a:cxnSpLocks/>
            <a:endCxn id="13" idx="1"/>
          </p:cNvCxnSpPr>
          <p:nvPr/>
        </p:nvCxnSpPr>
        <p:spPr>
          <a:xfrm>
            <a:off x="2759825" y="2525963"/>
            <a:ext cx="3639170" cy="21979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59067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98F3731-50A8-45EB-84EF-C81AEEE8D703}"/>
              </a:ext>
            </a:extLst>
          </p:cNvPr>
          <p:cNvSpPr>
            <a:spLocks noGrp="1"/>
          </p:cNvSpPr>
          <p:nvPr>
            <p:ph type="title"/>
          </p:nvPr>
        </p:nvSpPr>
        <p:spPr/>
        <p:txBody>
          <a:bodyPr/>
          <a:lstStyle/>
          <a:p>
            <a:r>
              <a:rPr lang="en-US"/>
              <a:t>The big picture</a:t>
            </a:r>
          </a:p>
        </p:txBody>
      </p:sp>
      <p:sp>
        <p:nvSpPr>
          <p:cNvPr id="4" name="Content Placeholder 3">
            <a:extLst>
              <a:ext uri="{FF2B5EF4-FFF2-40B4-BE49-F238E27FC236}">
                <a16:creationId xmlns:a16="http://schemas.microsoft.com/office/drawing/2014/main" id="{79C2994F-9D86-41A7-BAE5-79E0C57198E7}"/>
              </a:ext>
            </a:extLst>
          </p:cNvPr>
          <p:cNvSpPr>
            <a:spLocks noGrp="1"/>
          </p:cNvSpPr>
          <p:nvPr>
            <p:ph idx="1"/>
          </p:nvPr>
        </p:nvSpPr>
        <p:spPr/>
        <p:txBody>
          <a:bodyPr>
            <a:normAutofit fontScale="77500" lnSpcReduction="20000"/>
          </a:bodyPr>
          <a:lstStyle/>
          <a:p>
            <a:pPr>
              <a:lnSpc>
                <a:spcPct val="120000"/>
              </a:lnSpc>
            </a:pPr>
            <a:r>
              <a:rPr lang="en-US" sz="2600"/>
              <a:t>ADCIRC is the name of a software tool that simulates the movement of water over land and sea.</a:t>
            </a:r>
          </a:p>
          <a:p>
            <a:pPr>
              <a:lnSpc>
                <a:spcPct val="120000"/>
              </a:lnSpc>
            </a:pPr>
            <a:r>
              <a:rPr lang="en-US" sz="2600">
                <a:latin typeface="Calibri" panose="020F0502020204030204" pitchFamily="34" charset="0"/>
                <a:ea typeface="Calibri" panose="020F0502020204030204" pitchFamily="34" charset="0"/>
              </a:rPr>
              <a:t>A new version of ARCIRC is being developed. We're trying to show that the simpler (original) implementation and a more complex (enhanced) implementation are equivalent. So the more complex one (which is more efficient) can be used in place of the simpler one.</a:t>
            </a:r>
          </a:p>
          <a:p>
            <a:pPr>
              <a:lnSpc>
                <a:spcPct val="120000"/>
              </a:lnSpc>
            </a:pPr>
            <a:r>
              <a:rPr lang="en-US" sz="2600"/>
              <a:t>ADCIRC uses an algorithm called the wet-dry algorithm. The algorithm was empirically developed, i.e., it is an empirical algorithm. The algorithm emerged piecemeal over time from the experience and analysis of users and developers, not from a specification.</a:t>
            </a:r>
          </a:p>
          <a:p>
            <a:pPr>
              <a:lnSpc>
                <a:spcPct val="120000"/>
              </a:lnSpc>
            </a:pPr>
            <a:r>
              <a:rPr lang="en-US" sz="2600"/>
              <a:t>It takes ADCIRC many hours to perform a single simulation of a region, such as simulating the water flow over the North Carolina coastal region.</a:t>
            </a:r>
          </a:p>
          <a:p>
            <a:pPr>
              <a:lnSpc>
                <a:spcPct val="120000"/>
              </a:lnSpc>
            </a:pPr>
            <a:r>
              <a:rPr lang="en-US" sz="2600"/>
              <a:t>We would like to simulate a tiny subset of a region. Why simulate a tiny subset? Because it will take much less time (minutes instead of hours).</a:t>
            </a:r>
          </a:p>
          <a:p>
            <a:endParaRPr lang="en-US"/>
          </a:p>
        </p:txBody>
      </p:sp>
    </p:spTree>
    <p:extLst>
      <p:ext uri="{BB962C8B-B14F-4D97-AF65-F5344CB8AC3E}">
        <p14:creationId xmlns:p14="http://schemas.microsoft.com/office/powerpoint/2010/main" val="17393186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434F79E6-A6AB-4E44-85CF-6347C211A4E6}"/>
              </a:ext>
            </a:extLst>
          </p:cNvPr>
          <p:cNvGrpSpPr/>
          <p:nvPr/>
        </p:nvGrpSpPr>
        <p:grpSpPr>
          <a:xfrm>
            <a:off x="4489345" y="1374803"/>
            <a:ext cx="4157946" cy="3579976"/>
            <a:chOff x="6251643" y="1690687"/>
            <a:chExt cx="4157946" cy="3579976"/>
          </a:xfrm>
        </p:grpSpPr>
        <p:sp>
          <p:nvSpPr>
            <p:cNvPr id="3" name="Isosceles Triangle 2">
              <a:extLst>
                <a:ext uri="{FF2B5EF4-FFF2-40B4-BE49-F238E27FC236}">
                  <a16:creationId xmlns:a16="http://schemas.microsoft.com/office/drawing/2014/main" id="{6D60C01F-03A3-4104-8423-7DB8A769722E}"/>
                </a:ext>
              </a:extLst>
            </p:cNvPr>
            <p:cNvSpPr/>
            <p:nvPr/>
          </p:nvSpPr>
          <p:spPr>
            <a:xfrm rot="19641020">
              <a:off x="7779048" y="2993083"/>
              <a:ext cx="1961803" cy="1529542"/>
            </a:xfrm>
            <a:prstGeom prst="triangl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Isosceles Triangle 3">
              <a:extLst>
                <a:ext uri="{FF2B5EF4-FFF2-40B4-BE49-F238E27FC236}">
                  <a16:creationId xmlns:a16="http://schemas.microsoft.com/office/drawing/2014/main" id="{6737B448-92FA-4473-9951-FCCC93500D08}"/>
                </a:ext>
              </a:extLst>
            </p:cNvPr>
            <p:cNvSpPr/>
            <p:nvPr/>
          </p:nvSpPr>
          <p:spPr>
            <a:xfrm rot="1936891">
              <a:off x="6938326" y="3008544"/>
              <a:ext cx="1961803" cy="1529542"/>
            </a:xfrm>
            <a:prstGeom prst="triangle">
              <a:avLst/>
            </a:prstGeom>
            <a:solidFill>
              <a:schemeClr val="bg1">
                <a:lumMod val="8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B31F7C12-C471-4FD3-AF1E-A65E48DBCA91}"/>
                </a:ext>
              </a:extLst>
            </p:cNvPr>
            <p:cNvSpPr txBox="1"/>
            <p:nvPr/>
          </p:nvSpPr>
          <p:spPr>
            <a:xfrm>
              <a:off x="7540624" y="3625607"/>
              <a:ext cx="423514" cy="461665"/>
            </a:xfrm>
            <a:prstGeom prst="rect">
              <a:avLst/>
            </a:prstGeom>
            <a:noFill/>
          </p:spPr>
          <p:txBody>
            <a:bodyPr wrap="none" rtlCol="0">
              <a:spAutoFit/>
            </a:bodyPr>
            <a:lstStyle/>
            <a:p>
              <a:r>
                <a:rPr lang="en-US" sz="2400" i="1">
                  <a:solidFill>
                    <a:schemeClr val="bg1">
                      <a:lumMod val="65000"/>
                    </a:schemeClr>
                  </a:solidFill>
                  <a:latin typeface="Times New Roman" panose="02020603050405020304" pitchFamily="18" charset="0"/>
                  <a:cs typeface="Times New Roman" panose="02020603050405020304" pitchFamily="18" charset="0"/>
                </a:rPr>
                <a:t>e</a:t>
              </a:r>
              <a:r>
                <a:rPr lang="en-US" sz="2400" i="1" baseline="-25000">
                  <a:solidFill>
                    <a:schemeClr val="bg1">
                      <a:lumMod val="65000"/>
                    </a:schemeClr>
                  </a:solidFill>
                  <a:latin typeface="Times New Roman" panose="02020603050405020304" pitchFamily="18" charset="0"/>
                  <a:cs typeface="Times New Roman" panose="02020603050405020304" pitchFamily="18" charset="0"/>
                </a:rPr>
                <a:t>0</a:t>
              </a:r>
            </a:p>
          </p:txBody>
        </p:sp>
        <p:sp>
          <p:nvSpPr>
            <p:cNvPr id="6" name="TextBox 5">
              <a:extLst>
                <a:ext uri="{FF2B5EF4-FFF2-40B4-BE49-F238E27FC236}">
                  <a16:creationId xmlns:a16="http://schemas.microsoft.com/office/drawing/2014/main" id="{0234DFFC-1C25-4045-9C29-1A7B3E586B8E}"/>
                </a:ext>
              </a:extLst>
            </p:cNvPr>
            <p:cNvSpPr txBox="1"/>
            <p:nvPr/>
          </p:nvSpPr>
          <p:spPr>
            <a:xfrm>
              <a:off x="8061856" y="2611015"/>
              <a:ext cx="441146" cy="461665"/>
            </a:xfrm>
            <a:prstGeom prst="rect">
              <a:avLst/>
            </a:prstGeom>
            <a:noFill/>
          </p:spPr>
          <p:txBody>
            <a:bodyPr wrap="none" rtlCol="0">
              <a:spAutoFit/>
            </a:bodyPr>
            <a:lstStyle/>
            <a:p>
              <a:r>
                <a:rPr lang="en-US" sz="2400" i="1">
                  <a:latin typeface="Times New Roman" panose="02020603050405020304" pitchFamily="18" charset="0"/>
                  <a:cs typeface="Times New Roman" panose="02020603050405020304" pitchFamily="18" charset="0"/>
                </a:rPr>
                <a:t>n</a:t>
              </a:r>
              <a:r>
                <a:rPr lang="en-US" sz="2400" i="1" baseline="-25000">
                  <a:latin typeface="Times New Roman" panose="02020603050405020304" pitchFamily="18" charset="0"/>
                  <a:cs typeface="Times New Roman" panose="02020603050405020304" pitchFamily="18" charset="0"/>
                </a:rPr>
                <a:t>1</a:t>
              </a:r>
            </a:p>
          </p:txBody>
        </p:sp>
        <p:sp>
          <p:nvSpPr>
            <p:cNvPr id="7" name="TextBox 6">
              <a:extLst>
                <a:ext uri="{FF2B5EF4-FFF2-40B4-BE49-F238E27FC236}">
                  <a16:creationId xmlns:a16="http://schemas.microsoft.com/office/drawing/2014/main" id="{B4266AC4-EE76-4A84-91C5-3E2700C6AF84}"/>
                </a:ext>
              </a:extLst>
            </p:cNvPr>
            <p:cNvSpPr txBox="1"/>
            <p:nvPr/>
          </p:nvSpPr>
          <p:spPr>
            <a:xfrm>
              <a:off x="6251643" y="3592010"/>
              <a:ext cx="441146" cy="461665"/>
            </a:xfrm>
            <a:prstGeom prst="rect">
              <a:avLst/>
            </a:prstGeom>
            <a:noFill/>
          </p:spPr>
          <p:txBody>
            <a:bodyPr wrap="none" rtlCol="0">
              <a:spAutoFit/>
            </a:bodyPr>
            <a:lstStyle/>
            <a:p>
              <a:r>
                <a:rPr lang="en-US" sz="2400" i="1">
                  <a:latin typeface="Times New Roman" panose="02020603050405020304" pitchFamily="18" charset="0"/>
                  <a:cs typeface="Times New Roman" panose="02020603050405020304" pitchFamily="18" charset="0"/>
                </a:rPr>
                <a:t>n</a:t>
              </a:r>
              <a:r>
                <a:rPr lang="en-US" sz="2400" i="1" baseline="-25000">
                  <a:latin typeface="Times New Roman" panose="02020603050405020304" pitchFamily="18" charset="0"/>
                  <a:cs typeface="Times New Roman" panose="02020603050405020304" pitchFamily="18" charset="0"/>
                </a:rPr>
                <a:t>2</a:t>
              </a:r>
            </a:p>
          </p:txBody>
        </p:sp>
        <p:sp>
          <p:nvSpPr>
            <p:cNvPr id="8" name="TextBox 7">
              <a:extLst>
                <a:ext uri="{FF2B5EF4-FFF2-40B4-BE49-F238E27FC236}">
                  <a16:creationId xmlns:a16="http://schemas.microsoft.com/office/drawing/2014/main" id="{C0CDF868-20FA-4906-834C-69ECACA80784}"/>
                </a:ext>
              </a:extLst>
            </p:cNvPr>
            <p:cNvSpPr txBox="1"/>
            <p:nvPr/>
          </p:nvSpPr>
          <p:spPr>
            <a:xfrm>
              <a:off x="8714638" y="3592010"/>
              <a:ext cx="423514" cy="461665"/>
            </a:xfrm>
            <a:prstGeom prst="rect">
              <a:avLst/>
            </a:prstGeom>
            <a:noFill/>
          </p:spPr>
          <p:txBody>
            <a:bodyPr wrap="none" rtlCol="0">
              <a:spAutoFit/>
            </a:bodyPr>
            <a:lstStyle/>
            <a:p>
              <a:r>
                <a:rPr lang="en-US" sz="2400" i="1">
                  <a:solidFill>
                    <a:schemeClr val="bg1">
                      <a:lumMod val="65000"/>
                    </a:schemeClr>
                  </a:solidFill>
                  <a:latin typeface="Times New Roman" panose="02020603050405020304" pitchFamily="18" charset="0"/>
                  <a:cs typeface="Times New Roman" panose="02020603050405020304" pitchFamily="18" charset="0"/>
                </a:rPr>
                <a:t>e</a:t>
              </a:r>
              <a:r>
                <a:rPr lang="en-US" sz="2400" i="1" baseline="-25000">
                  <a:solidFill>
                    <a:schemeClr val="bg1">
                      <a:lumMod val="65000"/>
                    </a:schemeClr>
                  </a:solidFill>
                  <a:latin typeface="Times New Roman" panose="02020603050405020304" pitchFamily="18" charset="0"/>
                  <a:cs typeface="Times New Roman" panose="02020603050405020304" pitchFamily="18" charset="0"/>
                </a:rPr>
                <a:t>1</a:t>
              </a:r>
            </a:p>
          </p:txBody>
        </p:sp>
        <p:sp>
          <p:nvSpPr>
            <p:cNvPr id="9" name="TextBox 8">
              <a:extLst>
                <a:ext uri="{FF2B5EF4-FFF2-40B4-BE49-F238E27FC236}">
                  <a16:creationId xmlns:a16="http://schemas.microsoft.com/office/drawing/2014/main" id="{0A715580-571D-4A4D-8788-5EC68BEE0279}"/>
                </a:ext>
              </a:extLst>
            </p:cNvPr>
            <p:cNvSpPr txBox="1"/>
            <p:nvPr/>
          </p:nvSpPr>
          <p:spPr>
            <a:xfrm>
              <a:off x="9946305" y="3625607"/>
              <a:ext cx="441146" cy="461665"/>
            </a:xfrm>
            <a:prstGeom prst="rect">
              <a:avLst/>
            </a:prstGeom>
            <a:noFill/>
          </p:spPr>
          <p:txBody>
            <a:bodyPr wrap="none" rtlCol="0">
              <a:spAutoFit/>
            </a:bodyPr>
            <a:lstStyle/>
            <a:p>
              <a:r>
                <a:rPr lang="en-US" sz="2400" i="1">
                  <a:latin typeface="Times New Roman" panose="02020603050405020304" pitchFamily="18" charset="0"/>
                  <a:cs typeface="Times New Roman" panose="02020603050405020304" pitchFamily="18" charset="0"/>
                </a:rPr>
                <a:t>n</a:t>
              </a:r>
              <a:r>
                <a:rPr lang="en-US" sz="2400" i="1" baseline="-25000">
                  <a:latin typeface="Times New Roman" panose="02020603050405020304" pitchFamily="18" charset="0"/>
                  <a:cs typeface="Times New Roman" panose="02020603050405020304" pitchFamily="18" charset="0"/>
                </a:rPr>
                <a:t>0</a:t>
              </a:r>
            </a:p>
          </p:txBody>
        </p:sp>
        <p:sp>
          <p:nvSpPr>
            <p:cNvPr id="10" name="Isosceles Triangle 9">
              <a:extLst>
                <a:ext uri="{FF2B5EF4-FFF2-40B4-BE49-F238E27FC236}">
                  <a16:creationId xmlns:a16="http://schemas.microsoft.com/office/drawing/2014/main" id="{8A5C9F4D-44E8-4982-9F9B-E1E777F000FA}"/>
                </a:ext>
              </a:extLst>
            </p:cNvPr>
            <p:cNvSpPr/>
            <p:nvPr/>
          </p:nvSpPr>
          <p:spPr>
            <a:xfrm rot="1506379">
              <a:off x="8590654" y="2034173"/>
              <a:ext cx="1818935" cy="1517545"/>
            </a:xfrm>
            <a:prstGeom prst="triangle">
              <a:avLst/>
            </a:prstGeom>
            <a:solidFill>
              <a:schemeClr val="bg1">
                <a:lumMod val="5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386EC3CC-A8A4-4F5B-97EE-480950FC8AA6}"/>
                </a:ext>
              </a:extLst>
            </p:cNvPr>
            <p:cNvSpPr txBox="1"/>
            <p:nvPr/>
          </p:nvSpPr>
          <p:spPr>
            <a:xfrm>
              <a:off x="9258296" y="2692663"/>
              <a:ext cx="423514" cy="461665"/>
            </a:xfrm>
            <a:prstGeom prst="rect">
              <a:avLst/>
            </a:prstGeom>
            <a:noFill/>
          </p:spPr>
          <p:txBody>
            <a:bodyPr wrap="none" rtlCol="0">
              <a:spAutoFit/>
            </a:bodyPr>
            <a:lstStyle/>
            <a:p>
              <a:r>
                <a:rPr lang="en-US" sz="2400" i="1">
                  <a:solidFill>
                    <a:schemeClr val="bg1">
                      <a:lumMod val="65000"/>
                    </a:schemeClr>
                  </a:solidFill>
                  <a:latin typeface="Times New Roman" panose="02020603050405020304" pitchFamily="18" charset="0"/>
                  <a:cs typeface="Times New Roman" panose="02020603050405020304" pitchFamily="18" charset="0"/>
                </a:rPr>
                <a:t>e</a:t>
              </a:r>
              <a:r>
                <a:rPr lang="en-US" sz="2400" i="1" baseline="-25000">
                  <a:solidFill>
                    <a:schemeClr val="bg1">
                      <a:lumMod val="65000"/>
                    </a:schemeClr>
                  </a:solidFill>
                  <a:latin typeface="Times New Roman" panose="02020603050405020304" pitchFamily="18" charset="0"/>
                  <a:cs typeface="Times New Roman" panose="02020603050405020304" pitchFamily="18" charset="0"/>
                </a:rPr>
                <a:t>2</a:t>
              </a:r>
            </a:p>
          </p:txBody>
        </p:sp>
        <p:sp>
          <p:nvSpPr>
            <p:cNvPr id="12" name="TextBox 11">
              <a:extLst>
                <a:ext uri="{FF2B5EF4-FFF2-40B4-BE49-F238E27FC236}">
                  <a16:creationId xmlns:a16="http://schemas.microsoft.com/office/drawing/2014/main" id="{346AC791-3CC6-47EF-A25E-55C97361C4E3}"/>
                </a:ext>
              </a:extLst>
            </p:cNvPr>
            <p:cNvSpPr txBox="1"/>
            <p:nvPr/>
          </p:nvSpPr>
          <p:spPr>
            <a:xfrm>
              <a:off x="9637667" y="1690687"/>
              <a:ext cx="441146" cy="461665"/>
            </a:xfrm>
            <a:prstGeom prst="rect">
              <a:avLst/>
            </a:prstGeom>
            <a:noFill/>
          </p:spPr>
          <p:txBody>
            <a:bodyPr wrap="none" rtlCol="0">
              <a:spAutoFit/>
            </a:bodyPr>
            <a:lstStyle/>
            <a:p>
              <a:r>
                <a:rPr lang="en-US" sz="2400" i="1">
                  <a:latin typeface="Times New Roman" panose="02020603050405020304" pitchFamily="18" charset="0"/>
                  <a:cs typeface="Times New Roman" panose="02020603050405020304" pitchFamily="18" charset="0"/>
                </a:rPr>
                <a:t>n</a:t>
              </a:r>
              <a:r>
                <a:rPr lang="en-US" sz="2400" i="1" baseline="-25000">
                  <a:latin typeface="Times New Roman" panose="02020603050405020304" pitchFamily="18" charset="0"/>
                  <a:cs typeface="Times New Roman" panose="02020603050405020304" pitchFamily="18" charset="0"/>
                </a:rPr>
                <a:t>3</a:t>
              </a:r>
            </a:p>
          </p:txBody>
        </p:sp>
        <p:sp>
          <p:nvSpPr>
            <p:cNvPr id="13" name="TextBox 12">
              <a:extLst>
                <a:ext uri="{FF2B5EF4-FFF2-40B4-BE49-F238E27FC236}">
                  <a16:creationId xmlns:a16="http://schemas.microsoft.com/office/drawing/2014/main" id="{E4260C5D-CEE4-45C3-BABF-2E215E062D05}"/>
                </a:ext>
              </a:extLst>
            </p:cNvPr>
            <p:cNvSpPr txBox="1"/>
            <p:nvPr/>
          </p:nvSpPr>
          <p:spPr>
            <a:xfrm>
              <a:off x="8161293" y="4808998"/>
              <a:ext cx="441146" cy="461665"/>
            </a:xfrm>
            <a:prstGeom prst="rect">
              <a:avLst/>
            </a:prstGeom>
            <a:noFill/>
          </p:spPr>
          <p:txBody>
            <a:bodyPr wrap="none" rtlCol="0">
              <a:spAutoFit/>
            </a:bodyPr>
            <a:lstStyle/>
            <a:p>
              <a:r>
                <a:rPr lang="en-US" sz="2400" i="1">
                  <a:latin typeface="Times New Roman" panose="02020603050405020304" pitchFamily="18" charset="0"/>
                  <a:cs typeface="Times New Roman" panose="02020603050405020304" pitchFamily="18" charset="0"/>
                </a:rPr>
                <a:t>n</a:t>
              </a:r>
              <a:r>
                <a:rPr lang="en-US" sz="2400" i="1" baseline="-25000">
                  <a:latin typeface="Times New Roman" panose="02020603050405020304" pitchFamily="18" charset="0"/>
                  <a:cs typeface="Times New Roman" panose="02020603050405020304" pitchFamily="18" charset="0"/>
                </a:rPr>
                <a:t>4</a:t>
              </a:r>
            </a:p>
          </p:txBody>
        </p:sp>
        <p:cxnSp>
          <p:nvCxnSpPr>
            <p:cNvPr id="14" name="Straight Connector 13">
              <a:extLst>
                <a:ext uri="{FF2B5EF4-FFF2-40B4-BE49-F238E27FC236}">
                  <a16:creationId xmlns:a16="http://schemas.microsoft.com/office/drawing/2014/main" id="{C820CD2A-CBEB-44E6-B7B2-A09B4B0646BD}"/>
                </a:ext>
              </a:extLst>
            </p:cNvPr>
            <p:cNvCxnSpPr>
              <a:cxnSpLocks/>
              <a:stCxn id="3" idx="0"/>
            </p:cNvCxnSpPr>
            <p:nvPr/>
          </p:nvCxnSpPr>
          <p:spPr>
            <a:xfrm>
              <a:off x="8347355" y="3113928"/>
              <a:ext cx="7277" cy="1825193"/>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2AE56534-2991-430A-ACCF-3EB819013DA1}"/>
                </a:ext>
              </a:extLst>
            </p:cNvPr>
            <p:cNvSpPr txBox="1"/>
            <p:nvPr/>
          </p:nvSpPr>
          <p:spPr>
            <a:xfrm>
              <a:off x="7100159" y="3453289"/>
              <a:ext cx="1229824" cy="923330"/>
            </a:xfrm>
            <a:prstGeom prst="rect">
              <a:avLst/>
            </a:prstGeom>
            <a:noFill/>
          </p:spPr>
          <p:txBody>
            <a:bodyPr wrap="none" rtlCol="0">
              <a:spAutoFit/>
            </a:bodyPr>
            <a:lstStyle/>
            <a:p>
              <a:r>
                <a:rPr lang="en-US" sz="5400"/>
                <a:t>Sub</a:t>
              </a:r>
            </a:p>
          </p:txBody>
        </p:sp>
        <p:sp>
          <p:nvSpPr>
            <p:cNvPr id="16" name="TextBox 15">
              <a:extLst>
                <a:ext uri="{FF2B5EF4-FFF2-40B4-BE49-F238E27FC236}">
                  <a16:creationId xmlns:a16="http://schemas.microsoft.com/office/drawing/2014/main" id="{F8DD1E41-0705-40E5-A12D-F4E47B0887C0}"/>
                </a:ext>
              </a:extLst>
            </p:cNvPr>
            <p:cNvSpPr txBox="1"/>
            <p:nvPr/>
          </p:nvSpPr>
          <p:spPr>
            <a:xfrm>
              <a:off x="8537746" y="2973357"/>
              <a:ext cx="981359" cy="923330"/>
            </a:xfrm>
            <a:prstGeom prst="rect">
              <a:avLst/>
            </a:prstGeom>
            <a:noFill/>
          </p:spPr>
          <p:txBody>
            <a:bodyPr wrap="none" rtlCol="0">
              <a:spAutoFit/>
            </a:bodyPr>
            <a:lstStyle/>
            <a:p>
              <a:r>
                <a:rPr lang="el-GR" sz="5400">
                  <a:latin typeface="Times New Roman" panose="02020603050405020304" pitchFamily="18" charset="0"/>
                  <a:cs typeface="Times New Roman" panose="02020603050405020304" pitchFamily="18" charset="0"/>
                </a:rPr>
                <a:t>Ω</a:t>
              </a:r>
              <a:r>
                <a:rPr lang="en-US" sz="5400" baseline="-25000">
                  <a:latin typeface="Times New Roman" panose="02020603050405020304" pitchFamily="18" charset="0"/>
                  <a:cs typeface="Times New Roman" panose="02020603050405020304" pitchFamily="18" charset="0"/>
                </a:rPr>
                <a:t>E</a:t>
              </a:r>
              <a:endParaRPr lang="en-US" sz="5400"/>
            </a:p>
          </p:txBody>
        </p:sp>
      </p:grpSp>
      <p:cxnSp>
        <p:nvCxnSpPr>
          <p:cNvPr id="18" name="Straight Arrow Connector 17">
            <a:extLst>
              <a:ext uri="{FF2B5EF4-FFF2-40B4-BE49-F238E27FC236}">
                <a16:creationId xmlns:a16="http://schemas.microsoft.com/office/drawing/2014/main" id="{C01D3F2D-F13F-4BBD-A1C6-1F59FD694C93}"/>
              </a:ext>
            </a:extLst>
          </p:cNvPr>
          <p:cNvCxnSpPr>
            <a:cxnSpLocks/>
          </p:cNvCxnSpPr>
          <p:nvPr/>
        </p:nvCxnSpPr>
        <p:spPr>
          <a:xfrm>
            <a:off x="2942705" y="1510073"/>
            <a:ext cx="3259135" cy="1147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DE1870F0-1543-4B26-BE31-4F469CA797DB}"/>
              </a:ext>
            </a:extLst>
          </p:cNvPr>
          <p:cNvSpPr/>
          <p:nvPr/>
        </p:nvSpPr>
        <p:spPr>
          <a:xfrm>
            <a:off x="306840" y="4723946"/>
            <a:ext cx="3938557" cy="1815882"/>
          </a:xfrm>
          <a:prstGeom prst="rect">
            <a:avLst/>
          </a:prstGeom>
          <a:ln>
            <a:solidFill>
              <a:schemeClr val="bg1">
                <a:lumMod val="75000"/>
              </a:schemeClr>
            </a:solidFill>
          </a:ln>
        </p:spPr>
        <p:txBody>
          <a:bodyPr wrap="square">
            <a:spAutoFit/>
          </a:bodyPr>
          <a:lstStyle/>
          <a:p>
            <a:r>
              <a:rPr lang="en-US" sz="1400" b="1"/>
              <a:t>pred</a:t>
            </a:r>
            <a:r>
              <a:rPr lang="en-US" sz="1400"/>
              <a:t> gamma [m: Mesh, n: Node] {</a:t>
            </a:r>
          </a:p>
          <a:p>
            <a:r>
              <a:rPr lang="en-US" sz="1400"/>
              <a:t>  m = Sub </a:t>
            </a:r>
            <a:r>
              <a:rPr lang="en-US" sz="1400" b="1"/>
              <a:t>and</a:t>
            </a:r>
            <a:r>
              <a:rPr lang="en-US" sz="1400"/>
              <a:t> borderVertex[m, n]</a:t>
            </a:r>
          </a:p>
          <a:p>
            <a:r>
              <a:rPr lang="en-US" sz="1400"/>
              <a:t>  </a:t>
            </a:r>
            <a:r>
              <a:rPr lang="en-US" sz="1400" b="1"/>
              <a:t>some</a:t>
            </a:r>
            <a:r>
              <a:rPr lang="en-US" sz="1400"/>
              <a:t> incidentElts[Full, n] - incidentElts[Sub, n]</a:t>
            </a:r>
          </a:p>
          <a:p>
            <a:r>
              <a:rPr lang="en-US" sz="1400"/>
              <a:t>}</a:t>
            </a:r>
          </a:p>
          <a:p>
            <a:endParaRPr lang="en-US" sz="1400"/>
          </a:p>
          <a:p>
            <a:r>
              <a:rPr lang="en-US" sz="1400" b="1"/>
              <a:t>fun</a:t>
            </a:r>
            <a:r>
              <a:rPr lang="en-US" sz="1400"/>
              <a:t> incidentElts[m: Mesh, n: Node]: </a:t>
            </a:r>
            <a:r>
              <a:rPr lang="en-US" sz="1400" b="1"/>
              <a:t>set</a:t>
            </a:r>
            <a:r>
              <a:rPr lang="en-US" sz="1400"/>
              <a:t> Element {</a:t>
            </a:r>
          </a:p>
          <a:p>
            <a:r>
              <a:rPr lang="en-US" sz="1400"/>
              <a:t>  { e: m.elements | n </a:t>
            </a:r>
            <a:r>
              <a:rPr lang="en-US" sz="1400" b="1"/>
              <a:t>in</a:t>
            </a:r>
            <a:r>
              <a:rPr lang="en-US" sz="1400"/>
              <a:t> dom[e.edges] }</a:t>
            </a:r>
          </a:p>
          <a:p>
            <a:r>
              <a:rPr lang="en-US" sz="1400"/>
              <a:t>}</a:t>
            </a:r>
          </a:p>
        </p:txBody>
      </p:sp>
      <p:sp>
        <p:nvSpPr>
          <p:cNvPr id="23" name="TextBox 22">
            <a:extLst>
              <a:ext uri="{FF2B5EF4-FFF2-40B4-BE49-F238E27FC236}">
                <a16:creationId xmlns:a16="http://schemas.microsoft.com/office/drawing/2014/main" id="{C0B96331-EBCA-4BA4-BE6F-2F0D090745A6}"/>
              </a:ext>
            </a:extLst>
          </p:cNvPr>
          <p:cNvSpPr txBox="1"/>
          <p:nvPr/>
        </p:nvSpPr>
        <p:spPr>
          <a:xfrm>
            <a:off x="522438" y="309744"/>
            <a:ext cx="9835219" cy="1200329"/>
          </a:xfrm>
          <a:prstGeom prst="rect">
            <a:avLst/>
          </a:prstGeom>
          <a:solidFill>
            <a:srgbClr val="FFFF00"/>
          </a:solidFill>
        </p:spPr>
        <p:txBody>
          <a:bodyPr wrap="square" rtlCol="0">
            <a:spAutoFit/>
          </a:bodyPr>
          <a:lstStyle/>
          <a:p>
            <a:r>
              <a:rPr lang="en-US" sz="2400"/>
              <a:t>Full.incidentElts[Node$2] = Element$0, Element$1, Element$2</a:t>
            </a:r>
          </a:p>
          <a:p>
            <a:r>
              <a:rPr lang="en-US" sz="2400"/>
              <a:t>Sub.incidentElts[Node$2] = Element$0</a:t>
            </a:r>
          </a:p>
          <a:p>
            <a:r>
              <a:rPr lang="en-US" sz="2400"/>
              <a:t>Full.incidentElts[Node$2] - Sub.incidentElts[Node$2] = Element$1, Element$2</a:t>
            </a:r>
          </a:p>
        </p:txBody>
      </p:sp>
    </p:spTree>
    <p:extLst>
      <p:ext uri="{BB962C8B-B14F-4D97-AF65-F5344CB8AC3E}">
        <p14:creationId xmlns:p14="http://schemas.microsoft.com/office/powerpoint/2010/main" val="868984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1D6E85-8949-4E0B-BE1C-5E55F0AB1B82}"/>
              </a:ext>
            </a:extLst>
          </p:cNvPr>
          <p:cNvSpPr>
            <a:spLocks noGrp="1"/>
          </p:cNvSpPr>
          <p:nvPr>
            <p:ph type="title"/>
          </p:nvPr>
        </p:nvSpPr>
        <p:spPr/>
        <p:txBody>
          <a:bodyPr/>
          <a:lstStyle/>
          <a:p>
            <a:r>
              <a:rPr lang="en-US"/>
              <a:t>The big picture (cont.)</a:t>
            </a:r>
          </a:p>
        </p:txBody>
      </p:sp>
      <p:sp>
        <p:nvSpPr>
          <p:cNvPr id="3" name="Content Placeholder 2">
            <a:extLst>
              <a:ext uri="{FF2B5EF4-FFF2-40B4-BE49-F238E27FC236}">
                <a16:creationId xmlns:a16="http://schemas.microsoft.com/office/drawing/2014/main" id="{2DAD4DA0-9D10-4359-9AB7-00B472A32F47}"/>
              </a:ext>
            </a:extLst>
          </p:cNvPr>
          <p:cNvSpPr>
            <a:spLocks noGrp="1"/>
          </p:cNvSpPr>
          <p:nvPr>
            <p:ph idx="1"/>
          </p:nvPr>
        </p:nvSpPr>
        <p:spPr/>
        <p:txBody>
          <a:bodyPr>
            <a:normAutofit/>
          </a:bodyPr>
          <a:lstStyle/>
          <a:p>
            <a:pPr>
              <a:lnSpc>
                <a:spcPct val="100000"/>
              </a:lnSpc>
            </a:pPr>
            <a:r>
              <a:rPr lang="en-US" sz="2200"/>
              <a:t>The wet-dry algorithm has 5 steps. At each step the wetness value of each node and element is determined based purely on the wetness values of local, surrounding elements and nodes.</a:t>
            </a:r>
          </a:p>
          <a:p>
            <a:pPr>
              <a:lnSpc>
                <a:spcPct val="100000"/>
              </a:lnSpc>
            </a:pPr>
            <a:r>
              <a:rPr lang="en-US" sz="2200"/>
              <a:t>Here’s the approach to implementing the Alloy model: First, perform the full simulation using ADCIRC. Record the wetness value of the nodes on the interface of the subset region to the full region. In the Alloy model initialize the interface nodes to those recorded values. The other, non-interface, nodes are initialized to arbitrary values. This interface-assigning is sufficient to ensure that the Alloy model will produce, in the last step, the same wetness values as the full run.</a:t>
            </a:r>
          </a:p>
          <a:p>
            <a:endParaRPr lang="en-US"/>
          </a:p>
          <a:p>
            <a:endParaRPr lang="en-US"/>
          </a:p>
        </p:txBody>
      </p:sp>
    </p:spTree>
    <p:extLst>
      <p:ext uri="{BB962C8B-B14F-4D97-AF65-F5344CB8AC3E}">
        <p14:creationId xmlns:p14="http://schemas.microsoft.com/office/powerpoint/2010/main" val="11054062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E5EFDE5-C457-45C4-AF60-C3D2100B0457}"/>
              </a:ext>
            </a:extLst>
          </p:cNvPr>
          <p:cNvSpPr>
            <a:spLocks noGrp="1"/>
          </p:cNvSpPr>
          <p:nvPr>
            <p:ph type="title"/>
          </p:nvPr>
        </p:nvSpPr>
        <p:spPr/>
        <p:txBody>
          <a:bodyPr/>
          <a:lstStyle/>
          <a:p>
            <a:r>
              <a:rPr lang="en-US"/>
              <a:t>Build on top of the previous models</a:t>
            </a:r>
          </a:p>
        </p:txBody>
      </p:sp>
      <p:sp>
        <p:nvSpPr>
          <p:cNvPr id="4" name="Content Placeholder 3">
            <a:extLst>
              <a:ext uri="{FF2B5EF4-FFF2-40B4-BE49-F238E27FC236}">
                <a16:creationId xmlns:a16="http://schemas.microsoft.com/office/drawing/2014/main" id="{CF2F17C3-EDAE-472E-BE91-7F464634FA91}"/>
              </a:ext>
            </a:extLst>
          </p:cNvPr>
          <p:cNvSpPr>
            <a:spLocks noGrp="1"/>
          </p:cNvSpPr>
          <p:nvPr>
            <p:ph idx="1"/>
          </p:nvPr>
        </p:nvSpPr>
        <p:spPr>
          <a:xfrm>
            <a:off x="838200" y="1825625"/>
            <a:ext cx="10515600" cy="4375670"/>
          </a:xfrm>
        </p:spPr>
        <p:txBody>
          <a:bodyPr>
            <a:normAutofit/>
          </a:bodyPr>
          <a:lstStyle/>
          <a:p>
            <a:pPr>
              <a:lnSpc>
                <a:spcPct val="100000"/>
              </a:lnSpc>
            </a:pPr>
            <a:r>
              <a:rPr lang="en-US"/>
              <a:t>This model builds on top of the wet-dry model. </a:t>
            </a:r>
          </a:p>
          <a:p>
            <a:pPr>
              <a:lnSpc>
                <a:spcPct val="100000"/>
              </a:lnSpc>
            </a:pPr>
            <a:r>
              <a:rPr lang="en-US"/>
              <a:t>The focus of this model is to define a submesh and see how it behaves compared to the full mesh. </a:t>
            </a:r>
          </a:p>
          <a:p>
            <a:pPr>
              <a:lnSpc>
                <a:spcPct val="100000"/>
              </a:lnSpc>
            </a:pPr>
            <a:r>
              <a:rPr lang="en-US"/>
              <a:t>More accurately, we define a </a:t>
            </a:r>
            <a:r>
              <a:rPr lang="en-US" i="1"/>
              <a:t>full domain </a:t>
            </a:r>
            <a:r>
              <a:rPr lang="en-US"/>
              <a:t>and a </a:t>
            </a:r>
            <a:r>
              <a:rPr lang="en-US" i="1"/>
              <a:t>subdomain</a:t>
            </a:r>
            <a:r>
              <a:rPr lang="en-US"/>
              <a:t>. We begin by describing the structural relationships between them, and then show how to set up comparisons so that outcomes can be used to determine whether certain boundary conditions on subdomains are effective. </a:t>
            </a:r>
          </a:p>
        </p:txBody>
      </p:sp>
    </p:spTree>
    <p:extLst>
      <p:ext uri="{BB962C8B-B14F-4D97-AF65-F5344CB8AC3E}">
        <p14:creationId xmlns:p14="http://schemas.microsoft.com/office/powerpoint/2010/main" val="8199692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F498A9F-D208-47CE-A02B-76534006E42C}"/>
              </a:ext>
            </a:extLst>
          </p:cNvPr>
          <p:cNvSpPr/>
          <p:nvPr/>
        </p:nvSpPr>
        <p:spPr>
          <a:xfrm>
            <a:off x="4123114" y="4349487"/>
            <a:ext cx="3607722" cy="2134440"/>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Model meshes composed of triangles which are constrained to fit together edge-to-edge</a:t>
            </a:r>
          </a:p>
        </p:txBody>
      </p:sp>
      <p:sp>
        <p:nvSpPr>
          <p:cNvPr id="5" name="Rectangle 4">
            <a:extLst>
              <a:ext uri="{FF2B5EF4-FFF2-40B4-BE49-F238E27FC236}">
                <a16:creationId xmlns:a16="http://schemas.microsoft.com/office/drawing/2014/main" id="{38094ADD-C212-4A58-878B-455879A76E4F}"/>
              </a:ext>
            </a:extLst>
          </p:cNvPr>
          <p:cNvSpPr/>
          <p:nvPr/>
        </p:nvSpPr>
        <p:spPr>
          <a:xfrm>
            <a:off x="4123114" y="2477192"/>
            <a:ext cx="3607722" cy="1897234"/>
          </a:xfrm>
          <a:prstGeom prst="rect">
            <a:avLst/>
          </a:prstGeom>
          <a:solidFill>
            <a:schemeClr val="bg1">
              <a:lumMod val="5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Model coastal regions, with a focus on how areas become wet and dry</a:t>
            </a:r>
          </a:p>
        </p:txBody>
      </p:sp>
      <p:sp>
        <p:nvSpPr>
          <p:cNvPr id="6" name="Rectangle 5">
            <a:extLst>
              <a:ext uri="{FF2B5EF4-FFF2-40B4-BE49-F238E27FC236}">
                <a16:creationId xmlns:a16="http://schemas.microsoft.com/office/drawing/2014/main" id="{9BD1C33A-5729-445D-9A23-0C9BD3E1260B}"/>
              </a:ext>
            </a:extLst>
          </p:cNvPr>
          <p:cNvSpPr/>
          <p:nvPr/>
        </p:nvSpPr>
        <p:spPr>
          <a:xfrm>
            <a:off x="4123114" y="600739"/>
            <a:ext cx="3607722" cy="1897234"/>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Model full domain and subdomain</a:t>
            </a:r>
          </a:p>
        </p:txBody>
      </p:sp>
    </p:spTree>
    <p:extLst>
      <p:ext uri="{BB962C8B-B14F-4D97-AF65-F5344CB8AC3E}">
        <p14:creationId xmlns:p14="http://schemas.microsoft.com/office/powerpoint/2010/main" val="31144856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B9B949C-3062-44E7-8CCD-3D564403C7F2}"/>
              </a:ext>
            </a:extLst>
          </p:cNvPr>
          <p:cNvSpPr/>
          <p:nvPr/>
        </p:nvSpPr>
        <p:spPr>
          <a:xfrm>
            <a:off x="4023361" y="4382738"/>
            <a:ext cx="3607722" cy="2134440"/>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845F1974-4417-4E1A-8FDA-40585B82563A}"/>
              </a:ext>
            </a:extLst>
          </p:cNvPr>
          <p:cNvSpPr/>
          <p:nvPr/>
        </p:nvSpPr>
        <p:spPr>
          <a:xfrm>
            <a:off x="4023361" y="2510443"/>
            <a:ext cx="3607722" cy="1897234"/>
          </a:xfrm>
          <a:prstGeom prst="rect">
            <a:avLst/>
          </a:prstGeom>
          <a:solidFill>
            <a:schemeClr val="bg1">
              <a:lumMod val="5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627906A5-2BB8-4D9D-888C-ED29974C448F}"/>
              </a:ext>
            </a:extLst>
          </p:cNvPr>
          <p:cNvSpPr/>
          <p:nvPr/>
        </p:nvSpPr>
        <p:spPr>
          <a:xfrm>
            <a:off x="4212549" y="2535730"/>
            <a:ext cx="1614673" cy="923330"/>
          </a:xfrm>
          <a:prstGeom prst="rect">
            <a:avLst/>
          </a:prstGeom>
        </p:spPr>
        <p:txBody>
          <a:bodyPr wrap="none">
            <a:spAutoFit/>
          </a:bodyPr>
          <a:lstStyle/>
          <a:p>
            <a:r>
              <a:rPr lang="en-US">
                <a:solidFill>
                  <a:schemeClr val="bg1"/>
                </a:solidFill>
              </a:rPr>
              <a:t>module wetdry</a:t>
            </a:r>
          </a:p>
          <a:p>
            <a:endParaRPr lang="en-US">
              <a:solidFill>
                <a:schemeClr val="bg1"/>
              </a:solidFill>
            </a:endParaRPr>
          </a:p>
          <a:p>
            <a:r>
              <a:rPr lang="en-US">
                <a:solidFill>
                  <a:schemeClr val="bg1"/>
                </a:solidFill>
              </a:rPr>
              <a:t>open mesh</a:t>
            </a:r>
          </a:p>
        </p:txBody>
      </p:sp>
      <p:sp>
        <p:nvSpPr>
          <p:cNvPr id="5" name="Rectangle 4">
            <a:extLst>
              <a:ext uri="{FF2B5EF4-FFF2-40B4-BE49-F238E27FC236}">
                <a16:creationId xmlns:a16="http://schemas.microsoft.com/office/drawing/2014/main" id="{F6AEC73D-3487-4E83-AC81-B24A2094C9B2}"/>
              </a:ext>
            </a:extLst>
          </p:cNvPr>
          <p:cNvSpPr/>
          <p:nvPr/>
        </p:nvSpPr>
        <p:spPr>
          <a:xfrm>
            <a:off x="4212548" y="4419877"/>
            <a:ext cx="1467068" cy="369332"/>
          </a:xfrm>
          <a:prstGeom prst="rect">
            <a:avLst/>
          </a:prstGeom>
        </p:spPr>
        <p:txBody>
          <a:bodyPr wrap="none">
            <a:spAutoFit/>
          </a:bodyPr>
          <a:lstStyle/>
          <a:p>
            <a:r>
              <a:rPr lang="en-US">
                <a:solidFill>
                  <a:schemeClr val="bg1"/>
                </a:solidFill>
              </a:rPr>
              <a:t>module mesh</a:t>
            </a:r>
          </a:p>
        </p:txBody>
      </p:sp>
      <p:sp>
        <p:nvSpPr>
          <p:cNvPr id="6" name="Rectangle 5">
            <a:extLst>
              <a:ext uri="{FF2B5EF4-FFF2-40B4-BE49-F238E27FC236}">
                <a16:creationId xmlns:a16="http://schemas.microsoft.com/office/drawing/2014/main" id="{842895C4-CBE0-4ECA-B1C9-0B707AE87ECE}"/>
              </a:ext>
            </a:extLst>
          </p:cNvPr>
          <p:cNvSpPr/>
          <p:nvPr/>
        </p:nvSpPr>
        <p:spPr>
          <a:xfrm>
            <a:off x="4023361" y="632396"/>
            <a:ext cx="3607722" cy="1897234"/>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8A73792F-3927-45B7-A4BC-987C2EAF0FEF}"/>
              </a:ext>
            </a:extLst>
          </p:cNvPr>
          <p:cNvSpPr/>
          <p:nvPr/>
        </p:nvSpPr>
        <p:spPr>
          <a:xfrm>
            <a:off x="4212548" y="688722"/>
            <a:ext cx="1587294" cy="923330"/>
          </a:xfrm>
          <a:prstGeom prst="rect">
            <a:avLst/>
          </a:prstGeom>
        </p:spPr>
        <p:txBody>
          <a:bodyPr wrap="none">
            <a:spAutoFit/>
          </a:bodyPr>
          <a:lstStyle/>
          <a:p>
            <a:r>
              <a:rPr lang="en-US">
                <a:solidFill>
                  <a:schemeClr val="bg1"/>
                </a:solidFill>
              </a:rPr>
              <a:t>module fullsub</a:t>
            </a:r>
          </a:p>
          <a:p>
            <a:endParaRPr lang="en-US">
              <a:solidFill>
                <a:schemeClr val="bg1"/>
              </a:solidFill>
            </a:endParaRPr>
          </a:p>
          <a:p>
            <a:r>
              <a:rPr lang="en-US">
                <a:solidFill>
                  <a:schemeClr val="bg1"/>
                </a:solidFill>
              </a:rPr>
              <a:t>open wetdry</a:t>
            </a:r>
          </a:p>
        </p:txBody>
      </p:sp>
      <p:sp>
        <p:nvSpPr>
          <p:cNvPr id="8" name="Freeform: Shape 7">
            <a:extLst>
              <a:ext uri="{FF2B5EF4-FFF2-40B4-BE49-F238E27FC236}">
                <a16:creationId xmlns:a16="http://schemas.microsoft.com/office/drawing/2014/main" id="{E1C5AD06-DDAA-485E-BD3A-8445720C283D}"/>
              </a:ext>
            </a:extLst>
          </p:cNvPr>
          <p:cNvSpPr/>
          <p:nvPr/>
        </p:nvSpPr>
        <p:spPr>
          <a:xfrm>
            <a:off x="3342116" y="1387666"/>
            <a:ext cx="914000" cy="1355534"/>
          </a:xfrm>
          <a:custGeom>
            <a:avLst/>
            <a:gdLst>
              <a:gd name="connsiteX0" fmla="*/ 814248 w 914000"/>
              <a:gd name="connsiteY0" fmla="*/ 25498 h 1355534"/>
              <a:gd name="connsiteX1" fmla="*/ 448488 w 914000"/>
              <a:gd name="connsiteY1" fmla="*/ 58749 h 1355534"/>
              <a:gd name="connsiteX2" fmla="*/ 99353 w 914000"/>
              <a:gd name="connsiteY2" fmla="*/ 540887 h 1355534"/>
              <a:gd name="connsiteX3" fmla="*/ 66102 w 914000"/>
              <a:gd name="connsiteY3" fmla="*/ 973149 h 1355534"/>
              <a:gd name="connsiteX4" fmla="*/ 914000 w 914000"/>
              <a:gd name="connsiteY4" fmla="*/ 1355534 h 13555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000" h="1355534">
                <a:moveTo>
                  <a:pt x="814248" y="25498"/>
                </a:moveTo>
                <a:cubicBezTo>
                  <a:pt x="690942" y="-826"/>
                  <a:pt x="567637" y="-27149"/>
                  <a:pt x="448488" y="58749"/>
                </a:cubicBezTo>
                <a:cubicBezTo>
                  <a:pt x="329339" y="144647"/>
                  <a:pt x="163084" y="388487"/>
                  <a:pt x="99353" y="540887"/>
                </a:cubicBezTo>
                <a:cubicBezTo>
                  <a:pt x="35622" y="693287"/>
                  <a:pt x="-69672" y="837375"/>
                  <a:pt x="66102" y="973149"/>
                </a:cubicBezTo>
                <a:cubicBezTo>
                  <a:pt x="201876" y="1108923"/>
                  <a:pt x="557938" y="1232228"/>
                  <a:pt x="914000" y="1355534"/>
                </a:cubicBezTo>
              </a:path>
            </a:pathLst>
          </a:custGeom>
          <a:noFill/>
          <a:ln w="28575">
            <a:solidFill>
              <a:schemeClr val="tx1"/>
            </a:solidFill>
            <a:prstDash val="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DC7727FA-DECF-4A76-8BBF-8E5234443F85}"/>
              </a:ext>
            </a:extLst>
          </p:cNvPr>
          <p:cNvSpPr/>
          <p:nvPr/>
        </p:nvSpPr>
        <p:spPr>
          <a:xfrm>
            <a:off x="3342116" y="3198660"/>
            <a:ext cx="914000" cy="1355534"/>
          </a:xfrm>
          <a:custGeom>
            <a:avLst/>
            <a:gdLst>
              <a:gd name="connsiteX0" fmla="*/ 814248 w 914000"/>
              <a:gd name="connsiteY0" fmla="*/ 25498 h 1355534"/>
              <a:gd name="connsiteX1" fmla="*/ 448488 w 914000"/>
              <a:gd name="connsiteY1" fmla="*/ 58749 h 1355534"/>
              <a:gd name="connsiteX2" fmla="*/ 99353 w 914000"/>
              <a:gd name="connsiteY2" fmla="*/ 540887 h 1355534"/>
              <a:gd name="connsiteX3" fmla="*/ 66102 w 914000"/>
              <a:gd name="connsiteY3" fmla="*/ 973149 h 1355534"/>
              <a:gd name="connsiteX4" fmla="*/ 914000 w 914000"/>
              <a:gd name="connsiteY4" fmla="*/ 1355534 h 13555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000" h="1355534">
                <a:moveTo>
                  <a:pt x="814248" y="25498"/>
                </a:moveTo>
                <a:cubicBezTo>
                  <a:pt x="690942" y="-826"/>
                  <a:pt x="567637" y="-27149"/>
                  <a:pt x="448488" y="58749"/>
                </a:cubicBezTo>
                <a:cubicBezTo>
                  <a:pt x="329339" y="144647"/>
                  <a:pt x="163084" y="388487"/>
                  <a:pt x="99353" y="540887"/>
                </a:cubicBezTo>
                <a:cubicBezTo>
                  <a:pt x="35622" y="693287"/>
                  <a:pt x="-69672" y="837375"/>
                  <a:pt x="66102" y="973149"/>
                </a:cubicBezTo>
                <a:cubicBezTo>
                  <a:pt x="201876" y="1108923"/>
                  <a:pt x="557938" y="1232228"/>
                  <a:pt x="914000" y="1355534"/>
                </a:cubicBezTo>
              </a:path>
            </a:pathLst>
          </a:custGeom>
          <a:noFill/>
          <a:ln w="28575">
            <a:solidFill>
              <a:schemeClr val="tx1"/>
            </a:solidFill>
            <a:prstDash val="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13601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33805-93DE-466E-BC48-CD65F486ED69}"/>
              </a:ext>
            </a:extLst>
          </p:cNvPr>
          <p:cNvSpPr>
            <a:spLocks noGrp="1"/>
          </p:cNvSpPr>
          <p:nvPr>
            <p:ph type="title"/>
          </p:nvPr>
        </p:nvSpPr>
        <p:spPr/>
        <p:txBody>
          <a:bodyPr/>
          <a:lstStyle/>
          <a:p>
            <a:r>
              <a:rPr lang="en-US"/>
              <a:t>Subdomain covers part of a full domain</a:t>
            </a:r>
          </a:p>
        </p:txBody>
      </p:sp>
      <p:pic>
        <p:nvPicPr>
          <p:cNvPr id="3" name="Picture 2">
            <a:extLst>
              <a:ext uri="{FF2B5EF4-FFF2-40B4-BE49-F238E27FC236}">
                <a16:creationId xmlns:a16="http://schemas.microsoft.com/office/drawing/2014/main" id="{659241D0-96EC-45CC-972A-5BD7F4282535}"/>
              </a:ext>
            </a:extLst>
          </p:cNvPr>
          <p:cNvPicPr>
            <a:picLocks noChangeAspect="1"/>
          </p:cNvPicPr>
          <p:nvPr/>
        </p:nvPicPr>
        <p:blipFill rotWithShape="1">
          <a:blip r:embed="rId2"/>
          <a:srcRect l="50318" t="20674" r="34409" b="58278"/>
          <a:stretch/>
        </p:blipFill>
        <p:spPr>
          <a:xfrm>
            <a:off x="3574472" y="1895302"/>
            <a:ext cx="3814934" cy="2793076"/>
          </a:xfrm>
          <a:prstGeom prst="rect">
            <a:avLst/>
          </a:prstGeom>
        </p:spPr>
      </p:pic>
      <p:sp>
        <p:nvSpPr>
          <p:cNvPr id="4" name="Rectangle 3">
            <a:extLst>
              <a:ext uri="{FF2B5EF4-FFF2-40B4-BE49-F238E27FC236}">
                <a16:creationId xmlns:a16="http://schemas.microsoft.com/office/drawing/2014/main" id="{B657ED64-E254-4739-B1AE-F1C09A473F93}"/>
              </a:ext>
            </a:extLst>
          </p:cNvPr>
          <p:cNvSpPr/>
          <p:nvPr/>
        </p:nvSpPr>
        <p:spPr>
          <a:xfrm>
            <a:off x="1809404" y="4892992"/>
            <a:ext cx="8573192" cy="1200329"/>
          </a:xfrm>
          <a:prstGeom prst="rect">
            <a:avLst/>
          </a:prstGeom>
        </p:spPr>
        <p:txBody>
          <a:bodyPr wrap="square">
            <a:spAutoFit/>
          </a:bodyPr>
          <a:lstStyle/>
          <a:p>
            <a:r>
              <a:rPr lang="en-US" sz="2400"/>
              <a:t>This figure shows a domain </a:t>
            </a:r>
            <a:r>
              <a:rPr lang="el-GR" sz="2400">
                <a:latin typeface="Times New Roman" panose="02020603050405020304" pitchFamily="18" charset="0"/>
                <a:cs typeface="Times New Roman" panose="02020603050405020304" pitchFamily="18" charset="0"/>
              </a:rPr>
              <a:t>Ω</a:t>
            </a:r>
            <a:r>
              <a:rPr lang="en-US"/>
              <a:t> (omega) </a:t>
            </a:r>
            <a:r>
              <a:rPr lang="en-US" sz="2400"/>
              <a:t>partitioned at interface </a:t>
            </a:r>
            <a:r>
              <a:rPr lang="el-GR" sz="2400">
                <a:latin typeface="Times New Roman" panose="02020603050405020304" pitchFamily="18" charset="0"/>
                <a:cs typeface="Times New Roman" panose="02020603050405020304" pitchFamily="18" charset="0"/>
              </a:rPr>
              <a:t>Γ</a:t>
            </a:r>
            <a:r>
              <a:rPr lang="en-US"/>
              <a:t> (gamma)</a:t>
            </a:r>
            <a:r>
              <a:rPr lang="en-US" sz="2400"/>
              <a:t> into a subdomain </a:t>
            </a:r>
            <a:r>
              <a:rPr lang="el-GR" sz="2400">
                <a:latin typeface="Times New Roman" panose="02020603050405020304" pitchFamily="18" charset="0"/>
                <a:cs typeface="Times New Roman" panose="02020603050405020304" pitchFamily="18" charset="0"/>
              </a:rPr>
              <a:t>Ω</a:t>
            </a:r>
            <a:r>
              <a:rPr lang="en-US" sz="2400" baseline="-25000">
                <a:latin typeface="Times New Roman" panose="02020603050405020304" pitchFamily="18" charset="0"/>
                <a:cs typeface="Times New Roman" panose="02020603050405020304" pitchFamily="18" charset="0"/>
              </a:rPr>
              <a:t>I</a:t>
            </a:r>
            <a:r>
              <a:rPr lang="en-US" sz="2400"/>
              <a:t>, representing the interior of a geographic region of interest, and </a:t>
            </a:r>
            <a:r>
              <a:rPr lang="el-GR" sz="2400">
                <a:latin typeface="Times New Roman" panose="02020603050405020304" pitchFamily="18" charset="0"/>
                <a:cs typeface="Times New Roman" panose="02020603050405020304" pitchFamily="18" charset="0"/>
              </a:rPr>
              <a:t>Ω</a:t>
            </a:r>
            <a:r>
              <a:rPr lang="en-US" sz="2400" baseline="-25000">
                <a:latin typeface="Times New Roman" panose="02020603050405020304" pitchFamily="18" charset="0"/>
                <a:cs typeface="Times New Roman" panose="02020603050405020304" pitchFamily="18" charset="0"/>
              </a:rPr>
              <a:t>E</a:t>
            </a:r>
            <a:r>
              <a:rPr lang="en-US" sz="2400"/>
              <a:t>. </a:t>
            </a:r>
          </a:p>
        </p:txBody>
      </p:sp>
    </p:spTree>
    <p:extLst>
      <p:ext uri="{BB962C8B-B14F-4D97-AF65-F5344CB8AC3E}">
        <p14:creationId xmlns:p14="http://schemas.microsoft.com/office/powerpoint/2010/main" val="10135981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EE903F9-72C0-4095-AFE0-F6EBB2ED4C1D}"/>
              </a:ext>
            </a:extLst>
          </p:cNvPr>
          <p:cNvPicPr>
            <a:picLocks noChangeAspect="1"/>
          </p:cNvPicPr>
          <p:nvPr/>
        </p:nvPicPr>
        <p:blipFill rotWithShape="1">
          <a:blip r:embed="rId2"/>
          <a:srcRect l="50318" t="20674" r="34409" b="58278"/>
          <a:stretch/>
        </p:blipFill>
        <p:spPr>
          <a:xfrm>
            <a:off x="3574472" y="1895302"/>
            <a:ext cx="3814934" cy="2793076"/>
          </a:xfrm>
          <a:prstGeom prst="rect">
            <a:avLst/>
          </a:prstGeom>
        </p:spPr>
      </p:pic>
      <p:sp>
        <p:nvSpPr>
          <p:cNvPr id="4" name="Rectangle 3">
            <a:extLst>
              <a:ext uri="{FF2B5EF4-FFF2-40B4-BE49-F238E27FC236}">
                <a16:creationId xmlns:a16="http://schemas.microsoft.com/office/drawing/2014/main" id="{1EEA0693-EDB3-4DA1-A71D-5E98D0C87A2E}"/>
              </a:ext>
            </a:extLst>
          </p:cNvPr>
          <p:cNvSpPr/>
          <p:nvPr/>
        </p:nvSpPr>
        <p:spPr>
          <a:xfrm>
            <a:off x="1809404" y="4892992"/>
            <a:ext cx="8573192" cy="1569660"/>
          </a:xfrm>
          <a:prstGeom prst="rect">
            <a:avLst/>
          </a:prstGeom>
        </p:spPr>
        <p:txBody>
          <a:bodyPr wrap="square">
            <a:spAutoFit/>
          </a:bodyPr>
          <a:lstStyle/>
          <a:p>
            <a:r>
              <a:rPr lang="el-GR" sz="2400">
                <a:latin typeface="Times New Roman" panose="02020603050405020304" pitchFamily="18" charset="0"/>
                <a:cs typeface="Times New Roman" panose="02020603050405020304" pitchFamily="18" charset="0"/>
              </a:rPr>
              <a:t>Ω</a:t>
            </a:r>
            <a:r>
              <a:rPr lang="en-US"/>
              <a:t> (omega) </a:t>
            </a:r>
            <a:r>
              <a:rPr lang="en-US" sz="2400"/>
              <a:t> = the full domain</a:t>
            </a:r>
          </a:p>
          <a:p>
            <a:r>
              <a:rPr lang="el-GR" sz="2400">
                <a:latin typeface="Times New Roman" panose="02020603050405020304" pitchFamily="18" charset="0"/>
                <a:cs typeface="Times New Roman" panose="02020603050405020304" pitchFamily="18" charset="0"/>
              </a:rPr>
              <a:t>Γ</a:t>
            </a:r>
            <a:r>
              <a:rPr lang="en-US"/>
              <a:t> (gamma)</a:t>
            </a:r>
            <a:r>
              <a:rPr lang="en-US" sz="2400"/>
              <a:t> = the interface to the subdomain </a:t>
            </a:r>
          </a:p>
          <a:p>
            <a:r>
              <a:rPr lang="el-GR" sz="2400">
                <a:latin typeface="Times New Roman" panose="02020603050405020304" pitchFamily="18" charset="0"/>
                <a:cs typeface="Times New Roman" panose="02020603050405020304" pitchFamily="18" charset="0"/>
              </a:rPr>
              <a:t>Ω</a:t>
            </a:r>
            <a:r>
              <a:rPr lang="en-US" sz="2400" baseline="-25000">
                <a:latin typeface="Times New Roman" panose="02020603050405020304" pitchFamily="18" charset="0"/>
                <a:cs typeface="Times New Roman" panose="02020603050405020304" pitchFamily="18" charset="0"/>
              </a:rPr>
              <a:t>I</a:t>
            </a:r>
            <a:r>
              <a:rPr lang="en-US">
                <a:solidFill>
                  <a:prstClr val="black"/>
                </a:solidFill>
              </a:rPr>
              <a:t> (omega, interior) </a:t>
            </a:r>
            <a:r>
              <a:rPr lang="en-US" sz="2400">
                <a:solidFill>
                  <a:prstClr val="black"/>
                </a:solidFill>
              </a:rPr>
              <a:t> = </a:t>
            </a:r>
            <a:r>
              <a:rPr lang="en-US" sz="2400"/>
              <a:t> the subdomain </a:t>
            </a:r>
          </a:p>
          <a:p>
            <a:r>
              <a:rPr lang="el-GR" sz="2400">
                <a:latin typeface="Times New Roman" panose="02020603050405020304" pitchFamily="18" charset="0"/>
                <a:cs typeface="Times New Roman" panose="02020603050405020304" pitchFamily="18" charset="0"/>
              </a:rPr>
              <a:t>Ω</a:t>
            </a:r>
            <a:r>
              <a:rPr lang="en-US" sz="2400" baseline="-25000">
                <a:latin typeface="Times New Roman" panose="02020603050405020304" pitchFamily="18" charset="0"/>
                <a:cs typeface="Times New Roman" panose="02020603050405020304" pitchFamily="18" charset="0"/>
              </a:rPr>
              <a:t>E</a:t>
            </a:r>
            <a:r>
              <a:rPr lang="en-US">
                <a:solidFill>
                  <a:prstClr val="black"/>
                </a:solidFill>
              </a:rPr>
              <a:t> (omega, exterior) </a:t>
            </a:r>
            <a:r>
              <a:rPr lang="en-US" sz="2400">
                <a:solidFill>
                  <a:prstClr val="black"/>
                </a:solidFill>
              </a:rPr>
              <a:t> =  the portion outside the subdomain</a:t>
            </a:r>
            <a:r>
              <a:rPr lang="en-US" sz="2400"/>
              <a:t> </a:t>
            </a:r>
          </a:p>
        </p:txBody>
      </p:sp>
    </p:spTree>
    <p:extLst>
      <p:ext uri="{BB962C8B-B14F-4D97-AF65-F5344CB8AC3E}">
        <p14:creationId xmlns:p14="http://schemas.microsoft.com/office/powerpoint/2010/main" val="32849014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24196</TotalTime>
  <Words>2134</Words>
  <Application>Microsoft Office PowerPoint</Application>
  <PresentationFormat>Widescreen</PresentationFormat>
  <Paragraphs>286</Paragraphs>
  <Slides>30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Calibri</vt:lpstr>
      <vt:lpstr>Calibri Light</vt:lpstr>
      <vt:lpstr>Courier New</vt:lpstr>
      <vt:lpstr>Times New Roman</vt:lpstr>
      <vt:lpstr>Office Theme</vt:lpstr>
      <vt:lpstr>Model Land and Seafloor Surfaces using Alloy (Part 3)</vt:lpstr>
      <vt:lpstr>The material in these slides come from this paper</vt:lpstr>
      <vt:lpstr>The big picture</vt:lpstr>
      <vt:lpstr>The big picture (cont.)</vt:lpstr>
      <vt:lpstr>Build on top of the previous models</vt:lpstr>
      <vt:lpstr>PowerPoint Presentation</vt:lpstr>
      <vt:lpstr>PowerPoint Presentation</vt:lpstr>
      <vt:lpstr>Subdomain covers part of a full domain</vt:lpstr>
      <vt:lpstr>PowerPoint Presentation</vt:lpstr>
      <vt:lpstr>Require value of nodes in ΩI after full run equals value of nodes in ΩI after subdomain run</vt:lpstr>
      <vt:lpstr>Create a mesh for the full domain and a subset of it</vt:lpstr>
      <vt:lpstr>Full domain and subdomain share structure</vt:lpstr>
      <vt:lpstr>Full domain and subdomain runs must be independent</vt:lpstr>
      <vt:lpstr>Two ordered State sets … must distinguish them</vt:lpstr>
      <vt:lpstr>Here’s one instance</vt:lpstr>
      <vt:lpstr>Here’s another instance</vt:lpstr>
      <vt:lpstr>Equivalent wet values at each time step?</vt:lpstr>
      <vt:lpstr>PowerPoint Presentation</vt:lpstr>
      <vt:lpstr>PowerPoint Presentation</vt:lpstr>
      <vt:lpstr>PowerPoint Presentation</vt:lpstr>
      <vt:lpstr>In the first state each node in the subdomain has the same wetness value as the full domain </vt:lpstr>
      <vt:lpstr>Counterexample found</vt:lpstr>
      <vt:lpstr>Is node n on the subdomain border?</vt:lpstr>
      <vt:lpstr>Is node n on the subdomain border?</vt:lpstr>
      <vt:lpstr>Nodes n1 and n4 are interface nodes, i.e.,  in Γ (gamma)</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 of Land and Seafloor Surfaces using Alloy</dc:title>
  <dc:creator>Costello, Roger L.</dc:creator>
  <cp:lastModifiedBy>Costello, Roger L.</cp:lastModifiedBy>
  <cp:revision>493</cp:revision>
  <dcterms:created xsi:type="dcterms:W3CDTF">2018-05-10T18:30:00Z</dcterms:created>
  <dcterms:modified xsi:type="dcterms:W3CDTF">2018-06-05T09:50:29Z</dcterms:modified>
</cp:coreProperties>
</file>