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6F443-7455-4328-9A06-9FB47C58E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75AD7-AFE0-4616-836F-82BA09126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EBB47-B0B5-4664-ABB1-5202BD001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06828-2E57-46AF-BAD8-9AE282DCD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91FCE-4A0E-4FF0-9CB5-2CDB86D3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6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D010F-65AD-4F61-BF9A-2853AF3BC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4A7CBB-C8DD-400E-B80A-FAE3A90FD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32B27-F422-4E34-8C76-3C28C263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E497B-FE1D-4744-8E86-42524097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D3AEF-3981-4669-87DB-F92A61ED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1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E355A6-C321-4BAE-AC72-9A0EF19D6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2E7A2-5FF0-4D01-AC72-F58B7ECC7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0DD89-C03A-49CB-8792-4D12BC6E3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B83AA-C82B-4BEC-8208-CC27B9C0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A5B79-84AC-4432-8461-26A20ECFE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3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AA21-601E-4C47-B849-E309BA7D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748EC-EF6C-43D1-BEE9-F96908C1B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E320B-308D-4266-9A69-B3DED626F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1724D-309E-400F-B5BC-A85CF00E0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0DD11-FCF6-4296-8CF3-29425D5C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8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772D-8B47-4FF2-BF1A-8B486F61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A217F-4CD0-4CD9-82DB-46E3D9046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FBA0B-33C1-40BC-B1CA-79E28BA0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B85B1-A4EE-46C8-82F2-2E80C4686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11763-BE32-488B-B524-793F2B73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8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4FCA6-099F-4E25-9AD2-AA7A0DDC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F4407-802D-440A-81E1-1472F9A7D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133E4-E640-4B7E-B0A5-6D397A51E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655C8-9A72-4043-8CC3-3B8D2B83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CE7B7-650F-436A-8366-9D22FFB75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40A10-38FC-47A9-99EF-394E14D7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83592-9073-42CF-9262-7DB8926D2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5E832-9569-44DE-A12A-F4F5FFD0A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3D689-8535-4859-A0D8-3FEA11218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2A280-6C46-4D14-A8F5-76AC24235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4E0478-FA66-4BC1-A929-9875F4BCA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C6930F-5B18-4456-B316-6E99B4D29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F7420C-CDBB-41C6-902E-67801E1F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5D4CDC-A955-4EE9-9F48-6DED3EFBB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4CBB-7936-490A-AE3D-DFAEE34F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F261F-A3CB-410C-855D-DF7DCF4F2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35C05E-C717-46B4-A6CF-B8169F114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13147-2856-4E8D-AAF7-6D150A7D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7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694A53-673E-4F2E-9A6B-2F6B238EE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457812-DC1F-45B7-B653-5E8C68981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31C7B-5EC9-4D01-9824-0891ED31A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2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2AED5-A658-4395-B541-66346DD8A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496BD-2E7A-4EE1-A63A-94630312C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FB30E-935B-4B8E-90A1-52BB2563C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87A69-B973-4B47-8669-E64D6B74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91067-43AC-4696-A1C5-B4385C2B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2EA1F-F80D-482E-9B95-B112DDAF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0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9D837-82AA-4DA1-9344-E799F41F3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E9C86D-DB14-42BF-8BF5-E9801331F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83609-67D1-4114-921E-5CA62EA48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8782E-4A5E-49B2-9F7E-F3BD0E0E6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08E2F-9D28-4CD9-89AC-40165AD9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9E7C6-F637-4DF6-8E91-EAA87221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897A34-A715-4A87-92F8-44B5FA4AB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7A3AC-825D-4028-8BC9-0E301084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A271D-D979-47F4-9023-1ACDB0C2D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7E709-2393-4521-B0BF-1A5BFA5DAD14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1F9A9-C8B5-4EF6-9741-9665232C76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62008-3679-4ACB-BD14-A6011289A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D9D27-FE42-4757-85FE-B58DDBE19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4698-9D48-496F-87A7-BE97EFBDF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3912"/>
            <a:ext cx="9144000" cy="1298778"/>
          </a:xfrm>
        </p:spPr>
        <p:txBody>
          <a:bodyPr/>
          <a:lstStyle/>
          <a:p>
            <a:r>
              <a:rPr lang="en-US"/>
              <a:t>Desktop model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E379716-56DD-46BA-94AD-59789EDB3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24, 2018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220F2B-A555-4074-894E-00FB0FB0B3E9}"/>
              </a:ext>
            </a:extLst>
          </p:cNvPr>
          <p:cNvSpPr/>
          <p:nvPr/>
        </p:nvSpPr>
        <p:spPr>
          <a:xfrm>
            <a:off x="2314091" y="3669215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5BC326-4A85-43A2-9D40-114286FAE0C4}"/>
              </a:ext>
            </a:extLst>
          </p:cNvPr>
          <p:cNvSpPr txBox="1"/>
          <p:nvPr/>
        </p:nvSpPr>
        <p:spPr>
          <a:xfrm>
            <a:off x="3057536" y="4140618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C817FF-AE61-45AF-AC0C-0BD2E16E8582}"/>
              </a:ext>
            </a:extLst>
          </p:cNvPr>
          <p:cNvSpPr txBox="1"/>
          <p:nvPr/>
        </p:nvSpPr>
        <p:spPr>
          <a:xfrm>
            <a:off x="2531806" y="3380720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9307EB-34CD-4DDE-9863-5A1691F7863A}"/>
              </a:ext>
            </a:extLst>
          </p:cNvPr>
          <p:cNvSpPr txBox="1"/>
          <p:nvPr/>
        </p:nvSpPr>
        <p:spPr>
          <a:xfrm>
            <a:off x="5179678" y="3397345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Desktop1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4C9BAA54-67F5-4C0B-8C00-D33ED15D91A4}"/>
              </a:ext>
            </a:extLst>
          </p:cNvPr>
          <p:cNvSpPr/>
          <p:nvPr/>
        </p:nvSpPr>
        <p:spPr>
          <a:xfrm>
            <a:off x="3997257" y="3902091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255F0B-CDD3-4346-B996-C76751E8A31C}"/>
              </a:ext>
            </a:extLst>
          </p:cNvPr>
          <p:cNvSpPr txBox="1"/>
          <p:nvPr/>
        </p:nvSpPr>
        <p:spPr>
          <a:xfrm>
            <a:off x="4146282" y="3708944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cut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A92420-E014-48FA-98C9-19C6F884EB57}"/>
              </a:ext>
            </a:extLst>
          </p:cNvPr>
          <p:cNvSpPr txBox="1"/>
          <p:nvPr/>
        </p:nvSpPr>
        <p:spPr>
          <a:xfrm>
            <a:off x="2422358" y="4140618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FE410E-4133-4C9D-B320-7BB98267B576}"/>
              </a:ext>
            </a:extLst>
          </p:cNvPr>
          <p:cNvSpPr/>
          <p:nvPr/>
        </p:nvSpPr>
        <p:spPr>
          <a:xfrm>
            <a:off x="7813039" y="3669215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14A113-88A3-41ED-9F14-4A0779952061}"/>
              </a:ext>
            </a:extLst>
          </p:cNvPr>
          <p:cNvSpPr txBox="1"/>
          <p:nvPr/>
        </p:nvSpPr>
        <p:spPr>
          <a:xfrm>
            <a:off x="7929152" y="3380720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Desktop2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1F0145F-B411-45FE-ACD6-CCA0D056185E}"/>
              </a:ext>
            </a:extLst>
          </p:cNvPr>
          <p:cNvSpPr/>
          <p:nvPr/>
        </p:nvSpPr>
        <p:spPr>
          <a:xfrm>
            <a:off x="6746731" y="3902091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6D713C-2247-4C4D-8D91-07904F07EF9B}"/>
              </a:ext>
            </a:extLst>
          </p:cNvPr>
          <p:cNvSpPr txBox="1"/>
          <p:nvPr/>
        </p:nvSpPr>
        <p:spPr>
          <a:xfrm>
            <a:off x="6785016" y="3708944"/>
            <a:ext cx="637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paste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C60E6E-A84D-4BA7-9E32-35633BB07112}"/>
              </a:ext>
            </a:extLst>
          </p:cNvPr>
          <p:cNvSpPr txBox="1"/>
          <p:nvPr/>
        </p:nvSpPr>
        <p:spPr>
          <a:xfrm>
            <a:off x="7929152" y="4147838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55A8AF-F25D-49BC-870B-1D13A8A9E913}"/>
              </a:ext>
            </a:extLst>
          </p:cNvPr>
          <p:cNvSpPr txBox="1"/>
          <p:nvPr/>
        </p:nvSpPr>
        <p:spPr>
          <a:xfrm>
            <a:off x="8606026" y="3829338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7FC17D-41F3-4FAC-AC8F-253C9630E4CE}"/>
              </a:ext>
            </a:extLst>
          </p:cNvPr>
          <p:cNvSpPr/>
          <p:nvPr/>
        </p:nvSpPr>
        <p:spPr>
          <a:xfrm>
            <a:off x="5068440" y="3676161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B6D5F4-E488-40FE-9B55-CC6CCFAFB2EE}"/>
              </a:ext>
            </a:extLst>
          </p:cNvPr>
          <p:cNvSpPr txBox="1"/>
          <p:nvPr/>
        </p:nvSpPr>
        <p:spPr>
          <a:xfrm>
            <a:off x="5176707" y="4147564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7B0A8498-3B1D-4F03-96C6-94CEDD9DFA30}"/>
              </a:ext>
            </a:extLst>
          </p:cNvPr>
          <p:cNvSpPr/>
          <p:nvPr/>
        </p:nvSpPr>
        <p:spPr>
          <a:xfrm>
            <a:off x="9496205" y="3878221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01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4833-9DA1-4BA6-9073-F0651F6D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5813"/>
          </a:xfrm>
        </p:spPr>
        <p:txBody>
          <a:bodyPr>
            <a:normAutofit/>
          </a:bodyPr>
          <a:lstStyle/>
          <a:p>
            <a:r>
              <a:rPr lang="en-US"/>
              <a:t>Specify in the </a:t>
            </a:r>
            <a:r>
              <a:rPr lang="en-US" b="1"/>
              <a:t>run</a:t>
            </a:r>
            <a:r>
              <a:rPr lang="en-US"/>
              <a:t> command that the instance is to contain 2 Desktops.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1DE386-ED4E-4B99-806B-C5FDFEBBEC34}"/>
              </a:ext>
            </a:extLst>
          </p:cNvPr>
          <p:cNvSpPr/>
          <p:nvPr/>
        </p:nvSpPr>
        <p:spPr>
          <a:xfrm>
            <a:off x="2102499" y="3111330"/>
            <a:ext cx="3439211" cy="46166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{}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Desktop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7677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728F2D-E962-41F9-BA30-04A45A847C6C}"/>
              </a:ext>
            </a:extLst>
          </p:cNvPr>
          <p:cNvSpPr/>
          <p:nvPr/>
        </p:nvSpPr>
        <p:spPr>
          <a:xfrm>
            <a:off x="3862650" y="744134"/>
            <a:ext cx="4067695" cy="442858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util/ordering[Desktop]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Desktop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icons: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enum 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Icon { A, B 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first.icons = A + B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first.next.icons = A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{}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Desktop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9577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8BA87-3C78-4169-9338-A1551EE6C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Version #2: Arbitrary icons, cut/paste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F2CFC-05BD-428F-9FD0-9DF29DCDE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2000"/>
            <a:ext cx="10515600" cy="4142916"/>
          </a:xfrm>
        </p:spPr>
        <p:txBody>
          <a:bodyPr>
            <a:normAutofit/>
          </a:bodyPr>
          <a:lstStyle/>
          <a:p>
            <a:r>
              <a:rPr lang="en-US"/>
              <a:t>We want the model to represent any set of icons on the first Desktop. </a:t>
            </a:r>
          </a:p>
          <a:p>
            <a:r>
              <a:rPr lang="en-US"/>
              <a:t>Let d = the first Desktop and i = an icon on the first Desktop.</a:t>
            </a:r>
            <a:br>
              <a:rPr lang="en-US"/>
            </a:br>
            <a:r>
              <a:rPr lang="en-US"/>
              <a:t>The second Desktop = d - i, or</a:t>
            </a:r>
            <a:br>
              <a:rPr lang="en-US"/>
            </a:br>
            <a:r>
              <a:rPr lang="en-US"/>
              <a:t>The second Desktop = d + j (where j is an icon not on d)</a:t>
            </a:r>
          </a:p>
          <a:p>
            <a:r>
              <a:rPr lang="en-US"/>
              <a:t>Let d = the second Desktop and i = an icon on the second Desktop.</a:t>
            </a:r>
            <a:br>
              <a:rPr lang="en-US"/>
            </a:br>
            <a:r>
              <a:rPr lang="en-US"/>
              <a:t>The third Desktop = d - i, or</a:t>
            </a:r>
            <a:br>
              <a:rPr lang="en-US"/>
            </a:br>
            <a:r>
              <a:rPr lang="en-US"/>
              <a:t>The third Desktop = d + j (where j is an icon not on d)</a:t>
            </a:r>
          </a:p>
          <a:p>
            <a:r>
              <a:rPr lang="en-US"/>
              <a:t>And so forth. </a:t>
            </a:r>
          </a:p>
        </p:txBody>
      </p:sp>
    </p:spTree>
    <p:extLst>
      <p:ext uri="{BB962C8B-B14F-4D97-AF65-F5344CB8AC3E}">
        <p14:creationId xmlns:p14="http://schemas.microsoft.com/office/powerpoint/2010/main" val="2530697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750A-323D-4BA2-8C56-BBB6890A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Here is one of the instances that Alloy generated: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1524D-CCD5-454B-9096-CEE4585ABD51}"/>
              </a:ext>
            </a:extLst>
          </p:cNvPr>
          <p:cNvSpPr/>
          <p:nvPr/>
        </p:nvSpPr>
        <p:spPr>
          <a:xfrm>
            <a:off x="1476759" y="233085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ED6A68-7971-4D9E-BB58-911BEDF79482}"/>
              </a:ext>
            </a:extLst>
          </p:cNvPr>
          <p:cNvSpPr txBox="1"/>
          <p:nvPr/>
        </p:nvSpPr>
        <p:spPr>
          <a:xfrm>
            <a:off x="2220204" y="280225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CDD3A6-6AEF-47AB-B496-1C7BBCFB56C4}"/>
              </a:ext>
            </a:extLst>
          </p:cNvPr>
          <p:cNvSpPr txBox="1"/>
          <p:nvPr/>
        </p:nvSpPr>
        <p:spPr>
          <a:xfrm>
            <a:off x="1694474" y="204235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9B6034-336A-46DB-96E4-6EAE80714DA0}"/>
              </a:ext>
            </a:extLst>
          </p:cNvPr>
          <p:cNvSpPr txBox="1"/>
          <p:nvPr/>
        </p:nvSpPr>
        <p:spPr>
          <a:xfrm>
            <a:off x="4342346" y="2058983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Desktop1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A5FB2B-6DF0-466F-A18A-A3D583C04976}"/>
              </a:ext>
            </a:extLst>
          </p:cNvPr>
          <p:cNvSpPr/>
          <p:nvPr/>
        </p:nvSpPr>
        <p:spPr>
          <a:xfrm>
            <a:off x="3159925" y="2563729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2C86D9-9E8E-49BD-9E85-8CEE3F04FB17}"/>
              </a:ext>
            </a:extLst>
          </p:cNvPr>
          <p:cNvSpPr txBox="1"/>
          <p:nvPr/>
        </p:nvSpPr>
        <p:spPr>
          <a:xfrm>
            <a:off x="3308950" y="2370582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cut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010ABE-2FF3-413C-A91A-CF907138F218}"/>
              </a:ext>
            </a:extLst>
          </p:cNvPr>
          <p:cNvSpPr txBox="1"/>
          <p:nvPr/>
        </p:nvSpPr>
        <p:spPr>
          <a:xfrm>
            <a:off x="1585026" y="280225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831D3-7E03-4A2A-BB1B-DED1245D8EAA}"/>
              </a:ext>
            </a:extLst>
          </p:cNvPr>
          <p:cNvSpPr/>
          <p:nvPr/>
        </p:nvSpPr>
        <p:spPr>
          <a:xfrm>
            <a:off x="6975707" y="233085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13DB2A-85F4-47EC-B750-CE6406A43979}"/>
              </a:ext>
            </a:extLst>
          </p:cNvPr>
          <p:cNvSpPr txBox="1"/>
          <p:nvPr/>
        </p:nvSpPr>
        <p:spPr>
          <a:xfrm>
            <a:off x="7091820" y="204235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Desktop2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104CCA5-B8DD-4B26-95E6-F2F68E2484BF}"/>
              </a:ext>
            </a:extLst>
          </p:cNvPr>
          <p:cNvSpPr/>
          <p:nvPr/>
        </p:nvSpPr>
        <p:spPr>
          <a:xfrm>
            <a:off x="5909399" y="2563729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344004-2EC2-44A1-A53F-A6AEF465CE73}"/>
              </a:ext>
            </a:extLst>
          </p:cNvPr>
          <p:cNvSpPr txBox="1"/>
          <p:nvPr/>
        </p:nvSpPr>
        <p:spPr>
          <a:xfrm>
            <a:off x="5947684" y="2370582"/>
            <a:ext cx="637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paste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A25ECE-E226-4EF5-B43A-4C1A8B67E4B9}"/>
              </a:ext>
            </a:extLst>
          </p:cNvPr>
          <p:cNvSpPr txBox="1"/>
          <p:nvPr/>
        </p:nvSpPr>
        <p:spPr>
          <a:xfrm>
            <a:off x="7091820" y="280947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4670FB-594C-4E55-905C-D45BCF5F1F4D}"/>
              </a:ext>
            </a:extLst>
          </p:cNvPr>
          <p:cNvSpPr txBox="1"/>
          <p:nvPr/>
        </p:nvSpPr>
        <p:spPr>
          <a:xfrm>
            <a:off x="7768694" y="249097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E80DA-E95F-4569-A167-71A056A12143}"/>
              </a:ext>
            </a:extLst>
          </p:cNvPr>
          <p:cNvSpPr/>
          <p:nvPr/>
        </p:nvSpPr>
        <p:spPr>
          <a:xfrm>
            <a:off x="4231108" y="2337799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7987C6-E722-4700-A4D6-B72E35613AFD}"/>
              </a:ext>
            </a:extLst>
          </p:cNvPr>
          <p:cNvSpPr txBox="1"/>
          <p:nvPr/>
        </p:nvSpPr>
        <p:spPr>
          <a:xfrm>
            <a:off x="4339375" y="2809202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08C75D-9217-4467-9852-84FB6A05BB81}"/>
              </a:ext>
            </a:extLst>
          </p:cNvPr>
          <p:cNvSpPr/>
          <p:nvPr/>
        </p:nvSpPr>
        <p:spPr>
          <a:xfrm>
            <a:off x="6975707" y="421906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87E25E-6067-4DD1-9A13-2890F40D9B0D}"/>
              </a:ext>
            </a:extLst>
          </p:cNvPr>
          <p:cNvSpPr txBox="1"/>
          <p:nvPr/>
        </p:nvSpPr>
        <p:spPr>
          <a:xfrm>
            <a:off x="7091820" y="393056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7785DD-C8B9-4C8C-98E7-B94CBC13C145}"/>
              </a:ext>
            </a:extLst>
          </p:cNvPr>
          <p:cNvSpPr txBox="1"/>
          <p:nvPr/>
        </p:nvSpPr>
        <p:spPr>
          <a:xfrm>
            <a:off x="7091820" y="469768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FC7DAD-6E84-4ABA-8C9E-D3C871DF0C2F}"/>
              </a:ext>
            </a:extLst>
          </p:cNvPr>
          <p:cNvSpPr txBox="1"/>
          <p:nvPr/>
        </p:nvSpPr>
        <p:spPr>
          <a:xfrm>
            <a:off x="7768694" y="437918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AD346D-42F6-4FBC-8EAD-88999D5310B1}"/>
              </a:ext>
            </a:extLst>
          </p:cNvPr>
          <p:cNvSpPr txBox="1"/>
          <p:nvPr/>
        </p:nvSpPr>
        <p:spPr>
          <a:xfrm>
            <a:off x="7091819" y="4364392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icon0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5D673AC6-3CE4-4863-9D1F-C623B2A7A987}"/>
              </a:ext>
            </a:extLst>
          </p:cNvPr>
          <p:cNvSpPr/>
          <p:nvPr/>
        </p:nvSpPr>
        <p:spPr>
          <a:xfrm rot="5400000">
            <a:off x="7394842" y="3474636"/>
            <a:ext cx="474686" cy="285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3FFCEB-7645-40A2-91BF-7899769213D6}"/>
              </a:ext>
            </a:extLst>
          </p:cNvPr>
          <p:cNvSpPr txBox="1"/>
          <p:nvPr/>
        </p:nvSpPr>
        <p:spPr>
          <a:xfrm>
            <a:off x="7708124" y="3400449"/>
            <a:ext cx="637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paste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870552-634C-45C6-9698-3E42CD20703B}"/>
              </a:ext>
            </a:extLst>
          </p:cNvPr>
          <p:cNvSpPr txBox="1"/>
          <p:nvPr/>
        </p:nvSpPr>
        <p:spPr>
          <a:xfrm>
            <a:off x="4342346" y="3940247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Desktop4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B1E445A5-6EF8-4C56-9423-82560F84379A}"/>
              </a:ext>
            </a:extLst>
          </p:cNvPr>
          <p:cNvSpPr/>
          <p:nvPr/>
        </p:nvSpPr>
        <p:spPr>
          <a:xfrm flipH="1">
            <a:off x="5909399" y="4444993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7D145A-CB75-4353-9197-8CACC5AD727B}"/>
              </a:ext>
            </a:extLst>
          </p:cNvPr>
          <p:cNvSpPr txBox="1"/>
          <p:nvPr/>
        </p:nvSpPr>
        <p:spPr>
          <a:xfrm>
            <a:off x="6165068" y="4251732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cut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0042C6-C365-481F-A1A2-08CEE2ECE04D}"/>
              </a:ext>
            </a:extLst>
          </p:cNvPr>
          <p:cNvSpPr/>
          <p:nvPr/>
        </p:nvSpPr>
        <p:spPr>
          <a:xfrm>
            <a:off x="4231108" y="421906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DBB0B59-9BFB-4B96-BFE5-6F507A28C858}"/>
              </a:ext>
            </a:extLst>
          </p:cNvPr>
          <p:cNvSpPr txBox="1"/>
          <p:nvPr/>
        </p:nvSpPr>
        <p:spPr>
          <a:xfrm>
            <a:off x="4339375" y="469046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C26BE7-024F-4BF5-8C51-B6F1F7EC3357}"/>
              </a:ext>
            </a:extLst>
          </p:cNvPr>
          <p:cNvSpPr txBox="1"/>
          <p:nvPr/>
        </p:nvSpPr>
        <p:spPr>
          <a:xfrm>
            <a:off x="5038235" y="4380703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</p:spTree>
    <p:extLst>
      <p:ext uri="{BB962C8B-B14F-4D97-AF65-F5344CB8AC3E}">
        <p14:creationId xmlns:p14="http://schemas.microsoft.com/office/powerpoint/2010/main" val="89015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EE376-AA8F-46CB-A66D-F17AF435A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Desktop signature is same as before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56F58C-72DE-4AA8-ABC5-0B62FE635B1B}"/>
              </a:ext>
            </a:extLst>
          </p:cNvPr>
          <p:cNvSpPr/>
          <p:nvPr/>
        </p:nvSpPr>
        <p:spPr>
          <a:xfrm>
            <a:off x="2150225" y="2252469"/>
            <a:ext cx="3668684" cy="169809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util/ordering[Desktop]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Desktop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icons: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00604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84613-47AD-463D-BEB9-EF99F16A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Instead of enumerating the icons, have a set of icons: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81136A-1860-4605-8333-2BBA008B879E}"/>
              </a:ext>
            </a:extLst>
          </p:cNvPr>
          <p:cNvSpPr/>
          <p:nvPr/>
        </p:nvSpPr>
        <p:spPr>
          <a:xfrm>
            <a:off x="2476071" y="2429687"/>
            <a:ext cx="1387559" cy="46166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 {}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06810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8F5CD-5C8B-4261-889F-61DD3DF4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Desktop contains a set of icons: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F4C164-A2EF-4B6B-B87C-6923CAAF357E}"/>
              </a:ext>
            </a:extLst>
          </p:cNvPr>
          <p:cNvSpPr/>
          <p:nvPr/>
        </p:nvSpPr>
        <p:spPr>
          <a:xfrm>
            <a:off x="1695796" y="2335568"/>
            <a:ext cx="4400204" cy="120032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init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 | first.icons = i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67204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DA76D-9F4E-4F51-B500-2F210533B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93711"/>
          </a:xfrm>
        </p:spPr>
        <p:txBody>
          <a:bodyPr>
            <a:normAutofit/>
          </a:bodyPr>
          <a:lstStyle/>
          <a:p>
            <a:r>
              <a:rPr lang="en-US"/>
              <a:t>A Desktop cannot hold just any set of icons, a Desktop is derived from its previous Desktop: it has the icons on the previous Desktop, plus or minus one icon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4C413D-EB1D-4E14-B809-6E559C837AC8}"/>
              </a:ext>
            </a:extLst>
          </p:cNvPr>
          <p:cNvSpPr/>
          <p:nvPr/>
        </p:nvSpPr>
        <p:spPr>
          <a:xfrm>
            <a:off x="1784464" y="3539701"/>
            <a:ext cx="7725295" cy="206819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Desktops_through_cut_and_paste {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d: Desktop - first |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(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i: d.prev.icons | d.icons = d.prev.icons - i)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(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i: Icon - d.prev.icons | d.icons = d.prev.icons + i)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01971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B11E8E-708C-4F46-B9FA-9F1BACB07C9F}"/>
              </a:ext>
            </a:extLst>
          </p:cNvPr>
          <p:cNvSpPr/>
          <p:nvPr/>
        </p:nvSpPr>
        <p:spPr>
          <a:xfrm>
            <a:off x="1136072" y="346597"/>
            <a:ext cx="7525789" cy="611186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util/ordering[Desktop]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Desktop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icons: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 {}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init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 | first.icons = i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Desktops_through_cut_and_paste {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d: Desktop - first |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(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i: d.prev.icons | d.icons = d.prev.icons - i)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(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i: Icon - d.prev.icons | d.icons = d.prev.icons + i)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{}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endParaRPr lang="en-US" sz="2400"/>
          </a:p>
        </p:txBody>
      </p:sp>
      <p:sp>
        <p:nvSpPr>
          <p:cNvPr id="4" name="AutoShape 57">
            <a:extLst>
              <a:ext uri="{FF2B5EF4-FFF2-40B4-BE49-F238E27FC236}">
                <a16:creationId xmlns:a16="http://schemas.microsoft.com/office/drawing/2014/main" id="{80654A85-CE84-4BEC-8D45-56A040BA4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7551" y="5714510"/>
            <a:ext cx="954088" cy="733425"/>
          </a:xfrm>
          <a:prstGeom prst="cloudCallout">
            <a:avLst>
              <a:gd name="adj1" fmla="val -51333"/>
              <a:gd name="adj2" fmla="val 7381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600"/>
          </a:p>
        </p:txBody>
      </p:sp>
      <p:sp>
        <p:nvSpPr>
          <p:cNvPr id="5" name="Text Box 58">
            <a:extLst>
              <a:ext uri="{FF2B5EF4-FFF2-40B4-BE49-F238E27FC236}">
                <a16:creationId xmlns:a16="http://schemas.microsoft.com/office/drawing/2014/main" id="{C0D98497-7608-4F9B-BD3D-2129E2EFE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7251" y="5857385"/>
            <a:ext cx="722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Do Lab3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327175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BC2F-5DFB-45BA-AEAD-419EA1B9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It’s time to model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F831B-9638-4E4F-875B-25F4027EF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 previous examples there was just one or a small number of solutions (instances) satisfying the constraints. </a:t>
            </a:r>
          </a:p>
          <a:p>
            <a:r>
              <a:rPr lang="en-US"/>
              <a:t>With software there are usually many solutions.</a:t>
            </a:r>
          </a:p>
        </p:txBody>
      </p:sp>
    </p:spTree>
    <p:extLst>
      <p:ext uri="{BB962C8B-B14F-4D97-AF65-F5344CB8AC3E}">
        <p14:creationId xmlns:p14="http://schemas.microsoft.com/office/powerpoint/2010/main" val="135010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2D767-015E-47D4-97AA-ECA6F7883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a desktop and two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C3382-C5D1-48AE-8BFA-51F093496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this example we model software that allows users to add and remove icons from a desktop. </a:t>
            </a:r>
          </a:p>
          <a:p>
            <a:r>
              <a:rPr lang="en-US"/>
              <a:t>A </a:t>
            </a:r>
            <a:r>
              <a:rPr lang="en-US" i="1"/>
              <a:t>cut</a:t>
            </a:r>
            <a:r>
              <a:rPr lang="en-US"/>
              <a:t> operation removes one icon from the desktop. </a:t>
            </a:r>
          </a:p>
          <a:p>
            <a:r>
              <a:rPr lang="en-US"/>
              <a:t>A </a:t>
            </a:r>
            <a:r>
              <a:rPr lang="en-US" i="1"/>
              <a:t>paste</a:t>
            </a:r>
            <a:r>
              <a:rPr lang="en-US"/>
              <a:t> operation adds one icon to the desktop.</a:t>
            </a:r>
          </a:p>
        </p:txBody>
      </p:sp>
    </p:spTree>
    <p:extLst>
      <p:ext uri="{BB962C8B-B14F-4D97-AF65-F5344CB8AC3E}">
        <p14:creationId xmlns:p14="http://schemas.microsoft.com/office/powerpoint/2010/main" val="2796524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EF21-998B-4961-8998-478FD003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E5BE2-CDBE-416E-BC93-84DEC0267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Model a desktop, its icons, and cut and paste operations.</a:t>
            </a:r>
          </a:p>
          <a:p>
            <a:r>
              <a:rPr lang="en-US"/>
              <a:t>We will create two versions of the model:</a:t>
            </a:r>
          </a:p>
          <a:p>
            <a:pPr lvl="1"/>
            <a:r>
              <a:rPr lang="en-US"/>
              <a:t>Version #1: Hardcode the icons.</a:t>
            </a:r>
          </a:p>
          <a:p>
            <a:pPr lvl="1"/>
            <a:r>
              <a:rPr lang="en-US"/>
              <a:t>Version #2: Arbitrary set of icons.</a:t>
            </a:r>
          </a:p>
        </p:txBody>
      </p:sp>
    </p:spTree>
    <p:extLst>
      <p:ext uri="{BB962C8B-B14F-4D97-AF65-F5344CB8AC3E}">
        <p14:creationId xmlns:p14="http://schemas.microsoft.com/office/powerpoint/2010/main" val="79422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9AA0-9FFB-4C3D-84FA-2B62881B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Version #1: Simple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E6A05-F477-4FBE-A544-ED65D09CF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67204"/>
          </a:xfrm>
        </p:spPr>
        <p:txBody>
          <a:bodyPr/>
          <a:lstStyle/>
          <a:p>
            <a:r>
              <a:rPr lang="en-US"/>
              <a:t>Let’s model a desktop that has just two icons named A and B, and a cut operation that removes B.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D037B2-C528-45F7-8DB8-099A2821D8FA}"/>
              </a:ext>
            </a:extLst>
          </p:cNvPr>
          <p:cNvSpPr/>
          <p:nvPr/>
        </p:nvSpPr>
        <p:spPr>
          <a:xfrm>
            <a:off x="2046514" y="331175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4AF55C-23BB-47E9-B5A6-5CF8EA2D1E3F}"/>
              </a:ext>
            </a:extLst>
          </p:cNvPr>
          <p:cNvSpPr txBox="1"/>
          <p:nvPr/>
        </p:nvSpPr>
        <p:spPr>
          <a:xfrm>
            <a:off x="2264229" y="3689124"/>
            <a:ext cx="3177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C2991B-3CA2-4C06-A70B-0DF583C837E5}"/>
              </a:ext>
            </a:extLst>
          </p:cNvPr>
          <p:cNvSpPr txBox="1"/>
          <p:nvPr/>
        </p:nvSpPr>
        <p:spPr>
          <a:xfrm>
            <a:off x="2757714" y="3689124"/>
            <a:ext cx="3177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315FBC-8077-4AAA-9F65-82806FE11412}"/>
              </a:ext>
            </a:extLst>
          </p:cNvPr>
          <p:cNvSpPr txBox="1"/>
          <p:nvPr/>
        </p:nvSpPr>
        <p:spPr>
          <a:xfrm>
            <a:off x="2108668" y="2986006"/>
            <a:ext cx="1365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 (first)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7A5411-6A50-4E22-A00F-5751BA5847F3}"/>
              </a:ext>
            </a:extLst>
          </p:cNvPr>
          <p:cNvSpPr/>
          <p:nvPr/>
        </p:nvSpPr>
        <p:spPr>
          <a:xfrm>
            <a:off x="4795988" y="331175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132312-405A-4958-B763-A76FDEA0E945}"/>
              </a:ext>
            </a:extLst>
          </p:cNvPr>
          <p:cNvSpPr txBox="1"/>
          <p:nvPr/>
        </p:nvSpPr>
        <p:spPr>
          <a:xfrm>
            <a:off x="5013703" y="3689124"/>
            <a:ext cx="3177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401BFF-761E-443C-8361-97B5D7288E83}"/>
              </a:ext>
            </a:extLst>
          </p:cNvPr>
          <p:cNvSpPr txBox="1"/>
          <p:nvPr/>
        </p:nvSpPr>
        <p:spPr>
          <a:xfrm>
            <a:off x="4691067" y="2992608"/>
            <a:ext cx="16322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 (second)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F7871CD-7640-4EC5-ADDB-29812EF17F15}"/>
              </a:ext>
            </a:extLst>
          </p:cNvPr>
          <p:cNvSpPr/>
          <p:nvPr/>
        </p:nvSpPr>
        <p:spPr>
          <a:xfrm>
            <a:off x="3729680" y="3544629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843D80-01EE-4257-A04F-D6900295BE2E}"/>
              </a:ext>
            </a:extLst>
          </p:cNvPr>
          <p:cNvSpPr txBox="1"/>
          <p:nvPr/>
        </p:nvSpPr>
        <p:spPr>
          <a:xfrm>
            <a:off x="3906172" y="332456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cut</a:t>
            </a:r>
          </a:p>
        </p:txBody>
      </p:sp>
    </p:spTree>
    <p:extLst>
      <p:ext uri="{BB962C8B-B14F-4D97-AF65-F5344CB8AC3E}">
        <p14:creationId xmlns:p14="http://schemas.microsoft.com/office/powerpoint/2010/main" val="366009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C3DC-AA4D-43F2-851C-734DE500B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set of Desktops, each with a set of icons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4E84CB-CE2E-4D49-89E3-73C86A21C9F5}"/>
              </a:ext>
            </a:extLst>
          </p:cNvPr>
          <p:cNvSpPr/>
          <p:nvPr/>
        </p:nvSpPr>
        <p:spPr>
          <a:xfrm>
            <a:off x="2000597" y="1753680"/>
            <a:ext cx="2288771" cy="120032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Desktop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icons: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F2297-ECAB-4FFC-BD54-D08206A4AC45}"/>
              </a:ext>
            </a:extLst>
          </p:cNvPr>
          <p:cNvSpPr/>
          <p:nvPr/>
        </p:nvSpPr>
        <p:spPr>
          <a:xfrm>
            <a:off x="1352203" y="3146626"/>
            <a:ext cx="71932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keyword means that </a:t>
            </a:r>
            <a:r>
              <a:rPr lang="en-US" sz="2400">
                <a:latin typeface="Consolas" panose="020B0609020204030204" pitchFamily="49" charset="0"/>
                <a:ea typeface="Calibri" panose="020F0502020204030204" pitchFamily="34" charset="0"/>
              </a:rPr>
              <a:t>icons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maps each </a:t>
            </a:r>
            <a:r>
              <a:rPr lang="en-US" sz="240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Desktop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240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Icon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(an </a:t>
            </a:r>
            <a:r>
              <a:rPr lang="en-US" sz="240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Icon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either </a:t>
            </a:r>
            <a:r>
              <a:rPr lang="en-US" sz="240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US" sz="240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CF444A-DA64-4864-9AF5-60BA8F6E8BBB}"/>
              </a:ext>
            </a:extLst>
          </p:cNvPr>
          <p:cNvSpPr/>
          <p:nvPr/>
        </p:nvSpPr>
        <p:spPr>
          <a:xfrm>
            <a:off x="2000597" y="4389123"/>
            <a:ext cx="1341119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Desktop0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B0E9BB-E0E1-47A6-ABCF-B526BB250F46}"/>
              </a:ext>
            </a:extLst>
          </p:cNvPr>
          <p:cNvSpPr/>
          <p:nvPr/>
        </p:nvSpPr>
        <p:spPr>
          <a:xfrm>
            <a:off x="2000597" y="4754883"/>
            <a:ext cx="1341119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Desktop0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79DA25-40E9-45C9-81D0-4E0748261C15}"/>
              </a:ext>
            </a:extLst>
          </p:cNvPr>
          <p:cNvSpPr/>
          <p:nvPr/>
        </p:nvSpPr>
        <p:spPr>
          <a:xfrm>
            <a:off x="2000596" y="5120643"/>
            <a:ext cx="1341119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Desktop1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039136-6169-4179-9DD6-D77850289434}"/>
              </a:ext>
            </a:extLst>
          </p:cNvPr>
          <p:cNvSpPr/>
          <p:nvPr/>
        </p:nvSpPr>
        <p:spPr>
          <a:xfrm>
            <a:off x="3341715" y="4389123"/>
            <a:ext cx="659478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FE424E-8DE3-4C23-B267-E676042A9425}"/>
              </a:ext>
            </a:extLst>
          </p:cNvPr>
          <p:cNvSpPr/>
          <p:nvPr/>
        </p:nvSpPr>
        <p:spPr>
          <a:xfrm>
            <a:off x="3341715" y="4758881"/>
            <a:ext cx="659478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0188FC-D5E1-42A8-8E65-45D9F3429CCA}"/>
              </a:ext>
            </a:extLst>
          </p:cNvPr>
          <p:cNvSpPr/>
          <p:nvPr/>
        </p:nvSpPr>
        <p:spPr>
          <a:xfrm>
            <a:off x="3341715" y="5128639"/>
            <a:ext cx="659478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75BDB9A-807D-47A3-8671-ADF77AA48B31}"/>
              </a:ext>
            </a:extLst>
          </p:cNvPr>
          <p:cNvCxnSpPr/>
          <p:nvPr/>
        </p:nvCxnSpPr>
        <p:spPr>
          <a:xfrm>
            <a:off x="2000596" y="5494399"/>
            <a:ext cx="0" cy="407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CE7C0F4-EAC6-4288-94AF-35D1CE817308}"/>
              </a:ext>
            </a:extLst>
          </p:cNvPr>
          <p:cNvCxnSpPr/>
          <p:nvPr/>
        </p:nvCxnSpPr>
        <p:spPr>
          <a:xfrm>
            <a:off x="3341715" y="5486403"/>
            <a:ext cx="0" cy="407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A21E17-1D26-47E2-B79E-41C06FAEE7F3}"/>
              </a:ext>
            </a:extLst>
          </p:cNvPr>
          <p:cNvCxnSpPr/>
          <p:nvPr/>
        </p:nvCxnSpPr>
        <p:spPr>
          <a:xfrm>
            <a:off x="4001193" y="5486403"/>
            <a:ext cx="0" cy="407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>
            <a:extLst>
              <a:ext uri="{FF2B5EF4-FFF2-40B4-BE49-F238E27FC236}">
                <a16:creationId xmlns:a16="http://schemas.microsoft.com/office/drawing/2014/main" id="{43D800AC-160E-49FD-A714-D99851DE2D76}"/>
              </a:ext>
            </a:extLst>
          </p:cNvPr>
          <p:cNvSpPr/>
          <p:nvPr/>
        </p:nvSpPr>
        <p:spPr>
          <a:xfrm>
            <a:off x="4139738" y="4389123"/>
            <a:ext cx="282633" cy="7315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FA0C30-57B1-474B-AA16-6E0E0788E7BB}"/>
              </a:ext>
            </a:extLst>
          </p:cNvPr>
          <p:cNvSpPr txBox="1"/>
          <p:nvPr/>
        </p:nvSpPr>
        <p:spPr>
          <a:xfrm>
            <a:off x="2939018" y="4061992"/>
            <a:ext cx="66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icons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8CFD88-F553-4BFC-8888-2D1492293CC8}"/>
              </a:ext>
            </a:extLst>
          </p:cNvPr>
          <p:cNvSpPr txBox="1"/>
          <p:nvPr/>
        </p:nvSpPr>
        <p:spPr>
          <a:xfrm flipH="1">
            <a:off x="4403321" y="4553501"/>
            <a:ext cx="3744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Desktop0 is mapped to this set: {A, B}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A93DC4BB-4F61-4103-8048-3EBCDA60CCD0}"/>
              </a:ext>
            </a:extLst>
          </p:cNvPr>
          <p:cNvSpPr/>
          <p:nvPr/>
        </p:nvSpPr>
        <p:spPr>
          <a:xfrm>
            <a:off x="4139738" y="5147689"/>
            <a:ext cx="282633" cy="3467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4AE59D-7293-45B2-839D-3777EDCA6967}"/>
              </a:ext>
            </a:extLst>
          </p:cNvPr>
          <p:cNvSpPr txBox="1"/>
          <p:nvPr/>
        </p:nvSpPr>
        <p:spPr>
          <a:xfrm flipH="1">
            <a:off x="4403320" y="5126596"/>
            <a:ext cx="450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Desktop1 is mapped to this (singleton) set: {A}</a:t>
            </a:r>
          </a:p>
        </p:txBody>
      </p:sp>
    </p:spTree>
    <p:extLst>
      <p:ext uri="{BB962C8B-B14F-4D97-AF65-F5344CB8AC3E}">
        <p14:creationId xmlns:p14="http://schemas.microsoft.com/office/powerpoint/2010/main" val="28989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7C93A-3C89-4A52-8A4A-C39667FFB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 the Desktops -- there is a first Desktop, a second Desktop, etc.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87E485-B2D0-47DA-8363-411FD9850C33}"/>
              </a:ext>
            </a:extLst>
          </p:cNvPr>
          <p:cNvSpPr/>
          <p:nvPr/>
        </p:nvSpPr>
        <p:spPr>
          <a:xfrm>
            <a:off x="1890965" y="2047301"/>
            <a:ext cx="3702104" cy="46166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util/ordering[Desktop]</a:t>
            </a:r>
            <a:endParaRPr 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F8F18C-D121-4B0A-9F13-8FE0AFFB1FF4}"/>
              </a:ext>
            </a:extLst>
          </p:cNvPr>
          <p:cNvSpPr/>
          <p:nvPr/>
        </p:nvSpPr>
        <p:spPr>
          <a:xfrm>
            <a:off x="1152697" y="2874737"/>
            <a:ext cx="6262255" cy="3166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“first” denotes the first Desktop. “first.icons” denotes the icons on the first Desktop.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“prev” denotes the previous Desktop. Suppose d denotes one of the Desktops, then d.prev.icons denotes the icons on the previous Desktop.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“last” denotes the last Desktop.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“next” denotes the next Desktop.</a:t>
            </a:r>
          </a:p>
        </p:txBody>
      </p:sp>
    </p:spTree>
    <p:extLst>
      <p:ext uri="{BB962C8B-B14F-4D97-AF65-F5344CB8AC3E}">
        <p14:creationId xmlns:p14="http://schemas.microsoft.com/office/powerpoint/2010/main" val="360001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45FD7-1D77-41A3-B6D2-298040F8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There are two icons, A and 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A07790-AF7F-4FE3-A93A-C00C5BE8240E}"/>
              </a:ext>
            </a:extLst>
          </p:cNvPr>
          <p:cNvSpPr/>
          <p:nvPr/>
        </p:nvSpPr>
        <p:spPr>
          <a:xfrm>
            <a:off x="1734589" y="1890885"/>
            <a:ext cx="3452553" cy="12778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 {}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 {}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Icon {}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5094D4-B204-4CBC-9069-6C7784199CE7}"/>
              </a:ext>
            </a:extLst>
          </p:cNvPr>
          <p:cNvSpPr/>
          <p:nvPr/>
        </p:nvSpPr>
        <p:spPr>
          <a:xfrm>
            <a:off x="1734589" y="4404102"/>
            <a:ext cx="2504903" cy="48750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enum 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Icon { A, B 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93AE1C-854E-4E7C-A7A9-51E5C75711DC}"/>
              </a:ext>
            </a:extLst>
          </p:cNvPr>
          <p:cNvSpPr txBox="1"/>
          <p:nvPr/>
        </p:nvSpPr>
        <p:spPr>
          <a:xfrm>
            <a:off x="838200" y="3541222"/>
            <a:ext cx="1855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Alternatively:</a:t>
            </a:r>
          </a:p>
        </p:txBody>
      </p:sp>
    </p:spTree>
    <p:extLst>
      <p:ext uri="{BB962C8B-B14F-4D97-AF65-F5344CB8AC3E}">
        <p14:creationId xmlns:p14="http://schemas.microsoft.com/office/powerpoint/2010/main" val="392360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8E488-AAA5-47A9-B0DC-F2A09FE1C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Constrain the first desktop to contain both icons, the second desktop to contain just 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89A9D6-86A5-4822-B358-5518E77C9485}"/>
              </a:ext>
            </a:extLst>
          </p:cNvPr>
          <p:cNvSpPr/>
          <p:nvPr/>
        </p:nvSpPr>
        <p:spPr>
          <a:xfrm>
            <a:off x="1402080" y="2307969"/>
            <a:ext cx="2970415" cy="167302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first.icons = A + B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first.next.icons = A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8705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578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Times New Roman</vt:lpstr>
      <vt:lpstr>Office Theme</vt:lpstr>
      <vt:lpstr>Desktop model</vt:lpstr>
      <vt:lpstr>It’s time to model software</vt:lpstr>
      <vt:lpstr>Model a desktop and two operations</vt:lpstr>
      <vt:lpstr>Problem Statement</vt:lpstr>
      <vt:lpstr>Version #1: Simple Model</vt:lpstr>
      <vt:lpstr>A set of Desktops, each with a set of icons</vt:lpstr>
      <vt:lpstr>Order the Desktops -- there is a first Desktop, a second Desktop, etc.</vt:lpstr>
      <vt:lpstr>There are two icons, A and B</vt:lpstr>
      <vt:lpstr>Constrain the first desktop to contain both icons, the second desktop to contain just A</vt:lpstr>
      <vt:lpstr>Specify in the run command that the instance is to contain 2 Desktops.</vt:lpstr>
      <vt:lpstr>PowerPoint Presentation</vt:lpstr>
      <vt:lpstr>Version #2: Arbitrary icons, cut/paste operations</vt:lpstr>
      <vt:lpstr>Here is one of the instances that Alloy generated:</vt:lpstr>
      <vt:lpstr>Desktop signature is same as before</vt:lpstr>
      <vt:lpstr>Instead of enumerating the icons, have a set of icons:</vt:lpstr>
      <vt:lpstr>The first Desktop contains a set of icons:</vt:lpstr>
      <vt:lpstr>A Desktop cannot hold just any set of icons, a Desktop is derived from its previous Desktop: it has the icons on the previous Desktop, plus or minus one icon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Desktop model</dc:title>
  <dc:creator>Costello, Roger L.</dc:creator>
  <cp:lastModifiedBy>Roger Costello</cp:lastModifiedBy>
  <cp:revision>36</cp:revision>
  <dcterms:created xsi:type="dcterms:W3CDTF">2018-02-06T22:04:25Z</dcterms:created>
  <dcterms:modified xsi:type="dcterms:W3CDTF">2018-03-24T11:18:34Z</dcterms:modified>
</cp:coreProperties>
</file>