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73" r:id="rId3"/>
    <p:sldId id="257" r:id="rId4"/>
    <p:sldId id="259" r:id="rId5"/>
    <p:sldId id="274" r:id="rId6"/>
    <p:sldId id="258" r:id="rId7"/>
    <p:sldId id="260" r:id="rId8"/>
    <p:sldId id="275" r:id="rId9"/>
    <p:sldId id="261" r:id="rId10"/>
    <p:sldId id="262" r:id="rId11"/>
    <p:sldId id="276" r:id="rId12"/>
    <p:sldId id="263" r:id="rId13"/>
    <p:sldId id="264" r:id="rId14"/>
    <p:sldId id="272" r:id="rId15"/>
    <p:sldId id="266" r:id="rId16"/>
    <p:sldId id="267" r:id="rId17"/>
    <p:sldId id="268" r:id="rId18"/>
    <p:sldId id="269" r:id="rId19"/>
    <p:sldId id="270" r:id="rId20"/>
    <p:sldId id="277" r:id="rId2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58" d="100"/>
          <a:sy n="58" d="100"/>
        </p:scale>
        <p:origin x="894"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microsoft.com/office/2015/10/relationships/revisionInfo" Target="revisionInfo.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F2A98F-9DC9-48FA-8EE2-83C9DB8A4039}"/>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06A73B1-58CE-459D-B446-2031C4D6622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7F2C2DF0-BDF8-4074-B185-28A7F516FB98}"/>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5" name="Footer Placeholder 4">
            <a:extLst>
              <a:ext uri="{FF2B5EF4-FFF2-40B4-BE49-F238E27FC236}">
                <a16:creationId xmlns:a16="http://schemas.microsoft.com/office/drawing/2014/main" id="{9D3AF180-55CD-491B-8DCB-67958283E44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EEF2236-0486-4A87-807A-E41015915A4C}"/>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2425972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250770-061A-4C41-A0A2-CAF55A81823A}"/>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E3EA1A53-9ECB-44F3-8528-7D00F240A7B1}"/>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36663D9-F701-4531-A611-AE5030D51391}"/>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5" name="Footer Placeholder 4">
            <a:extLst>
              <a:ext uri="{FF2B5EF4-FFF2-40B4-BE49-F238E27FC236}">
                <a16:creationId xmlns:a16="http://schemas.microsoft.com/office/drawing/2014/main" id="{207C6A92-A90F-4410-A0E8-2E75A0239B0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5A9533C-FBFC-480F-82F7-93462879BA96}"/>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685567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7C0CD666-F0C6-4655-89B5-45D2C9B9D0A9}"/>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75FAEC7E-5BDC-467A-8277-8B3487566F75}"/>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1554A85-923B-4E72-8385-699162A0CFA7}"/>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5" name="Footer Placeholder 4">
            <a:extLst>
              <a:ext uri="{FF2B5EF4-FFF2-40B4-BE49-F238E27FC236}">
                <a16:creationId xmlns:a16="http://schemas.microsoft.com/office/drawing/2014/main" id="{37590EFC-5E17-4E74-9F96-2D3A1D72BE5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59051EE-A641-4151-A857-4FC0222DA6C4}"/>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16416017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7335DB-1F12-47FE-9716-2953F97928EF}"/>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DD59C357-89F3-4CB5-9B96-1FF9896B3374}"/>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E32BC42-E719-4038-8EA8-A46A583D2940}"/>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5" name="Footer Placeholder 4">
            <a:extLst>
              <a:ext uri="{FF2B5EF4-FFF2-40B4-BE49-F238E27FC236}">
                <a16:creationId xmlns:a16="http://schemas.microsoft.com/office/drawing/2014/main" id="{B705C39C-DAEA-4DB7-92F5-62271B6DAE3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C96FD21-6D7E-42B6-855A-91406F413A63}"/>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20789857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6CCCFE-000A-49EB-9E0C-7DD435EAD50C}"/>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32CA47B5-61D6-431D-89D1-15ECFB33DF66}"/>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84F82DCE-9059-45EB-B41D-9DD0F1331B34}"/>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5" name="Footer Placeholder 4">
            <a:extLst>
              <a:ext uri="{FF2B5EF4-FFF2-40B4-BE49-F238E27FC236}">
                <a16:creationId xmlns:a16="http://schemas.microsoft.com/office/drawing/2014/main" id="{9A8727B9-AF36-494C-A4BA-F4CFD54B693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A3B91F8-B077-4A08-9A01-A122D175DB32}"/>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190015478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7A3230F-FB66-4AE6-88E5-E5C549CAC978}"/>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8A220E53-1DB6-4E17-B7B6-5B4F0C2FF9AD}"/>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0E57C9EC-F049-4017-AC82-6A0275229A69}"/>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0AE99AAB-D626-4E1D-89A0-CA49F387958D}"/>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6" name="Footer Placeholder 5">
            <a:extLst>
              <a:ext uri="{FF2B5EF4-FFF2-40B4-BE49-F238E27FC236}">
                <a16:creationId xmlns:a16="http://schemas.microsoft.com/office/drawing/2014/main" id="{E3796815-1A6D-401D-B66D-158BCFFEDB4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CC0C71C-BF4F-4C6E-A4F8-56EA89E16282}"/>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22265067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0245FC-6387-4975-8973-2B9E16E67777}"/>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EEA70E16-BF15-4DDC-9CDC-4357A143883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8D383774-CA5A-4D99-90AA-66EC5B5BBDBB}"/>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78D0C44E-CE41-47A3-AF3C-81D6EC41AD96}"/>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92DE308C-5FCA-4CA4-8329-9F085A2712D5}"/>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96F98B60-F4BA-494D-BB26-40CDC16BFA78}"/>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8" name="Footer Placeholder 7">
            <a:extLst>
              <a:ext uri="{FF2B5EF4-FFF2-40B4-BE49-F238E27FC236}">
                <a16:creationId xmlns:a16="http://schemas.microsoft.com/office/drawing/2014/main" id="{9891099A-25EC-4CC1-AAB0-D7E4A7812874}"/>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AEE6F0C-DDD9-43F4-AA21-F19FF3623B13}"/>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26641638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1295AF-4CF5-469C-9A10-8C291EDBFA5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32EBFC3A-9448-41F6-9792-7D119DADC091}"/>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4" name="Footer Placeholder 3">
            <a:extLst>
              <a:ext uri="{FF2B5EF4-FFF2-40B4-BE49-F238E27FC236}">
                <a16:creationId xmlns:a16="http://schemas.microsoft.com/office/drawing/2014/main" id="{820AC2ED-CA67-4CA9-B845-7E8BF41BBD54}"/>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ABCA514D-F214-407A-AA1D-9A678459830F}"/>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211734028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9F67152-E17E-4BC5-B485-39A6D7438708}"/>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3" name="Footer Placeholder 2">
            <a:extLst>
              <a:ext uri="{FF2B5EF4-FFF2-40B4-BE49-F238E27FC236}">
                <a16:creationId xmlns:a16="http://schemas.microsoft.com/office/drawing/2014/main" id="{D782FFC6-FB1D-4B49-A970-CF9190F52430}"/>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2754C692-9AB6-4FF5-9E64-BF7E0CCA57E5}"/>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2699190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0641B5-1838-4655-88B6-8CB56EBE226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CDB47974-5BC0-435A-A317-F430471C5B0A}"/>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E82F0E0B-D5AE-4487-B1F3-C4A9764B3E2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870AB11A-7C3B-42C7-B4E6-6ED93B0EA27F}"/>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6" name="Footer Placeholder 5">
            <a:extLst>
              <a:ext uri="{FF2B5EF4-FFF2-40B4-BE49-F238E27FC236}">
                <a16:creationId xmlns:a16="http://schemas.microsoft.com/office/drawing/2014/main" id="{6866C5AA-0445-44D2-91FC-0480282C016D}"/>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B59A8A9-9F22-42E7-B3E2-19A609C7F2FC}"/>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96296971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45E59B-D864-4278-89E4-D1B941D30CD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7558F65-FC4C-44F3-8FA3-5D3E723FC7F3}"/>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896C71D1-2D51-413E-A93C-8B8F44735ED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B72C4914-FD48-495F-8B52-755E1C2106F8}"/>
              </a:ext>
            </a:extLst>
          </p:cNvPr>
          <p:cNvSpPr>
            <a:spLocks noGrp="1"/>
          </p:cNvSpPr>
          <p:nvPr>
            <p:ph type="dt" sz="half" idx="10"/>
          </p:nvPr>
        </p:nvSpPr>
        <p:spPr/>
        <p:txBody>
          <a:bodyPr/>
          <a:lstStyle/>
          <a:p>
            <a:fld id="{D9771370-6717-4404-A654-D5A8C3577288}" type="datetimeFigureOut">
              <a:rPr lang="en-US" smtClean="0"/>
              <a:t>3/29/2018</a:t>
            </a:fld>
            <a:endParaRPr lang="en-US"/>
          </a:p>
        </p:txBody>
      </p:sp>
      <p:sp>
        <p:nvSpPr>
          <p:cNvPr id="6" name="Footer Placeholder 5">
            <a:extLst>
              <a:ext uri="{FF2B5EF4-FFF2-40B4-BE49-F238E27FC236}">
                <a16:creationId xmlns:a16="http://schemas.microsoft.com/office/drawing/2014/main" id="{4DACC017-0767-4B99-99D3-FA9390A90A47}"/>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84DB170F-75AB-4D6A-B700-1B0EB855F4D3}"/>
              </a:ext>
            </a:extLst>
          </p:cNvPr>
          <p:cNvSpPr>
            <a:spLocks noGrp="1"/>
          </p:cNvSpPr>
          <p:nvPr>
            <p:ph type="sldNum" sz="quarter" idx="12"/>
          </p:nvPr>
        </p:nvSpPr>
        <p:spPr/>
        <p:txBody>
          <a:bodyPr/>
          <a:lstStyle/>
          <a:p>
            <a:fld id="{9F928CA6-7047-41DE-B5D8-8FFBC13B7235}" type="slidenum">
              <a:rPr lang="en-US" smtClean="0"/>
              <a:t>‹#›</a:t>
            </a:fld>
            <a:endParaRPr lang="en-US"/>
          </a:p>
        </p:txBody>
      </p:sp>
    </p:spTree>
    <p:extLst>
      <p:ext uri="{BB962C8B-B14F-4D97-AF65-F5344CB8AC3E}">
        <p14:creationId xmlns:p14="http://schemas.microsoft.com/office/powerpoint/2010/main" val="3960534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C10A2754-7390-4089-81F7-0287A1558A85}"/>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C46C37C8-0177-4708-9D11-B674774987D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4174909-ABC0-445F-8884-4DB8C483262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9771370-6717-4404-A654-D5A8C3577288}" type="datetimeFigureOut">
              <a:rPr lang="en-US" smtClean="0"/>
              <a:t>3/29/2018</a:t>
            </a:fld>
            <a:endParaRPr lang="en-US"/>
          </a:p>
        </p:txBody>
      </p:sp>
      <p:sp>
        <p:nvSpPr>
          <p:cNvPr id="5" name="Footer Placeholder 4">
            <a:extLst>
              <a:ext uri="{FF2B5EF4-FFF2-40B4-BE49-F238E27FC236}">
                <a16:creationId xmlns:a16="http://schemas.microsoft.com/office/drawing/2014/main" id="{936518EF-B6A2-4F61-83D6-C53988BC4CB4}"/>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1DF23FF8-E38E-456E-83C9-889F0DE34E67}"/>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F928CA6-7047-41DE-B5D8-8FFBC13B7235}" type="slidenum">
              <a:rPr lang="en-US" smtClean="0"/>
              <a:t>‹#›</a:t>
            </a:fld>
            <a:endParaRPr lang="en-US"/>
          </a:p>
        </p:txBody>
      </p:sp>
    </p:spTree>
    <p:extLst>
      <p:ext uri="{BB962C8B-B14F-4D97-AF65-F5344CB8AC3E}">
        <p14:creationId xmlns:p14="http://schemas.microsoft.com/office/powerpoint/2010/main" val="423196629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5677F8F-0D2C-4478-89B3-95AE6C951E72}"/>
              </a:ext>
            </a:extLst>
          </p:cNvPr>
          <p:cNvSpPr>
            <a:spLocks noGrp="1"/>
          </p:cNvSpPr>
          <p:nvPr>
            <p:ph type="ctrTitle"/>
          </p:nvPr>
        </p:nvSpPr>
        <p:spPr/>
        <p:txBody>
          <a:bodyPr/>
          <a:lstStyle/>
          <a:p>
            <a:r>
              <a:rPr lang="en-US"/>
              <a:t>The root cause of all security failures</a:t>
            </a:r>
          </a:p>
        </p:txBody>
      </p:sp>
      <p:sp>
        <p:nvSpPr>
          <p:cNvPr id="4" name="Subtitle 2">
            <a:extLst>
              <a:ext uri="{FF2B5EF4-FFF2-40B4-BE49-F238E27FC236}">
                <a16:creationId xmlns:a16="http://schemas.microsoft.com/office/drawing/2014/main" id="{BA685B84-299A-492D-87FC-0554952DBEF4}"/>
              </a:ext>
            </a:extLst>
          </p:cNvPr>
          <p:cNvSpPr>
            <a:spLocks noGrp="1"/>
          </p:cNvSpPr>
          <p:nvPr>
            <p:ph type="subTitle" idx="1"/>
          </p:nvPr>
        </p:nvSpPr>
        <p:spPr>
          <a:xfrm>
            <a:off x="9368443" y="5730096"/>
            <a:ext cx="2599113" cy="936711"/>
          </a:xfrm>
        </p:spPr>
        <p:txBody>
          <a:bodyPr/>
          <a:lstStyle/>
          <a:p>
            <a:r>
              <a:rPr lang="en-US">
                <a:solidFill>
                  <a:schemeClr val="bg1">
                    <a:lumMod val="65000"/>
                  </a:schemeClr>
                </a:solidFill>
              </a:rPr>
              <a:t>Roger L. Costello</a:t>
            </a:r>
          </a:p>
          <a:p>
            <a:r>
              <a:rPr lang="en-US">
                <a:solidFill>
                  <a:schemeClr val="bg1">
                    <a:lumMod val="65000"/>
                  </a:schemeClr>
                </a:solidFill>
              </a:rPr>
              <a:t>March 29, 2018</a:t>
            </a:r>
          </a:p>
        </p:txBody>
      </p:sp>
    </p:spTree>
    <p:extLst>
      <p:ext uri="{BB962C8B-B14F-4D97-AF65-F5344CB8AC3E}">
        <p14:creationId xmlns:p14="http://schemas.microsoft.com/office/powerpoint/2010/main" val="145166170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40DE8B-38E6-4203-BEF3-DB57592F86CA}"/>
              </a:ext>
            </a:extLst>
          </p:cNvPr>
          <p:cNvSpPr>
            <a:spLocks noGrp="1"/>
          </p:cNvSpPr>
          <p:nvPr>
            <p:ph type="title"/>
          </p:nvPr>
        </p:nvSpPr>
        <p:spPr/>
        <p:txBody>
          <a:bodyPr/>
          <a:lstStyle/>
          <a:p>
            <a:r>
              <a:rPr lang="en-US"/>
              <a:t>Binary relation</a:t>
            </a:r>
          </a:p>
        </p:txBody>
      </p:sp>
      <p:sp>
        <p:nvSpPr>
          <p:cNvPr id="3" name="Content Placeholder 2">
            <a:extLst>
              <a:ext uri="{FF2B5EF4-FFF2-40B4-BE49-F238E27FC236}">
                <a16:creationId xmlns:a16="http://schemas.microsoft.com/office/drawing/2014/main" id="{16B46115-822E-420B-97D1-2582D676A4FC}"/>
              </a:ext>
            </a:extLst>
          </p:cNvPr>
          <p:cNvSpPr>
            <a:spLocks noGrp="1"/>
          </p:cNvSpPr>
          <p:nvPr>
            <p:ph idx="1"/>
          </p:nvPr>
        </p:nvSpPr>
        <p:spPr/>
        <p:txBody>
          <a:bodyPr/>
          <a:lstStyle/>
          <a:p>
            <a:r>
              <a:rPr lang="en-US"/>
              <a:t>The examples shown on the previous slides show binary relations:</a:t>
            </a:r>
          </a:p>
          <a:p>
            <a:pPr lvl="1"/>
            <a:r>
              <a:rPr lang="en-US"/>
              <a:t>Online store: a binary relation “knows” between customer and password, e.g., Eve knows password0</a:t>
            </a:r>
          </a:p>
          <a:p>
            <a:pPr lvl="1"/>
            <a:r>
              <a:rPr lang="en-US"/>
              <a:t>Hotel: a binary relation “unlocks” between guest and room access, e.g., guest0 unlocks room0</a:t>
            </a:r>
          </a:p>
        </p:txBody>
      </p:sp>
    </p:spTree>
    <p:extLst>
      <p:ext uri="{BB962C8B-B14F-4D97-AF65-F5344CB8AC3E}">
        <p14:creationId xmlns:p14="http://schemas.microsoft.com/office/powerpoint/2010/main" val="220285168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AD3F12-6A0A-45B3-AE6E-099F102B5141}"/>
              </a:ext>
            </a:extLst>
          </p:cNvPr>
          <p:cNvSpPr>
            <a:spLocks noGrp="1"/>
          </p:cNvSpPr>
          <p:nvPr>
            <p:ph type="title"/>
          </p:nvPr>
        </p:nvSpPr>
        <p:spPr/>
        <p:txBody>
          <a:bodyPr/>
          <a:lstStyle/>
          <a:p>
            <a:r>
              <a:rPr lang="en-US"/>
              <a:t>Binary relations are well-studied</a:t>
            </a:r>
          </a:p>
        </p:txBody>
      </p:sp>
      <p:sp>
        <p:nvSpPr>
          <p:cNvPr id="3" name="Content Placeholder 2">
            <a:extLst>
              <a:ext uri="{FF2B5EF4-FFF2-40B4-BE49-F238E27FC236}">
                <a16:creationId xmlns:a16="http://schemas.microsoft.com/office/drawing/2014/main" id="{9237D1B1-5770-487C-AB34-C6C3BCBEF50E}"/>
              </a:ext>
            </a:extLst>
          </p:cNvPr>
          <p:cNvSpPr>
            <a:spLocks noGrp="1"/>
          </p:cNvSpPr>
          <p:nvPr>
            <p:ph idx="1"/>
          </p:nvPr>
        </p:nvSpPr>
        <p:spPr/>
        <p:txBody>
          <a:bodyPr/>
          <a:lstStyle/>
          <a:p>
            <a:r>
              <a:rPr lang="en-US"/>
              <a:t>Mathematicians and computer scientists have studied sets and binary relations extensively. </a:t>
            </a:r>
          </a:p>
          <a:p>
            <a:r>
              <a:rPr lang="en-US"/>
              <a:t>Certain properties arise over and over in binary relations, and have been given names. </a:t>
            </a:r>
          </a:p>
          <a:p>
            <a:r>
              <a:rPr lang="en-US" i="1"/>
              <a:t>The property that binary relations must have for a system to be secure is the </a:t>
            </a:r>
            <a:r>
              <a:rPr lang="en-US" b="1" i="1"/>
              <a:t>injective property</a:t>
            </a:r>
            <a:r>
              <a:rPr lang="en-US" i="1"/>
              <a:t>. </a:t>
            </a:r>
          </a:p>
          <a:p>
            <a:r>
              <a:rPr lang="en-US" i="1"/>
              <a:t>The injective property is the most important property for security. </a:t>
            </a:r>
            <a:endParaRPr lang="en-US"/>
          </a:p>
        </p:txBody>
      </p:sp>
    </p:spTree>
    <p:extLst>
      <p:ext uri="{BB962C8B-B14F-4D97-AF65-F5344CB8AC3E}">
        <p14:creationId xmlns:p14="http://schemas.microsoft.com/office/powerpoint/2010/main" val="420331881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9B5FE9-9E85-456B-999A-CDFE99C3F76B}"/>
              </a:ext>
            </a:extLst>
          </p:cNvPr>
          <p:cNvSpPr>
            <a:spLocks noGrp="1"/>
          </p:cNvSpPr>
          <p:nvPr>
            <p:ph type="title"/>
          </p:nvPr>
        </p:nvSpPr>
        <p:spPr/>
        <p:txBody>
          <a:bodyPr/>
          <a:lstStyle/>
          <a:p>
            <a:r>
              <a:rPr lang="en-US"/>
              <a:t>Here is the injective property:</a:t>
            </a:r>
          </a:p>
        </p:txBody>
      </p:sp>
      <p:grpSp>
        <p:nvGrpSpPr>
          <p:cNvPr id="4" name="Group 3">
            <a:extLst>
              <a:ext uri="{FF2B5EF4-FFF2-40B4-BE49-F238E27FC236}">
                <a16:creationId xmlns:a16="http://schemas.microsoft.com/office/drawing/2014/main" id="{D233EF18-A153-4A15-AAA4-2FD42AF7D707}"/>
              </a:ext>
            </a:extLst>
          </p:cNvPr>
          <p:cNvGrpSpPr/>
          <p:nvPr/>
        </p:nvGrpSpPr>
        <p:grpSpPr>
          <a:xfrm>
            <a:off x="1821872" y="2501167"/>
            <a:ext cx="1399309" cy="1829764"/>
            <a:chOff x="1555865" y="389734"/>
            <a:chExt cx="1399309" cy="1829764"/>
          </a:xfrm>
        </p:grpSpPr>
        <p:sp>
          <p:nvSpPr>
            <p:cNvPr id="5" name="Oval 4">
              <a:extLst>
                <a:ext uri="{FF2B5EF4-FFF2-40B4-BE49-F238E27FC236}">
                  <a16:creationId xmlns:a16="http://schemas.microsoft.com/office/drawing/2014/main" id="{EBE19893-3288-4A5B-A803-C7F2541F9B7F}"/>
                </a:ext>
              </a:extLst>
            </p:cNvPr>
            <p:cNvSpPr/>
            <p:nvPr/>
          </p:nvSpPr>
          <p:spPr>
            <a:xfrm>
              <a:off x="1555865" y="91717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1</a:t>
              </a:r>
            </a:p>
          </p:txBody>
        </p:sp>
        <p:sp>
          <p:nvSpPr>
            <p:cNvPr id="6" name="Oval 5">
              <a:extLst>
                <a:ext uri="{FF2B5EF4-FFF2-40B4-BE49-F238E27FC236}">
                  <a16:creationId xmlns:a16="http://schemas.microsoft.com/office/drawing/2014/main" id="{4F097911-2E74-4DE4-A101-CE3D073AD918}"/>
                </a:ext>
              </a:extLst>
            </p:cNvPr>
            <p:cNvSpPr/>
            <p:nvPr/>
          </p:nvSpPr>
          <p:spPr>
            <a:xfrm>
              <a:off x="2639291" y="91717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2</a:t>
              </a:r>
            </a:p>
          </p:txBody>
        </p:sp>
        <p:cxnSp>
          <p:nvCxnSpPr>
            <p:cNvPr id="7" name="Straight Arrow Connector 6">
              <a:extLst>
                <a:ext uri="{FF2B5EF4-FFF2-40B4-BE49-F238E27FC236}">
                  <a16:creationId xmlns:a16="http://schemas.microsoft.com/office/drawing/2014/main" id="{96867ABE-D2EE-4F2D-AE16-73D77495F921}"/>
                </a:ext>
              </a:extLst>
            </p:cNvPr>
            <p:cNvCxnSpPr>
              <a:stCxn id="5" idx="6"/>
              <a:endCxn id="6" idx="2"/>
            </p:cNvCxnSpPr>
            <p:nvPr/>
          </p:nvCxnSpPr>
          <p:spPr>
            <a:xfrm>
              <a:off x="1871748" y="1050175"/>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8" name="Oval 7">
              <a:extLst>
                <a:ext uri="{FF2B5EF4-FFF2-40B4-BE49-F238E27FC236}">
                  <a16:creationId xmlns:a16="http://schemas.microsoft.com/office/drawing/2014/main" id="{D9A04286-84DE-4045-B16A-6A8826EF40B8}"/>
                </a:ext>
              </a:extLst>
            </p:cNvPr>
            <p:cNvSpPr/>
            <p:nvPr/>
          </p:nvSpPr>
          <p:spPr>
            <a:xfrm>
              <a:off x="1555865" y="143533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3</a:t>
              </a:r>
            </a:p>
          </p:txBody>
        </p:sp>
        <p:sp>
          <p:nvSpPr>
            <p:cNvPr id="9" name="Oval 8">
              <a:extLst>
                <a:ext uri="{FF2B5EF4-FFF2-40B4-BE49-F238E27FC236}">
                  <a16:creationId xmlns:a16="http://schemas.microsoft.com/office/drawing/2014/main" id="{39D023D4-2AE3-4352-A986-9085D82371C5}"/>
                </a:ext>
              </a:extLst>
            </p:cNvPr>
            <p:cNvSpPr/>
            <p:nvPr/>
          </p:nvSpPr>
          <p:spPr>
            <a:xfrm>
              <a:off x="2639291" y="143533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4</a:t>
              </a:r>
            </a:p>
          </p:txBody>
        </p:sp>
        <p:cxnSp>
          <p:nvCxnSpPr>
            <p:cNvPr id="10" name="Straight Arrow Connector 9">
              <a:extLst>
                <a:ext uri="{FF2B5EF4-FFF2-40B4-BE49-F238E27FC236}">
                  <a16:creationId xmlns:a16="http://schemas.microsoft.com/office/drawing/2014/main" id="{C4D94A02-8742-418C-A61A-8E6EC3DCE9DE}"/>
                </a:ext>
              </a:extLst>
            </p:cNvPr>
            <p:cNvCxnSpPr>
              <a:stCxn id="8" idx="6"/>
              <a:endCxn id="9" idx="2"/>
            </p:cNvCxnSpPr>
            <p:nvPr/>
          </p:nvCxnSpPr>
          <p:spPr>
            <a:xfrm>
              <a:off x="1871748" y="1568335"/>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1" name="Oval 10">
              <a:extLst>
                <a:ext uri="{FF2B5EF4-FFF2-40B4-BE49-F238E27FC236}">
                  <a16:creationId xmlns:a16="http://schemas.microsoft.com/office/drawing/2014/main" id="{8404D4CA-EA66-48C4-A48E-31CE7D2570E3}"/>
                </a:ext>
              </a:extLst>
            </p:cNvPr>
            <p:cNvSpPr/>
            <p:nvPr/>
          </p:nvSpPr>
          <p:spPr>
            <a:xfrm>
              <a:off x="2639291" y="195349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5</a:t>
              </a:r>
            </a:p>
          </p:txBody>
        </p:sp>
        <p:cxnSp>
          <p:nvCxnSpPr>
            <p:cNvPr id="12" name="Straight Arrow Connector 11">
              <a:extLst>
                <a:ext uri="{FF2B5EF4-FFF2-40B4-BE49-F238E27FC236}">
                  <a16:creationId xmlns:a16="http://schemas.microsoft.com/office/drawing/2014/main" id="{D0717EE5-700D-495F-9751-F6EC8C04C604}"/>
                </a:ext>
              </a:extLst>
            </p:cNvPr>
            <p:cNvCxnSpPr>
              <a:stCxn id="8" idx="6"/>
              <a:endCxn id="11" idx="1"/>
            </p:cNvCxnSpPr>
            <p:nvPr/>
          </p:nvCxnSpPr>
          <p:spPr>
            <a:xfrm>
              <a:off x="1871748" y="1568335"/>
              <a:ext cx="813803" cy="42411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1459345E-EC2F-4106-9851-03F48D9DF3E8}"/>
                </a:ext>
              </a:extLst>
            </p:cNvPr>
            <p:cNvSpPr txBox="1"/>
            <p:nvPr/>
          </p:nvSpPr>
          <p:spPr>
            <a:xfrm>
              <a:off x="1789092" y="389734"/>
              <a:ext cx="979114" cy="369332"/>
            </a:xfrm>
            <a:prstGeom prst="rect">
              <a:avLst/>
            </a:prstGeom>
            <a:noFill/>
          </p:spPr>
          <p:txBody>
            <a:bodyPr wrap="none" rtlCol="0">
              <a:spAutoFit/>
            </a:bodyPr>
            <a:lstStyle/>
            <a:p>
              <a:r>
                <a:rPr lang="en-US"/>
                <a:t>Injective</a:t>
              </a:r>
            </a:p>
          </p:txBody>
        </p:sp>
      </p:grpSp>
      <p:grpSp>
        <p:nvGrpSpPr>
          <p:cNvPr id="14" name="Group 13">
            <a:extLst>
              <a:ext uri="{FF2B5EF4-FFF2-40B4-BE49-F238E27FC236}">
                <a16:creationId xmlns:a16="http://schemas.microsoft.com/office/drawing/2014/main" id="{345E12C9-6F3C-4CA8-AA58-3FAF0B1C93C4}"/>
              </a:ext>
            </a:extLst>
          </p:cNvPr>
          <p:cNvGrpSpPr/>
          <p:nvPr/>
        </p:nvGrpSpPr>
        <p:grpSpPr>
          <a:xfrm>
            <a:off x="5396345" y="2505805"/>
            <a:ext cx="1399309" cy="1311604"/>
            <a:chOff x="1555865" y="3019327"/>
            <a:chExt cx="1399309" cy="1311604"/>
          </a:xfrm>
        </p:grpSpPr>
        <p:sp>
          <p:nvSpPr>
            <p:cNvPr id="15" name="Oval 14">
              <a:extLst>
                <a:ext uri="{FF2B5EF4-FFF2-40B4-BE49-F238E27FC236}">
                  <a16:creationId xmlns:a16="http://schemas.microsoft.com/office/drawing/2014/main" id="{8E2CA880-4635-4667-9400-52A4CF901AB2}"/>
                </a:ext>
              </a:extLst>
            </p:cNvPr>
            <p:cNvSpPr/>
            <p:nvPr/>
          </p:nvSpPr>
          <p:spPr>
            <a:xfrm>
              <a:off x="1555865" y="3546764"/>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1</a:t>
              </a:r>
            </a:p>
          </p:txBody>
        </p:sp>
        <p:sp>
          <p:nvSpPr>
            <p:cNvPr id="16" name="Oval 15">
              <a:extLst>
                <a:ext uri="{FF2B5EF4-FFF2-40B4-BE49-F238E27FC236}">
                  <a16:creationId xmlns:a16="http://schemas.microsoft.com/office/drawing/2014/main" id="{0F143C40-4034-43C9-8DC5-6F7CA84EBD01}"/>
                </a:ext>
              </a:extLst>
            </p:cNvPr>
            <p:cNvSpPr/>
            <p:nvPr/>
          </p:nvSpPr>
          <p:spPr>
            <a:xfrm>
              <a:off x="2639291" y="3546764"/>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2</a:t>
              </a:r>
            </a:p>
          </p:txBody>
        </p:sp>
        <p:cxnSp>
          <p:nvCxnSpPr>
            <p:cNvPr id="17" name="Straight Arrow Connector 16">
              <a:extLst>
                <a:ext uri="{FF2B5EF4-FFF2-40B4-BE49-F238E27FC236}">
                  <a16:creationId xmlns:a16="http://schemas.microsoft.com/office/drawing/2014/main" id="{D2CA04E2-A8CC-451D-8E23-55F6DEC117BB}"/>
                </a:ext>
              </a:extLst>
            </p:cNvPr>
            <p:cNvCxnSpPr>
              <a:stCxn id="15" idx="6"/>
              <a:endCxn id="16" idx="2"/>
            </p:cNvCxnSpPr>
            <p:nvPr/>
          </p:nvCxnSpPr>
          <p:spPr>
            <a:xfrm>
              <a:off x="1871748" y="3679768"/>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8" name="Oval 17">
              <a:extLst>
                <a:ext uri="{FF2B5EF4-FFF2-40B4-BE49-F238E27FC236}">
                  <a16:creationId xmlns:a16="http://schemas.microsoft.com/office/drawing/2014/main" id="{0E664FF7-C8B1-43F6-866E-7D8B65DD50FC}"/>
                </a:ext>
              </a:extLst>
            </p:cNvPr>
            <p:cNvSpPr/>
            <p:nvPr/>
          </p:nvSpPr>
          <p:spPr>
            <a:xfrm>
              <a:off x="1555865" y="4064924"/>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3</a:t>
              </a:r>
            </a:p>
          </p:txBody>
        </p:sp>
        <p:sp>
          <p:nvSpPr>
            <p:cNvPr id="19" name="Oval 18">
              <a:extLst>
                <a:ext uri="{FF2B5EF4-FFF2-40B4-BE49-F238E27FC236}">
                  <a16:creationId xmlns:a16="http://schemas.microsoft.com/office/drawing/2014/main" id="{C9F6EE10-AA60-48AC-8CF7-8BFA2CD8A1A9}"/>
                </a:ext>
              </a:extLst>
            </p:cNvPr>
            <p:cNvSpPr/>
            <p:nvPr/>
          </p:nvSpPr>
          <p:spPr>
            <a:xfrm>
              <a:off x="2639291" y="4064924"/>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4</a:t>
              </a:r>
            </a:p>
          </p:txBody>
        </p:sp>
        <p:cxnSp>
          <p:nvCxnSpPr>
            <p:cNvPr id="20" name="Straight Arrow Connector 19">
              <a:extLst>
                <a:ext uri="{FF2B5EF4-FFF2-40B4-BE49-F238E27FC236}">
                  <a16:creationId xmlns:a16="http://schemas.microsoft.com/office/drawing/2014/main" id="{4C230549-282A-4ED4-8A62-C11A322F2165}"/>
                </a:ext>
              </a:extLst>
            </p:cNvPr>
            <p:cNvCxnSpPr>
              <a:stCxn id="18" idx="6"/>
              <a:endCxn id="19" idx="2"/>
            </p:cNvCxnSpPr>
            <p:nvPr/>
          </p:nvCxnSpPr>
          <p:spPr>
            <a:xfrm>
              <a:off x="1871748" y="4197928"/>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21" name="TextBox 20">
              <a:extLst>
                <a:ext uri="{FF2B5EF4-FFF2-40B4-BE49-F238E27FC236}">
                  <a16:creationId xmlns:a16="http://schemas.microsoft.com/office/drawing/2014/main" id="{6D301BD7-A06D-4AC9-BB7C-82C0DCD08D62}"/>
                </a:ext>
              </a:extLst>
            </p:cNvPr>
            <p:cNvSpPr txBox="1"/>
            <p:nvPr/>
          </p:nvSpPr>
          <p:spPr>
            <a:xfrm>
              <a:off x="1575309" y="3019327"/>
              <a:ext cx="1379865" cy="369332"/>
            </a:xfrm>
            <a:prstGeom prst="rect">
              <a:avLst/>
            </a:prstGeom>
            <a:noFill/>
          </p:spPr>
          <p:txBody>
            <a:bodyPr wrap="none" rtlCol="0">
              <a:spAutoFit/>
            </a:bodyPr>
            <a:lstStyle/>
            <a:p>
              <a:r>
                <a:rPr lang="en-US"/>
                <a:t>Not Injective</a:t>
              </a:r>
            </a:p>
          </p:txBody>
        </p:sp>
        <p:cxnSp>
          <p:nvCxnSpPr>
            <p:cNvPr id="22" name="Straight Arrow Connector 21">
              <a:extLst>
                <a:ext uri="{FF2B5EF4-FFF2-40B4-BE49-F238E27FC236}">
                  <a16:creationId xmlns:a16="http://schemas.microsoft.com/office/drawing/2014/main" id="{3DF2A757-9ED8-4D37-876D-B5F416098B1D}"/>
                </a:ext>
              </a:extLst>
            </p:cNvPr>
            <p:cNvCxnSpPr>
              <a:stCxn id="18" idx="6"/>
              <a:endCxn id="16" idx="3"/>
            </p:cNvCxnSpPr>
            <p:nvPr/>
          </p:nvCxnSpPr>
          <p:spPr>
            <a:xfrm flipV="1">
              <a:off x="1871748" y="3773815"/>
              <a:ext cx="813803" cy="42411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sp>
        <p:nvSpPr>
          <p:cNvPr id="3" name="Rectangle 2">
            <a:extLst>
              <a:ext uri="{FF2B5EF4-FFF2-40B4-BE49-F238E27FC236}">
                <a16:creationId xmlns:a16="http://schemas.microsoft.com/office/drawing/2014/main" id="{69C312C9-AB22-45B4-8AB5-FF632E02227B}"/>
              </a:ext>
            </a:extLst>
          </p:cNvPr>
          <p:cNvSpPr/>
          <p:nvPr/>
        </p:nvSpPr>
        <p:spPr>
          <a:xfrm>
            <a:off x="1402080" y="5001137"/>
            <a:ext cx="6810894" cy="830997"/>
          </a:xfrm>
          <a:prstGeom prst="rect">
            <a:avLst/>
          </a:prstGeom>
        </p:spPr>
        <p:txBody>
          <a:bodyPr wrap="square">
            <a:spAutoFit/>
          </a:bodyPr>
          <a:lstStyle/>
          <a:p>
            <a:r>
              <a:rPr lang="en-US" sz="2400">
                <a:latin typeface="Calibri" panose="020F0502020204030204" pitchFamily="34" charset="0"/>
                <a:ea typeface="Calibri" panose="020F0502020204030204" pitchFamily="34" charset="0"/>
                <a:cs typeface="Times New Roman" panose="02020603050405020304" pitchFamily="18" charset="0"/>
              </a:rPr>
              <a:t>A binary relation is injective if each value in the range is mapped to by at most one value in the domain.</a:t>
            </a:r>
            <a:endParaRPr lang="en-US" sz="2400"/>
          </a:p>
        </p:txBody>
      </p:sp>
    </p:spTree>
    <p:extLst>
      <p:ext uri="{BB962C8B-B14F-4D97-AF65-F5344CB8AC3E}">
        <p14:creationId xmlns:p14="http://schemas.microsoft.com/office/powerpoint/2010/main" val="290518800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D233EF18-A153-4A15-AAA4-2FD42AF7D707}"/>
              </a:ext>
            </a:extLst>
          </p:cNvPr>
          <p:cNvGrpSpPr/>
          <p:nvPr/>
        </p:nvGrpSpPr>
        <p:grpSpPr>
          <a:xfrm>
            <a:off x="1821872" y="2316080"/>
            <a:ext cx="1399309" cy="2014851"/>
            <a:chOff x="1555865" y="204647"/>
            <a:chExt cx="1399309" cy="2014851"/>
          </a:xfrm>
        </p:grpSpPr>
        <p:sp>
          <p:nvSpPr>
            <p:cNvPr id="5" name="Oval 4">
              <a:extLst>
                <a:ext uri="{FF2B5EF4-FFF2-40B4-BE49-F238E27FC236}">
                  <a16:creationId xmlns:a16="http://schemas.microsoft.com/office/drawing/2014/main" id="{EBE19893-3288-4A5B-A803-C7F2541F9B7F}"/>
                </a:ext>
              </a:extLst>
            </p:cNvPr>
            <p:cNvSpPr/>
            <p:nvPr/>
          </p:nvSpPr>
          <p:spPr>
            <a:xfrm>
              <a:off x="1555865" y="91717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1</a:t>
              </a:r>
            </a:p>
          </p:txBody>
        </p:sp>
        <p:sp>
          <p:nvSpPr>
            <p:cNvPr id="6" name="Oval 5">
              <a:extLst>
                <a:ext uri="{FF2B5EF4-FFF2-40B4-BE49-F238E27FC236}">
                  <a16:creationId xmlns:a16="http://schemas.microsoft.com/office/drawing/2014/main" id="{4F097911-2E74-4DE4-A101-CE3D073AD918}"/>
                </a:ext>
              </a:extLst>
            </p:cNvPr>
            <p:cNvSpPr/>
            <p:nvPr/>
          </p:nvSpPr>
          <p:spPr>
            <a:xfrm>
              <a:off x="2639291" y="91717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2</a:t>
              </a:r>
            </a:p>
          </p:txBody>
        </p:sp>
        <p:cxnSp>
          <p:nvCxnSpPr>
            <p:cNvPr id="7" name="Straight Arrow Connector 6">
              <a:extLst>
                <a:ext uri="{FF2B5EF4-FFF2-40B4-BE49-F238E27FC236}">
                  <a16:creationId xmlns:a16="http://schemas.microsoft.com/office/drawing/2014/main" id="{96867ABE-D2EE-4F2D-AE16-73D77495F921}"/>
                </a:ext>
              </a:extLst>
            </p:cNvPr>
            <p:cNvCxnSpPr>
              <a:stCxn id="5" idx="6"/>
              <a:endCxn id="6" idx="2"/>
            </p:cNvCxnSpPr>
            <p:nvPr/>
          </p:nvCxnSpPr>
          <p:spPr>
            <a:xfrm>
              <a:off x="1871748" y="1050175"/>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8" name="Oval 7">
              <a:extLst>
                <a:ext uri="{FF2B5EF4-FFF2-40B4-BE49-F238E27FC236}">
                  <a16:creationId xmlns:a16="http://schemas.microsoft.com/office/drawing/2014/main" id="{D9A04286-84DE-4045-B16A-6A8826EF40B8}"/>
                </a:ext>
              </a:extLst>
            </p:cNvPr>
            <p:cNvSpPr/>
            <p:nvPr/>
          </p:nvSpPr>
          <p:spPr>
            <a:xfrm>
              <a:off x="1555865" y="143533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3</a:t>
              </a:r>
            </a:p>
          </p:txBody>
        </p:sp>
        <p:sp>
          <p:nvSpPr>
            <p:cNvPr id="9" name="Oval 8">
              <a:extLst>
                <a:ext uri="{FF2B5EF4-FFF2-40B4-BE49-F238E27FC236}">
                  <a16:creationId xmlns:a16="http://schemas.microsoft.com/office/drawing/2014/main" id="{39D023D4-2AE3-4352-A986-9085D82371C5}"/>
                </a:ext>
              </a:extLst>
            </p:cNvPr>
            <p:cNvSpPr/>
            <p:nvPr/>
          </p:nvSpPr>
          <p:spPr>
            <a:xfrm>
              <a:off x="2639291" y="143533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4</a:t>
              </a:r>
            </a:p>
          </p:txBody>
        </p:sp>
        <p:cxnSp>
          <p:nvCxnSpPr>
            <p:cNvPr id="10" name="Straight Arrow Connector 9">
              <a:extLst>
                <a:ext uri="{FF2B5EF4-FFF2-40B4-BE49-F238E27FC236}">
                  <a16:creationId xmlns:a16="http://schemas.microsoft.com/office/drawing/2014/main" id="{C4D94A02-8742-418C-A61A-8E6EC3DCE9DE}"/>
                </a:ext>
              </a:extLst>
            </p:cNvPr>
            <p:cNvCxnSpPr>
              <a:stCxn id="8" idx="6"/>
              <a:endCxn id="9" idx="2"/>
            </p:cNvCxnSpPr>
            <p:nvPr/>
          </p:nvCxnSpPr>
          <p:spPr>
            <a:xfrm>
              <a:off x="1871748" y="1568335"/>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1" name="Oval 10">
              <a:extLst>
                <a:ext uri="{FF2B5EF4-FFF2-40B4-BE49-F238E27FC236}">
                  <a16:creationId xmlns:a16="http://schemas.microsoft.com/office/drawing/2014/main" id="{8404D4CA-EA66-48C4-A48E-31CE7D2570E3}"/>
                </a:ext>
              </a:extLst>
            </p:cNvPr>
            <p:cNvSpPr/>
            <p:nvPr/>
          </p:nvSpPr>
          <p:spPr>
            <a:xfrm>
              <a:off x="2639291" y="195349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5</a:t>
              </a:r>
            </a:p>
          </p:txBody>
        </p:sp>
        <p:cxnSp>
          <p:nvCxnSpPr>
            <p:cNvPr id="12" name="Straight Arrow Connector 11">
              <a:extLst>
                <a:ext uri="{FF2B5EF4-FFF2-40B4-BE49-F238E27FC236}">
                  <a16:creationId xmlns:a16="http://schemas.microsoft.com/office/drawing/2014/main" id="{D0717EE5-700D-495F-9751-F6EC8C04C604}"/>
                </a:ext>
              </a:extLst>
            </p:cNvPr>
            <p:cNvCxnSpPr>
              <a:stCxn id="8" idx="6"/>
              <a:endCxn id="11" idx="1"/>
            </p:cNvCxnSpPr>
            <p:nvPr/>
          </p:nvCxnSpPr>
          <p:spPr>
            <a:xfrm>
              <a:off x="1871748" y="1568335"/>
              <a:ext cx="813803" cy="42411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1459345E-EC2F-4106-9851-03F48D9DF3E8}"/>
                </a:ext>
              </a:extLst>
            </p:cNvPr>
            <p:cNvSpPr txBox="1"/>
            <p:nvPr/>
          </p:nvSpPr>
          <p:spPr>
            <a:xfrm>
              <a:off x="1765962" y="204647"/>
              <a:ext cx="979114" cy="369332"/>
            </a:xfrm>
            <a:prstGeom prst="rect">
              <a:avLst/>
            </a:prstGeom>
            <a:noFill/>
          </p:spPr>
          <p:txBody>
            <a:bodyPr wrap="none" rtlCol="0">
              <a:spAutoFit/>
            </a:bodyPr>
            <a:lstStyle/>
            <a:p>
              <a:r>
                <a:rPr lang="en-US"/>
                <a:t>Injective</a:t>
              </a:r>
            </a:p>
          </p:txBody>
        </p:sp>
      </p:grpSp>
      <p:sp>
        <p:nvSpPr>
          <p:cNvPr id="23" name="TextBox 22">
            <a:extLst>
              <a:ext uri="{FF2B5EF4-FFF2-40B4-BE49-F238E27FC236}">
                <a16:creationId xmlns:a16="http://schemas.microsoft.com/office/drawing/2014/main" id="{E5969ABB-63DB-4059-AA68-7017FAD515C5}"/>
              </a:ext>
            </a:extLst>
          </p:cNvPr>
          <p:cNvSpPr txBox="1"/>
          <p:nvPr/>
        </p:nvSpPr>
        <p:spPr>
          <a:xfrm>
            <a:off x="3749837" y="3131265"/>
            <a:ext cx="2783968" cy="1200329"/>
          </a:xfrm>
          <a:prstGeom prst="rect">
            <a:avLst/>
          </a:prstGeom>
          <a:noFill/>
        </p:spPr>
        <p:txBody>
          <a:bodyPr wrap="square" rtlCol="0">
            <a:spAutoFit/>
          </a:bodyPr>
          <a:lstStyle/>
          <a:p>
            <a:r>
              <a:rPr lang="en-US" sz="2400"/>
              <a:t>At most one value is mapped to each of these</a:t>
            </a:r>
          </a:p>
        </p:txBody>
      </p:sp>
      <p:sp>
        <p:nvSpPr>
          <p:cNvPr id="27" name="Freeform: Shape 26">
            <a:extLst>
              <a:ext uri="{FF2B5EF4-FFF2-40B4-BE49-F238E27FC236}">
                <a16:creationId xmlns:a16="http://schemas.microsoft.com/office/drawing/2014/main" id="{2240863C-5BB8-4ABC-857F-A3B73359F388}"/>
              </a:ext>
            </a:extLst>
          </p:cNvPr>
          <p:cNvSpPr/>
          <p:nvPr/>
        </p:nvSpPr>
        <p:spPr>
          <a:xfrm>
            <a:off x="2626424" y="2759825"/>
            <a:ext cx="914798" cy="1885409"/>
          </a:xfrm>
          <a:custGeom>
            <a:avLst/>
            <a:gdLst>
              <a:gd name="connsiteX0" fmla="*/ 465911 w 914798"/>
              <a:gd name="connsiteY0" fmla="*/ 33251 h 1885409"/>
              <a:gd name="connsiteX1" fmla="*/ 266405 w 914798"/>
              <a:gd name="connsiteY1" fmla="*/ 49877 h 1885409"/>
              <a:gd name="connsiteX2" fmla="*/ 116776 w 914798"/>
              <a:gd name="connsiteY2" fmla="*/ 83128 h 1885409"/>
              <a:gd name="connsiteX3" fmla="*/ 66900 w 914798"/>
              <a:gd name="connsiteY3" fmla="*/ 282633 h 1885409"/>
              <a:gd name="connsiteX4" fmla="*/ 33649 w 914798"/>
              <a:gd name="connsiteY4" fmla="*/ 399011 h 1885409"/>
              <a:gd name="connsiteX5" fmla="*/ 17023 w 914798"/>
              <a:gd name="connsiteY5" fmla="*/ 565266 h 1885409"/>
              <a:gd name="connsiteX6" fmla="*/ 398 w 914798"/>
              <a:gd name="connsiteY6" fmla="*/ 631768 h 1885409"/>
              <a:gd name="connsiteX7" fmla="*/ 17023 w 914798"/>
              <a:gd name="connsiteY7" fmla="*/ 1662546 h 1885409"/>
              <a:gd name="connsiteX8" fmla="*/ 133401 w 914798"/>
              <a:gd name="connsiteY8" fmla="*/ 1729048 h 1885409"/>
              <a:gd name="connsiteX9" fmla="*/ 283031 w 914798"/>
              <a:gd name="connsiteY9" fmla="*/ 1795550 h 1885409"/>
              <a:gd name="connsiteX10" fmla="*/ 349532 w 914798"/>
              <a:gd name="connsiteY10" fmla="*/ 1828800 h 1885409"/>
              <a:gd name="connsiteX11" fmla="*/ 482536 w 914798"/>
              <a:gd name="connsiteY11" fmla="*/ 1862051 h 1885409"/>
              <a:gd name="connsiteX12" fmla="*/ 798420 w 914798"/>
              <a:gd name="connsiteY12" fmla="*/ 1845426 h 1885409"/>
              <a:gd name="connsiteX13" fmla="*/ 815045 w 914798"/>
              <a:gd name="connsiteY13" fmla="*/ 1446415 h 1885409"/>
              <a:gd name="connsiteX14" fmla="*/ 831671 w 914798"/>
              <a:gd name="connsiteY14" fmla="*/ 1346662 h 1885409"/>
              <a:gd name="connsiteX15" fmla="*/ 881547 w 914798"/>
              <a:gd name="connsiteY15" fmla="*/ 1097280 h 1885409"/>
              <a:gd name="connsiteX16" fmla="*/ 914798 w 914798"/>
              <a:gd name="connsiteY16" fmla="*/ 1047404 h 1885409"/>
              <a:gd name="connsiteX17" fmla="*/ 898172 w 914798"/>
              <a:gd name="connsiteY17" fmla="*/ 482139 h 1885409"/>
              <a:gd name="connsiteX18" fmla="*/ 815045 w 914798"/>
              <a:gd name="connsiteY18" fmla="*/ 332510 h 1885409"/>
              <a:gd name="connsiteX19" fmla="*/ 781794 w 914798"/>
              <a:gd name="connsiteY19" fmla="*/ 282633 h 1885409"/>
              <a:gd name="connsiteX20" fmla="*/ 765169 w 914798"/>
              <a:gd name="connsiteY20" fmla="*/ 232757 h 1885409"/>
              <a:gd name="connsiteX21" fmla="*/ 748543 w 914798"/>
              <a:gd name="connsiteY21" fmla="*/ 149630 h 1885409"/>
              <a:gd name="connsiteX22" fmla="*/ 715292 w 914798"/>
              <a:gd name="connsiteY22" fmla="*/ 83128 h 1885409"/>
              <a:gd name="connsiteX23" fmla="*/ 698667 w 914798"/>
              <a:gd name="connsiteY23" fmla="*/ 33251 h 1885409"/>
              <a:gd name="connsiteX24" fmla="*/ 648791 w 914798"/>
              <a:gd name="connsiteY24" fmla="*/ 0 h 1885409"/>
              <a:gd name="connsiteX25" fmla="*/ 549038 w 914798"/>
              <a:gd name="connsiteY25" fmla="*/ 16626 h 1885409"/>
              <a:gd name="connsiteX26" fmla="*/ 416034 w 914798"/>
              <a:gd name="connsiteY26" fmla="*/ 33251 h 1885409"/>
              <a:gd name="connsiteX27" fmla="*/ 416034 w 914798"/>
              <a:gd name="connsiteY27" fmla="*/ 49877 h 18854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Lst>
            <a:rect l="l" t="t" r="r" b="b"/>
            <a:pathLst>
              <a:path w="914798" h="1885409">
                <a:moveTo>
                  <a:pt x="465911" y="33251"/>
                </a:moveTo>
                <a:cubicBezTo>
                  <a:pt x="399409" y="38793"/>
                  <a:pt x="332680" y="42080"/>
                  <a:pt x="266405" y="49877"/>
                </a:cubicBezTo>
                <a:cubicBezTo>
                  <a:pt x="226529" y="54568"/>
                  <a:pt x="157601" y="72922"/>
                  <a:pt x="116776" y="83128"/>
                </a:cubicBezTo>
                <a:cubicBezTo>
                  <a:pt x="48516" y="185517"/>
                  <a:pt x="103745" y="86125"/>
                  <a:pt x="66900" y="282633"/>
                </a:cubicBezTo>
                <a:cubicBezTo>
                  <a:pt x="59465" y="322287"/>
                  <a:pt x="44733" y="360218"/>
                  <a:pt x="33649" y="399011"/>
                </a:cubicBezTo>
                <a:cubicBezTo>
                  <a:pt x="28107" y="454429"/>
                  <a:pt x="24899" y="510131"/>
                  <a:pt x="17023" y="565266"/>
                </a:cubicBezTo>
                <a:cubicBezTo>
                  <a:pt x="13792" y="587886"/>
                  <a:pt x="398" y="608918"/>
                  <a:pt x="398" y="631768"/>
                </a:cubicBezTo>
                <a:cubicBezTo>
                  <a:pt x="398" y="975405"/>
                  <a:pt x="-4084" y="1319557"/>
                  <a:pt x="17023" y="1662546"/>
                </a:cubicBezTo>
                <a:cubicBezTo>
                  <a:pt x="20118" y="1712843"/>
                  <a:pt x="105255" y="1722011"/>
                  <a:pt x="133401" y="1729048"/>
                </a:cubicBezTo>
                <a:cubicBezTo>
                  <a:pt x="280113" y="1826855"/>
                  <a:pt x="45619" y="1676846"/>
                  <a:pt x="283031" y="1795550"/>
                </a:cubicBezTo>
                <a:cubicBezTo>
                  <a:pt x="305198" y="1806633"/>
                  <a:pt x="326020" y="1820963"/>
                  <a:pt x="349532" y="1828800"/>
                </a:cubicBezTo>
                <a:cubicBezTo>
                  <a:pt x="392886" y="1843251"/>
                  <a:pt x="482536" y="1862051"/>
                  <a:pt x="482536" y="1862051"/>
                </a:cubicBezTo>
                <a:cubicBezTo>
                  <a:pt x="587831" y="1856509"/>
                  <a:pt x="732552" y="1927761"/>
                  <a:pt x="798420" y="1845426"/>
                </a:cubicBezTo>
                <a:cubicBezTo>
                  <a:pt x="881579" y="1741477"/>
                  <a:pt x="806190" y="1579239"/>
                  <a:pt x="815045" y="1446415"/>
                </a:cubicBezTo>
                <a:cubicBezTo>
                  <a:pt x="817287" y="1412780"/>
                  <a:pt x="826545" y="1379980"/>
                  <a:pt x="831671" y="1346662"/>
                </a:cubicBezTo>
                <a:cubicBezTo>
                  <a:pt x="838737" y="1300732"/>
                  <a:pt x="857476" y="1133386"/>
                  <a:pt x="881547" y="1097280"/>
                </a:cubicBezTo>
                <a:lnTo>
                  <a:pt x="914798" y="1047404"/>
                </a:lnTo>
                <a:cubicBezTo>
                  <a:pt x="909256" y="858982"/>
                  <a:pt x="908347" y="670367"/>
                  <a:pt x="898172" y="482139"/>
                </a:cubicBezTo>
                <a:cubicBezTo>
                  <a:pt x="895590" y="434369"/>
                  <a:pt x="830430" y="355587"/>
                  <a:pt x="815045" y="332510"/>
                </a:cubicBezTo>
                <a:lnTo>
                  <a:pt x="781794" y="282633"/>
                </a:lnTo>
                <a:cubicBezTo>
                  <a:pt x="776252" y="266008"/>
                  <a:pt x="769419" y="249758"/>
                  <a:pt x="765169" y="232757"/>
                </a:cubicBezTo>
                <a:cubicBezTo>
                  <a:pt x="758315" y="205343"/>
                  <a:pt x="757479" y="176438"/>
                  <a:pt x="748543" y="149630"/>
                </a:cubicBezTo>
                <a:cubicBezTo>
                  <a:pt x="740706" y="126118"/>
                  <a:pt x="725055" y="105908"/>
                  <a:pt x="715292" y="83128"/>
                </a:cubicBezTo>
                <a:cubicBezTo>
                  <a:pt x="708389" y="67020"/>
                  <a:pt x="709615" y="46936"/>
                  <a:pt x="698667" y="33251"/>
                </a:cubicBezTo>
                <a:cubicBezTo>
                  <a:pt x="686185" y="17648"/>
                  <a:pt x="665416" y="11084"/>
                  <a:pt x="648791" y="0"/>
                </a:cubicBezTo>
                <a:cubicBezTo>
                  <a:pt x="615540" y="5542"/>
                  <a:pt x="582409" y="11859"/>
                  <a:pt x="549038" y="16626"/>
                </a:cubicBezTo>
                <a:cubicBezTo>
                  <a:pt x="504807" y="22945"/>
                  <a:pt x="459380" y="22415"/>
                  <a:pt x="416034" y="33251"/>
                </a:cubicBezTo>
                <a:cubicBezTo>
                  <a:pt x="410657" y="34595"/>
                  <a:pt x="416034" y="44335"/>
                  <a:pt x="416034" y="49877"/>
                </a:cubicBezTo>
              </a:path>
            </a:pathLst>
          </a:cu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83752718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D233EF18-A153-4A15-AAA4-2FD42AF7D707}"/>
              </a:ext>
            </a:extLst>
          </p:cNvPr>
          <p:cNvGrpSpPr/>
          <p:nvPr/>
        </p:nvGrpSpPr>
        <p:grpSpPr>
          <a:xfrm>
            <a:off x="1821872" y="2501167"/>
            <a:ext cx="1399309" cy="1829764"/>
            <a:chOff x="1555865" y="389734"/>
            <a:chExt cx="1399309" cy="1829764"/>
          </a:xfrm>
        </p:grpSpPr>
        <p:sp>
          <p:nvSpPr>
            <p:cNvPr id="5" name="Oval 4">
              <a:extLst>
                <a:ext uri="{FF2B5EF4-FFF2-40B4-BE49-F238E27FC236}">
                  <a16:creationId xmlns:a16="http://schemas.microsoft.com/office/drawing/2014/main" id="{EBE19893-3288-4A5B-A803-C7F2541F9B7F}"/>
                </a:ext>
              </a:extLst>
            </p:cNvPr>
            <p:cNvSpPr/>
            <p:nvPr/>
          </p:nvSpPr>
          <p:spPr>
            <a:xfrm>
              <a:off x="1555865" y="91717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1</a:t>
              </a:r>
            </a:p>
          </p:txBody>
        </p:sp>
        <p:sp>
          <p:nvSpPr>
            <p:cNvPr id="6" name="Oval 5">
              <a:extLst>
                <a:ext uri="{FF2B5EF4-FFF2-40B4-BE49-F238E27FC236}">
                  <a16:creationId xmlns:a16="http://schemas.microsoft.com/office/drawing/2014/main" id="{4F097911-2E74-4DE4-A101-CE3D073AD918}"/>
                </a:ext>
              </a:extLst>
            </p:cNvPr>
            <p:cNvSpPr/>
            <p:nvPr/>
          </p:nvSpPr>
          <p:spPr>
            <a:xfrm>
              <a:off x="2639291" y="91717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2</a:t>
              </a:r>
            </a:p>
          </p:txBody>
        </p:sp>
        <p:cxnSp>
          <p:nvCxnSpPr>
            <p:cNvPr id="7" name="Straight Arrow Connector 6">
              <a:extLst>
                <a:ext uri="{FF2B5EF4-FFF2-40B4-BE49-F238E27FC236}">
                  <a16:creationId xmlns:a16="http://schemas.microsoft.com/office/drawing/2014/main" id="{96867ABE-D2EE-4F2D-AE16-73D77495F921}"/>
                </a:ext>
              </a:extLst>
            </p:cNvPr>
            <p:cNvCxnSpPr>
              <a:stCxn id="5" idx="6"/>
              <a:endCxn id="6" idx="2"/>
            </p:cNvCxnSpPr>
            <p:nvPr/>
          </p:nvCxnSpPr>
          <p:spPr>
            <a:xfrm>
              <a:off x="1871748" y="1050175"/>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8" name="Oval 7">
              <a:extLst>
                <a:ext uri="{FF2B5EF4-FFF2-40B4-BE49-F238E27FC236}">
                  <a16:creationId xmlns:a16="http://schemas.microsoft.com/office/drawing/2014/main" id="{D9A04286-84DE-4045-B16A-6A8826EF40B8}"/>
                </a:ext>
              </a:extLst>
            </p:cNvPr>
            <p:cNvSpPr/>
            <p:nvPr/>
          </p:nvSpPr>
          <p:spPr>
            <a:xfrm>
              <a:off x="1555865" y="143533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3</a:t>
              </a:r>
            </a:p>
          </p:txBody>
        </p:sp>
        <p:sp>
          <p:nvSpPr>
            <p:cNvPr id="9" name="Oval 8">
              <a:extLst>
                <a:ext uri="{FF2B5EF4-FFF2-40B4-BE49-F238E27FC236}">
                  <a16:creationId xmlns:a16="http://schemas.microsoft.com/office/drawing/2014/main" id="{39D023D4-2AE3-4352-A986-9085D82371C5}"/>
                </a:ext>
              </a:extLst>
            </p:cNvPr>
            <p:cNvSpPr/>
            <p:nvPr/>
          </p:nvSpPr>
          <p:spPr>
            <a:xfrm>
              <a:off x="2639291" y="143533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4</a:t>
              </a:r>
            </a:p>
          </p:txBody>
        </p:sp>
        <p:cxnSp>
          <p:nvCxnSpPr>
            <p:cNvPr id="10" name="Straight Arrow Connector 9">
              <a:extLst>
                <a:ext uri="{FF2B5EF4-FFF2-40B4-BE49-F238E27FC236}">
                  <a16:creationId xmlns:a16="http://schemas.microsoft.com/office/drawing/2014/main" id="{C4D94A02-8742-418C-A61A-8E6EC3DCE9DE}"/>
                </a:ext>
              </a:extLst>
            </p:cNvPr>
            <p:cNvCxnSpPr>
              <a:stCxn id="8" idx="6"/>
              <a:endCxn id="9" idx="2"/>
            </p:cNvCxnSpPr>
            <p:nvPr/>
          </p:nvCxnSpPr>
          <p:spPr>
            <a:xfrm>
              <a:off x="1871748" y="1568335"/>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1" name="Oval 10">
              <a:extLst>
                <a:ext uri="{FF2B5EF4-FFF2-40B4-BE49-F238E27FC236}">
                  <a16:creationId xmlns:a16="http://schemas.microsoft.com/office/drawing/2014/main" id="{8404D4CA-EA66-48C4-A48E-31CE7D2570E3}"/>
                </a:ext>
              </a:extLst>
            </p:cNvPr>
            <p:cNvSpPr/>
            <p:nvPr/>
          </p:nvSpPr>
          <p:spPr>
            <a:xfrm>
              <a:off x="2639291" y="1953491"/>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5</a:t>
              </a:r>
            </a:p>
          </p:txBody>
        </p:sp>
        <p:cxnSp>
          <p:nvCxnSpPr>
            <p:cNvPr id="12" name="Straight Arrow Connector 11">
              <a:extLst>
                <a:ext uri="{FF2B5EF4-FFF2-40B4-BE49-F238E27FC236}">
                  <a16:creationId xmlns:a16="http://schemas.microsoft.com/office/drawing/2014/main" id="{D0717EE5-700D-495F-9751-F6EC8C04C604}"/>
                </a:ext>
              </a:extLst>
            </p:cNvPr>
            <p:cNvCxnSpPr>
              <a:stCxn id="8" idx="6"/>
              <a:endCxn id="11" idx="1"/>
            </p:cNvCxnSpPr>
            <p:nvPr/>
          </p:nvCxnSpPr>
          <p:spPr>
            <a:xfrm>
              <a:off x="1871748" y="1568335"/>
              <a:ext cx="813803" cy="42411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1459345E-EC2F-4106-9851-03F48D9DF3E8}"/>
                </a:ext>
              </a:extLst>
            </p:cNvPr>
            <p:cNvSpPr txBox="1"/>
            <p:nvPr/>
          </p:nvSpPr>
          <p:spPr>
            <a:xfrm>
              <a:off x="1789092" y="389734"/>
              <a:ext cx="979114" cy="369332"/>
            </a:xfrm>
            <a:prstGeom prst="rect">
              <a:avLst/>
            </a:prstGeom>
            <a:noFill/>
          </p:spPr>
          <p:txBody>
            <a:bodyPr wrap="none" rtlCol="0">
              <a:spAutoFit/>
            </a:bodyPr>
            <a:lstStyle/>
            <a:p>
              <a:r>
                <a:rPr lang="en-US"/>
                <a:t>Injective</a:t>
              </a:r>
            </a:p>
          </p:txBody>
        </p:sp>
      </p:grpSp>
      <p:grpSp>
        <p:nvGrpSpPr>
          <p:cNvPr id="14" name="Group 13">
            <a:extLst>
              <a:ext uri="{FF2B5EF4-FFF2-40B4-BE49-F238E27FC236}">
                <a16:creationId xmlns:a16="http://schemas.microsoft.com/office/drawing/2014/main" id="{345E12C9-6F3C-4CA8-AA58-3FAF0B1C93C4}"/>
              </a:ext>
            </a:extLst>
          </p:cNvPr>
          <p:cNvGrpSpPr/>
          <p:nvPr/>
        </p:nvGrpSpPr>
        <p:grpSpPr>
          <a:xfrm>
            <a:off x="6560127" y="2605558"/>
            <a:ext cx="1399309" cy="1311604"/>
            <a:chOff x="1555865" y="3019327"/>
            <a:chExt cx="1399309" cy="1311604"/>
          </a:xfrm>
        </p:grpSpPr>
        <p:sp>
          <p:nvSpPr>
            <p:cNvPr id="15" name="Oval 14">
              <a:extLst>
                <a:ext uri="{FF2B5EF4-FFF2-40B4-BE49-F238E27FC236}">
                  <a16:creationId xmlns:a16="http://schemas.microsoft.com/office/drawing/2014/main" id="{8E2CA880-4635-4667-9400-52A4CF901AB2}"/>
                </a:ext>
              </a:extLst>
            </p:cNvPr>
            <p:cNvSpPr/>
            <p:nvPr/>
          </p:nvSpPr>
          <p:spPr>
            <a:xfrm>
              <a:off x="1555865" y="3546764"/>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1</a:t>
              </a:r>
            </a:p>
          </p:txBody>
        </p:sp>
        <p:sp>
          <p:nvSpPr>
            <p:cNvPr id="16" name="Oval 15">
              <a:extLst>
                <a:ext uri="{FF2B5EF4-FFF2-40B4-BE49-F238E27FC236}">
                  <a16:creationId xmlns:a16="http://schemas.microsoft.com/office/drawing/2014/main" id="{0F143C40-4034-43C9-8DC5-6F7CA84EBD01}"/>
                </a:ext>
              </a:extLst>
            </p:cNvPr>
            <p:cNvSpPr/>
            <p:nvPr/>
          </p:nvSpPr>
          <p:spPr>
            <a:xfrm>
              <a:off x="2639291" y="3546764"/>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2</a:t>
              </a:r>
            </a:p>
          </p:txBody>
        </p:sp>
        <p:cxnSp>
          <p:nvCxnSpPr>
            <p:cNvPr id="17" name="Straight Arrow Connector 16">
              <a:extLst>
                <a:ext uri="{FF2B5EF4-FFF2-40B4-BE49-F238E27FC236}">
                  <a16:creationId xmlns:a16="http://schemas.microsoft.com/office/drawing/2014/main" id="{D2CA04E2-A8CC-451D-8E23-55F6DEC117BB}"/>
                </a:ext>
              </a:extLst>
            </p:cNvPr>
            <p:cNvCxnSpPr>
              <a:stCxn id="15" idx="6"/>
              <a:endCxn id="16" idx="2"/>
            </p:cNvCxnSpPr>
            <p:nvPr/>
          </p:nvCxnSpPr>
          <p:spPr>
            <a:xfrm>
              <a:off x="1871748" y="3679768"/>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8" name="Oval 17">
              <a:extLst>
                <a:ext uri="{FF2B5EF4-FFF2-40B4-BE49-F238E27FC236}">
                  <a16:creationId xmlns:a16="http://schemas.microsoft.com/office/drawing/2014/main" id="{0E664FF7-C8B1-43F6-866E-7D8B65DD50FC}"/>
                </a:ext>
              </a:extLst>
            </p:cNvPr>
            <p:cNvSpPr/>
            <p:nvPr/>
          </p:nvSpPr>
          <p:spPr>
            <a:xfrm>
              <a:off x="1555865" y="4064924"/>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3</a:t>
              </a:r>
            </a:p>
          </p:txBody>
        </p:sp>
        <p:sp>
          <p:nvSpPr>
            <p:cNvPr id="19" name="Oval 18">
              <a:extLst>
                <a:ext uri="{FF2B5EF4-FFF2-40B4-BE49-F238E27FC236}">
                  <a16:creationId xmlns:a16="http://schemas.microsoft.com/office/drawing/2014/main" id="{C9F6EE10-AA60-48AC-8CF7-8BFA2CD8A1A9}"/>
                </a:ext>
              </a:extLst>
            </p:cNvPr>
            <p:cNvSpPr/>
            <p:nvPr/>
          </p:nvSpPr>
          <p:spPr>
            <a:xfrm>
              <a:off x="2639291" y="4064924"/>
              <a:ext cx="315883" cy="26600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a:solidFill>
                    <a:schemeClr val="tx1"/>
                  </a:solidFill>
                </a:rPr>
                <a:t>4</a:t>
              </a:r>
            </a:p>
          </p:txBody>
        </p:sp>
        <p:cxnSp>
          <p:nvCxnSpPr>
            <p:cNvPr id="20" name="Straight Arrow Connector 19">
              <a:extLst>
                <a:ext uri="{FF2B5EF4-FFF2-40B4-BE49-F238E27FC236}">
                  <a16:creationId xmlns:a16="http://schemas.microsoft.com/office/drawing/2014/main" id="{4C230549-282A-4ED4-8A62-C11A322F2165}"/>
                </a:ext>
              </a:extLst>
            </p:cNvPr>
            <p:cNvCxnSpPr>
              <a:stCxn id="18" idx="6"/>
              <a:endCxn id="19" idx="2"/>
            </p:cNvCxnSpPr>
            <p:nvPr/>
          </p:nvCxnSpPr>
          <p:spPr>
            <a:xfrm>
              <a:off x="1871748" y="4197928"/>
              <a:ext cx="767543"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21" name="TextBox 20">
              <a:extLst>
                <a:ext uri="{FF2B5EF4-FFF2-40B4-BE49-F238E27FC236}">
                  <a16:creationId xmlns:a16="http://schemas.microsoft.com/office/drawing/2014/main" id="{6D301BD7-A06D-4AC9-BB7C-82C0DCD08D62}"/>
                </a:ext>
              </a:extLst>
            </p:cNvPr>
            <p:cNvSpPr txBox="1"/>
            <p:nvPr/>
          </p:nvSpPr>
          <p:spPr>
            <a:xfrm>
              <a:off x="1575309" y="3019327"/>
              <a:ext cx="1379865" cy="369332"/>
            </a:xfrm>
            <a:prstGeom prst="rect">
              <a:avLst/>
            </a:prstGeom>
            <a:noFill/>
          </p:spPr>
          <p:txBody>
            <a:bodyPr wrap="none" rtlCol="0">
              <a:spAutoFit/>
            </a:bodyPr>
            <a:lstStyle/>
            <a:p>
              <a:r>
                <a:rPr lang="en-US"/>
                <a:t>Not Injective</a:t>
              </a:r>
            </a:p>
          </p:txBody>
        </p:sp>
        <p:cxnSp>
          <p:nvCxnSpPr>
            <p:cNvPr id="22" name="Straight Arrow Connector 21">
              <a:extLst>
                <a:ext uri="{FF2B5EF4-FFF2-40B4-BE49-F238E27FC236}">
                  <a16:creationId xmlns:a16="http://schemas.microsoft.com/office/drawing/2014/main" id="{3DF2A757-9ED8-4D37-876D-B5F416098B1D}"/>
                </a:ext>
              </a:extLst>
            </p:cNvPr>
            <p:cNvCxnSpPr>
              <a:stCxn id="18" idx="6"/>
              <a:endCxn id="16" idx="3"/>
            </p:cNvCxnSpPr>
            <p:nvPr/>
          </p:nvCxnSpPr>
          <p:spPr>
            <a:xfrm flipV="1">
              <a:off x="1871748" y="3773815"/>
              <a:ext cx="813803" cy="42411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sp>
        <p:nvSpPr>
          <p:cNvPr id="3" name="Arrow: Down 2">
            <a:extLst>
              <a:ext uri="{FF2B5EF4-FFF2-40B4-BE49-F238E27FC236}">
                <a16:creationId xmlns:a16="http://schemas.microsoft.com/office/drawing/2014/main" id="{D625D0EB-4358-4BC7-B4E8-42EDD8D9A2B3}"/>
              </a:ext>
            </a:extLst>
          </p:cNvPr>
          <p:cNvSpPr/>
          <p:nvPr/>
        </p:nvSpPr>
        <p:spPr>
          <a:xfrm flipV="1">
            <a:off x="2137755" y="4572000"/>
            <a:ext cx="767543" cy="73152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TextBox 22">
            <a:extLst>
              <a:ext uri="{FF2B5EF4-FFF2-40B4-BE49-F238E27FC236}">
                <a16:creationId xmlns:a16="http://schemas.microsoft.com/office/drawing/2014/main" id="{E5969ABB-63DB-4059-AA68-7017FAD515C5}"/>
              </a:ext>
            </a:extLst>
          </p:cNvPr>
          <p:cNvSpPr txBox="1"/>
          <p:nvPr/>
        </p:nvSpPr>
        <p:spPr>
          <a:xfrm>
            <a:off x="1086043" y="5356141"/>
            <a:ext cx="3731029" cy="830997"/>
          </a:xfrm>
          <a:prstGeom prst="rect">
            <a:avLst/>
          </a:prstGeom>
          <a:noFill/>
        </p:spPr>
        <p:txBody>
          <a:bodyPr wrap="square" rtlCol="0">
            <a:spAutoFit/>
          </a:bodyPr>
          <a:lstStyle/>
          <a:p>
            <a:r>
              <a:rPr lang="en-US" sz="2400"/>
              <a:t>Binary relations with the injective property are secure</a:t>
            </a:r>
          </a:p>
        </p:txBody>
      </p:sp>
      <p:sp>
        <p:nvSpPr>
          <p:cNvPr id="24" name="Arrow: Down 23">
            <a:extLst>
              <a:ext uri="{FF2B5EF4-FFF2-40B4-BE49-F238E27FC236}">
                <a16:creationId xmlns:a16="http://schemas.microsoft.com/office/drawing/2014/main" id="{0C783AD7-D792-4C26-93B6-2F885B8C606D}"/>
              </a:ext>
            </a:extLst>
          </p:cNvPr>
          <p:cNvSpPr/>
          <p:nvPr/>
        </p:nvSpPr>
        <p:spPr>
          <a:xfrm flipV="1">
            <a:off x="6876010" y="4572000"/>
            <a:ext cx="767543" cy="73152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TextBox 24">
            <a:extLst>
              <a:ext uri="{FF2B5EF4-FFF2-40B4-BE49-F238E27FC236}">
                <a16:creationId xmlns:a16="http://schemas.microsoft.com/office/drawing/2014/main" id="{81DAF5C2-B081-460E-96E6-1F0948209BEC}"/>
              </a:ext>
            </a:extLst>
          </p:cNvPr>
          <p:cNvSpPr txBox="1"/>
          <p:nvPr/>
        </p:nvSpPr>
        <p:spPr>
          <a:xfrm>
            <a:off x="5824297" y="5356141"/>
            <a:ext cx="4283979" cy="830997"/>
          </a:xfrm>
          <a:prstGeom prst="rect">
            <a:avLst/>
          </a:prstGeom>
          <a:noFill/>
        </p:spPr>
        <p:txBody>
          <a:bodyPr wrap="square" rtlCol="0">
            <a:spAutoFit/>
          </a:bodyPr>
          <a:lstStyle/>
          <a:p>
            <a:r>
              <a:rPr lang="en-US" sz="2400"/>
              <a:t>Binary relations without the injective property are not secure</a:t>
            </a:r>
          </a:p>
        </p:txBody>
      </p:sp>
      <p:sp>
        <p:nvSpPr>
          <p:cNvPr id="26" name="Title 25">
            <a:extLst>
              <a:ext uri="{FF2B5EF4-FFF2-40B4-BE49-F238E27FC236}">
                <a16:creationId xmlns:a16="http://schemas.microsoft.com/office/drawing/2014/main" id="{6EDE29FA-814E-4FE5-93B4-A757893C0132}"/>
              </a:ext>
            </a:extLst>
          </p:cNvPr>
          <p:cNvSpPr>
            <a:spLocks noGrp="1"/>
          </p:cNvSpPr>
          <p:nvPr>
            <p:ph type="title"/>
          </p:nvPr>
        </p:nvSpPr>
        <p:spPr/>
        <p:txBody>
          <a:bodyPr/>
          <a:lstStyle/>
          <a:p>
            <a:r>
              <a:rPr lang="en-US" i="1"/>
              <a:t>Injective means secure. Not injective means not secure</a:t>
            </a:r>
            <a:r>
              <a:rPr lang="en-US"/>
              <a:t>.</a:t>
            </a:r>
          </a:p>
        </p:txBody>
      </p:sp>
    </p:spTree>
    <p:extLst>
      <p:ext uri="{BB962C8B-B14F-4D97-AF65-F5344CB8AC3E}">
        <p14:creationId xmlns:p14="http://schemas.microsoft.com/office/powerpoint/2010/main" val="346921191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532659F3-109A-4DDD-AF62-CC875C5C3367}"/>
              </a:ext>
            </a:extLst>
          </p:cNvPr>
          <p:cNvSpPr>
            <a:spLocks noGrp="1"/>
          </p:cNvSpPr>
          <p:nvPr>
            <p:ph type="title"/>
          </p:nvPr>
        </p:nvSpPr>
        <p:spPr/>
        <p:txBody>
          <a:bodyPr/>
          <a:lstStyle/>
          <a:p>
            <a:r>
              <a:rPr lang="en-US"/>
              <a:t>Security and the injective set property</a:t>
            </a:r>
          </a:p>
        </p:txBody>
      </p:sp>
      <p:sp>
        <p:nvSpPr>
          <p:cNvPr id="4" name="Content Placeholder 3">
            <a:extLst>
              <a:ext uri="{FF2B5EF4-FFF2-40B4-BE49-F238E27FC236}">
                <a16:creationId xmlns:a16="http://schemas.microsoft.com/office/drawing/2014/main" id="{E7D2DE45-A383-4BC7-B22A-352DCE29E255}"/>
              </a:ext>
            </a:extLst>
          </p:cNvPr>
          <p:cNvSpPr>
            <a:spLocks noGrp="1"/>
          </p:cNvSpPr>
          <p:nvPr>
            <p:ph idx="1"/>
          </p:nvPr>
        </p:nvSpPr>
        <p:spPr/>
        <p:txBody>
          <a:bodyPr/>
          <a:lstStyle/>
          <a:p>
            <a:r>
              <a:rPr lang="en-US"/>
              <a:t>So, the entire issue of security boils down to this:</a:t>
            </a:r>
          </a:p>
          <a:p>
            <a:pPr lvl="1"/>
            <a:r>
              <a:rPr lang="en-US"/>
              <a:t>There are two sets</a:t>
            </a:r>
          </a:p>
          <a:p>
            <a:pPr lvl="1"/>
            <a:r>
              <a:rPr lang="en-US"/>
              <a:t>There is a binary relationship between the two sets</a:t>
            </a:r>
          </a:p>
          <a:p>
            <a:pPr lvl="1"/>
            <a:r>
              <a:rPr lang="en-US"/>
              <a:t>If the relation is injective, then you have a secure system</a:t>
            </a:r>
          </a:p>
          <a:p>
            <a:pPr lvl="1"/>
            <a:r>
              <a:rPr lang="en-US"/>
              <a:t>If the relation is not injective, then you have a system that is not secure</a:t>
            </a:r>
          </a:p>
        </p:txBody>
      </p:sp>
    </p:spTree>
    <p:extLst>
      <p:ext uri="{BB962C8B-B14F-4D97-AF65-F5344CB8AC3E}">
        <p14:creationId xmlns:p14="http://schemas.microsoft.com/office/powerpoint/2010/main" val="85149688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1CD1DB-DF92-4235-90A7-E62B0A705DF8}"/>
              </a:ext>
            </a:extLst>
          </p:cNvPr>
          <p:cNvSpPr>
            <a:spLocks noGrp="1"/>
          </p:cNvSpPr>
          <p:nvPr>
            <p:ph type="title"/>
          </p:nvPr>
        </p:nvSpPr>
        <p:spPr/>
        <p:txBody>
          <a:bodyPr/>
          <a:lstStyle/>
          <a:p>
            <a:r>
              <a:rPr lang="en-US"/>
              <a:t>So simple, why so many security breaches?</a:t>
            </a:r>
          </a:p>
        </p:txBody>
      </p:sp>
      <p:sp>
        <p:nvSpPr>
          <p:cNvPr id="3" name="Content Placeholder 2">
            <a:extLst>
              <a:ext uri="{FF2B5EF4-FFF2-40B4-BE49-F238E27FC236}">
                <a16:creationId xmlns:a16="http://schemas.microsoft.com/office/drawing/2014/main" id="{26039C58-9F7A-4692-983C-B30B33DF3615}"/>
              </a:ext>
            </a:extLst>
          </p:cNvPr>
          <p:cNvSpPr>
            <a:spLocks noGrp="1"/>
          </p:cNvSpPr>
          <p:nvPr>
            <p:ph idx="1"/>
          </p:nvPr>
        </p:nvSpPr>
        <p:spPr/>
        <p:txBody>
          <a:bodyPr/>
          <a:lstStyle/>
          <a:p>
            <a:r>
              <a:rPr lang="en-US"/>
              <a:t>Why are there so many security breaches, given how simple the issue is?</a:t>
            </a:r>
          </a:p>
        </p:txBody>
      </p:sp>
    </p:spTree>
    <p:extLst>
      <p:ext uri="{BB962C8B-B14F-4D97-AF65-F5344CB8AC3E}">
        <p14:creationId xmlns:p14="http://schemas.microsoft.com/office/powerpoint/2010/main" val="406520226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87B1F1AC-5CEE-45E4-8ADC-7B70C5D1DA7F}"/>
              </a:ext>
            </a:extLst>
          </p:cNvPr>
          <p:cNvSpPr>
            <a:spLocks noGrp="1"/>
          </p:cNvSpPr>
          <p:nvPr>
            <p:ph type="title"/>
          </p:nvPr>
        </p:nvSpPr>
        <p:spPr/>
        <p:txBody>
          <a:bodyPr/>
          <a:lstStyle/>
          <a:p>
            <a:r>
              <a:rPr lang="en-US"/>
              <a:t>Because systems are built like this:</a:t>
            </a:r>
          </a:p>
        </p:txBody>
      </p:sp>
      <p:pic>
        <p:nvPicPr>
          <p:cNvPr id="1026" name="Picture 2" descr="Image result for tangled web">
            <a:extLst>
              <a:ext uri="{FF2B5EF4-FFF2-40B4-BE49-F238E27FC236}">
                <a16:creationId xmlns:a16="http://schemas.microsoft.com/office/drawing/2014/main" id="{AA6AA890-4687-4DC0-8D0F-BD278358DBB6}"/>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295872" y="1451783"/>
            <a:ext cx="5505450" cy="4552950"/>
          </a:xfrm>
          <a:prstGeom prst="rect">
            <a:avLst/>
          </a:prstGeom>
          <a:noFill/>
          <a:extLst>
            <a:ext uri="{909E8E84-426E-40DD-AFC4-6F175D3DCCD1}">
              <a14:hiddenFill xmlns:a14="http://schemas.microsoft.com/office/drawing/2010/main">
                <a:solidFill>
                  <a:srgbClr val="FFFFFF"/>
                </a:solidFill>
              </a14:hiddenFill>
            </a:ext>
          </a:extLst>
        </p:spPr>
      </p:pic>
      <p:cxnSp>
        <p:nvCxnSpPr>
          <p:cNvPr id="7" name="Straight Arrow Connector 6">
            <a:extLst>
              <a:ext uri="{FF2B5EF4-FFF2-40B4-BE49-F238E27FC236}">
                <a16:creationId xmlns:a16="http://schemas.microsoft.com/office/drawing/2014/main" id="{A8E2524C-99FA-4CA5-8C99-76F5E7B78AB6}"/>
              </a:ext>
            </a:extLst>
          </p:cNvPr>
          <p:cNvCxnSpPr/>
          <p:nvPr/>
        </p:nvCxnSpPr>
        <p:spPr>
          <a:xfrm>
            <a:off x="1745673" y="4738255"/>
            <a:ext cx="847898" cy="482138"/>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1736F6CE-B182-4C45-991A-961F030C757D}"/>
              </a:ext>
            </a:extLst>
          </p:cNvPr>
          <p:cNvSpPr txBox="1"/>
          <p:nvPr/>
        </p:nvSpPr>
        <p:spPr>
          <a:xfrm>
            <a:off x="1419487" y="4457547"/>
            <a:ext cx="362600" cy="461665"/>
          </a:xfrm>
          <a:prstGeom prst="rect">
            <a:avLst/>
          </a:prstGeom>
          <a:noFill/>
        </p:spPr>
        <p:txBody>
          <a:bodyPr wrap="none" rtlCol="0">
            <a:spAutoFit/>
          </a:bodyPr>
          <a:lstStyle/>
          <a:p>
            <a:r>
              <a:rPr lang="en-US" sz="2400"/>
              <a:t>A</a:t>
            </a:r>
          </a:p>
        </p:txBody>
      </p:sp>
      <p:cxnSp>
        <p:nvCxnSpPr>
          <p:cNvPr id="10" name="Straight Arrow Connector 9">
            <a:extLst>
              <a:ext uri="{FF2B5EF4-FFF2-40B4-BE49-F238E27FC236}">
                <a16:creationId xmlns:a16="http://schemas.microsoft.com/office/drawing/2014/main" id="{8338B77A-04F9-4504-8B58-C15F1BFA2CC9}"/>
              </a:ext>
            </a:extLst>
          </p:cNvPr>
          <p:cNvCxnSpPr/>
          <p:nvPr/>
        </p:nvCxnSpPr>
        <p:spPr>
          <a:xfrm flipH="1">
            <a:off x="7597833" y="4738255"/>
            <a:ext cx="947651" cy="0"/>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967A32B5-476D-4999-98C7-71CF30869081}"/>
              </a:ext>
            </a:extLst>
          </p:cNvPr>
          <p:cNvSpPr txBox="1"/>
          <p:nvPr/>
        </p:nvSpPr>
        <p:spPr>
          <a:xfrm flipH="1">
            <a:off x="8545484" y="4474173"/>
            <a:ext cx="303415" cy="461665"/>
          </a:xfrm>
          <a:prstGeom prst="rect">
            <a:avLst/>
          </a:prstGeom>
          <a:noFill/>
        </p:spPr>
        <p:txBody>
          <a:bodyPr wrap="square" rtlCol="0">
            <a:spAutoFit/>
          </a:bodyPr>
          <a:lstStyle/>
          <a:p>
            <a:r>
              <a:rPr lang="en-US" sz="2400"/>
              <a:t>B</a:t>
            </a:r>
          </a:p>
        </p:txBody>
      </p:sp>
      <p:sp>
        <p:nvSpPr>
          <p:cNvPr id="12" name="TextBox 11">
            <a:extLst>
              <a:ext uri="{FF2B5EF4-FFF2-40B4-BE49-F238E27FC236}">
                <a16:creationId xmlns:a16="http://schemas.microsoft.com/office/drawing/2014/main" id="{5EDEE613-8F94-4E2E-B9F2-C79224D7B30E}"/>
              </a:ext>
            </a:extLst>
          </p:cNvPr>
          <p:cNvSpPr txBox="1"/>
          <p:nvPr/>
        </p:nvSpPr>
        <p:spPr>
          <a:xfrm>
            <a:off x="1600787" y="6089282"/>
            <a:ext cx="7326814" cy="461665"/>
          </a:xfrm>
          <a:prstGeom prst="rect">
            <a:avLst/>
          </a:prstGeom>
          <a:noFill/>
        </p:spPr>
        <p:txBody>
          <a:bodyPr wrap="none" rtlCol="0">
            <a:spAutoFit/>
          </a:bodyPr>
          <a:lstStyle/>
          <a:p>
            <a:r>
              <a:rPr lang="en-US" sz="2400">
                <a:highlight>
                  <a:srgbClr val="FFFF00"/>
                </a:highlight>
              </a:rPr>
              <a:t>There is a binary relation between A and B. Is it injective?</a:t>
            </a:r>
          </a:p>
        </p:txBody>
      </p:sp>
    </p:spTree>
    <p:extLst>
      <p:ext uri="{BB962C8B-B14F-4D97-AF65-F5344CB8AC3E}">
        <p14:creationId xmlns:p14="http://schemas.microsoft.com/office/powerpoint/2010/main" val="367967812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493A72C-1989-476B-81B9-23398BDE5EE3}"/>
              </a:ext>
            </a:extLst>
          </p:cNvPr>
          <p:cNvSpPr>
            <a:spLocks noGrp="1"/>
          </p:cNvSpPr>
          <p:nvPr>
            <p:ph type="title"/>
          </p:nvPr>
        </p:nvSpPr>
        <p:spPr/>
        <p:txBody>
          <a:bodyPr/>
          <a:lstStyle/>
          <a:p>
            <a:r>
              <a:rPr lang="en-US"/>
              <a:t>Too much complexity for the human brain</a:t>
            </a:r>
          </a:p>
        </p:txBody>
      </p:sp>
      <p:sp>
        <p:nvSpPr>
          <p:cNvPr id="3" name="Content Placeholder 2">
            <a:extLst>
              <a:ext uri="{FF2B5EF4-FFF2-40B4-BE49-F238E27FC236}">
                <a16:creationId xmlns:a16="http://schemas.microsoft.com/office/drawing/2014/main" id="{CB9F3BDB-2278-45B6-A434-C766036EE73A}"/>
              </a:ext>
            </a:extLst>
          </p:cNvPr>
          <p:cNvSpPr>
            <a:spLocks noGrp="1"/>
          </p:cNvSpPr>
          <p:nvPr>
            <p:ph idx="1"/>
          </p:nvPr>
        </p:nvSpPr>
        <p:spPr/>
        <p:txBody>
          <a:bodyPr/>
          <a:lstStyle/>
          <a:p>
            <a:r>
              <a:rPr lang="en-US"/>
              <a:t>A and B have too many interactions with too many other sets to know whether the binary relation is injective or not.</a:t>
            </a:r>
          </a:p>
          <a:p>
            <a:r>
              <a:rPr lang="en-US"/>
              <a:t>What to do?</a:t>
            </a:r>
          </a:p>
        </p:txBody>
      </p:sp>
    </p:spTree>
    <p:extLst>
      <p:ext uri="{BB962C8B-B14F-4D97-AF65-F5344CB8AC3E}">
        <p14:creationId xmlns:p14="http://schemas.microsoft.com/office/powerpoint/2010/main" val="290674187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583200F-75EA-401D-8E39-600742FC6057}"/>
              </a:ext>
            </a:extLst>
          </p:cNvPr>
          <p:cNvSpPr>
            <a:spLocks noGrp="1"/>
          </p:cNvSpPr>
          <p:nvPr>
            <p:ph type="title"/>
          </p:nvPr>
        </p:nvSpPr>
        <p:spPr/>
        <p:txBody>
          <a:bodyPr/>
          <a:lstStyle/>
          <a:p>
            <a:r>
              <a:rPr lang="en-US"/>
              <a:t>Need a tool</a:t>
            </a:r>
          </a:p>
        </p:txBody>
      </p:sp>
      <p:sp>
        <p:nvSpPr>
          <p:cNvPr id="3" name="Content Placeholder 2">
            <a:extLst>
              <a:ext uri="{FF2B5EF4-FFF2-40B4-BE49-F238E27FC236}">
                <a16:creationId xmlns:a16="http://schemas.microsoft.com/office/drawing/2014/main" id="{E1EBAC76-0CDF-49B3-816E-E6E9366774C4}"/>
              </a:ext>
            </a:extLst>
          </p:cNvPr>
          <p:cNvSpPr>
            <a:spLocks noGrp="1"/>
          </p:cNvSpPr>
          <p:nvPr>
            <p:ph idx="1"/>
          </p:nvPr>
        </p:nvSpPr>
        <p:spPr/>
        <p:txBody>
          <a:bodyPr/>
          <a:lstStyle/>
          <a:p>
            <a:r>
              <a:rPr lang="en-US"/>
              <a:t>We need a tool that, when given a tangled web of connections as shown above, can analyze the entire space of connections and determine whether the binary relation is injective.</a:t>
            </a:r>
          </a:p>
          <a:p>
            <a:r>
              <a:rPr lang="en-US"/>
              <a:t>That’s what Alloy gives us.</a:t>
            </a:r>
          </a:p>
          <a:p>
            <a:r>
              <a:rPr lang="en-US"/>
              <a:t>Want security in your system? Then use Alloy to check for the presence (or absence) of the injective property.</a:t>
            </a:r>
          </a:p>
        </p:txBody>
      </p:sp>
    </p:spTree>
    <p:extLst>
      <p:ext uri="{BB962C8B-B14F-4D97-AF65-F5344CB8AC3E}">
        <p14:creationId xmlns:p14="http://schemas.microsoft.com/office/powerpoint/2010/main" val="258208976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7B355C-058E-44D7-BC52-C37E64E804DE}"/>
              </a:ext>
            </a:extLst>
          </p:cNvPr>
          <p:cNvSpPr>
            <a:spLocks noGrp="1"/>
          </p:cNvSpPr>
          <p:nvPr>
            <p:ph type="title"/>
          </p:nvPr>
        </p:nvSpPr>
        <p:spPr/>
        <p:txBody>
          <a:bodyPr/>
          <a:lstStyle/>
          <a:p>
            <a:r>
              <a:rPr lang="en-US"/>
              <a:t>I think I understand the root cause of all security failures</a:t>
            </a:r>
          </a:p>
        </p:txBody>
      </p:sp>
      <p:sp>
        <p:nvSpPr>
          <p:cNvPr id="3" name="Content Placeholder 2">
            <a:extLst>
              <a:ext uri="{FF2B5EF4-FFF2-40B4-BE49-F238E27FC236}">
                <a16:creationId xmlns:a16="http://schemas.microsoft.com/office/drawing/2014/main" id="{E8EA7224-0EB9-45F3-9774-76DAD9D39CE1}"/>
              </a:ext>
            </a:extLst>
          </p:cNvPr>
          <p:cNvSpPr>
            <a:spLocks noGrp="1"/>
          </p:cNvSpPr>
          <p:nvPr>
            <p:ph idx="1"/>
          </p:nvPr>
        </p:nvSpPr>
        <p:spPr/>
        <p:txBody>
          <a:bodyPr/>
          <a:lstStyle/>
          <a:p>
            <a:r>
              <a:rPr lang="en-US"/>
              <a:t>It all boils down to sets, binary relations, and whether binary relations have or doesn’t have a certain property.</a:t>
            </a:r>
          </a:p>
        </p:txBody>
      </p:sp>
    </p:spTree>
    <p:extLst>
      <p:ext uri="{BB962C8B-B14F-4D97-AF65-F5344CB8AC3E}">
        <p14:creationId xmlns:p14="http://schemas.microsoft.com/office/powerpoint/2010/main" val="386907806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77C525C2-CB76-4617-92D9-C4EB1F01AE76}"/>
              </a:ext>
            </a:extLst>
          </p:cNvPr>
          <p:cNvSpPr>
            <a:spLocks noGrp="1"/>
          </p:cNvSpPr>
          <p:nvPr>
            <p:ph type="title"/>
          </p:nvPr>
        </p:nvSpPr>
        <p:spPr/>
        <p:txBody>
          <a:bodyPr/>
          <a:lstStyle/>
          <a:p>
            <a:r>
              <a:rPr lang="en-US"/>
              <a:t>Alloy implementation of the injective property</a:t>
            </a:r>
          </a:p>
        </p:txBody>
      </p:sp>
      <p:sp>
        <p:nvSpPr>
          <p:cNvPr id="5" name="Rectangle 4">
            <a:extLst>
              <a:ext uri="{FF2B5EF4-FFF2-40B4-BE49-F238E27FC236}">
                <a16:creationId xmlns:a16="http://schemas.microsoft.com/office/drawing/2014/main" id="{C33DD0C1-3B25-4AFF-8AC2-86EBA154B221}"/>
              </a:ext>
            </a:extLst>
          </p:cNvPr>
          <p:cNvSpPr/>
          <p:nvPr/>
        </p:nvSpPr>
        <p:spPr>
          <a:xfrm>
            <a:off x="1934093" y="2706961"/>
            <a:ext cx="6445135" cy="1938992"/>
          </a:xfrm>
          <a:prstGeom prst="rect">
            <a:avLst/>
          </a:prstGeom>
          <a:ln>
            <a:solidFill>
              <a:schemeClr val="bg1">
                <a:lumMod val="65000"/>
              </a:schemeClr>
            </a:solidFill>
          </a:ln>
        </p:spPr>
        <p:txBody>
          <a:bodyPr wrap="square">
            <a:spAutoFit/>
          </a:bodyPr>
          <a:lstStyle/>
          <a:p>
            <a:r>
              <a:rPr lang="en-US" sz="2400">
                <a:solidFill>
                  <a:schemeClr val="bg1">
                    <a:lumMod val="65000"/>
                  </a:schemeClr>
                </a:solidFill>
              </a:rPr>
              <a:t>// A binary relation that maps at most one atom </a:t>
            </a:r>
          </a:p>
          <a:p>
            <a:r>
              <a:rPr lang="en-US" sz="2400">
                <a:solidFill>
                  <a:schemeClr val="bg1">
                    <a:lumMod val="65000"/>
                  </a:schemeClr>
                </a:solidFill>
              </a:rPr>
              <a:t>// to each atom is injective.</a:t>
            </a:r>
          </a:p>
          <a:p>
            <a:r>
              <a:rPr lang="en-US" sz="2400" b="1"/>
              <a:t>pred</a:t>
            </a:r>
            <a:r>
              <a:rPr lang="en-US" sz="2400"/>
              <a:t> injective (A: </a:t>
            </a:r>
            <a:r>
              <a:rPr lang="en-US" sz="2400" b="1"/>
              <a:t>set</a:t>
            </a:r>
            <a:r>
              <a:rPr lang="en-US" sz="2400"/>
              <a:t> </a:t>
            </a:r>
            <a:r>
              <a:rPr lang="en-US" sz="2400" b="1"/>
              <a:t>univ</a:t>
            </a:r>
            <a:r>
              <a:rPr lang="en-US" sz="2400"/>
              <a:t>, R: </a:t>
            </a:r>
            <a:r>
              <a:rPr lang="en-US" sz="2400" b="1"/>
              <a:t>univ-</a:t>
            </a:r>
            <a:r>
              <a:rPr lang="en-US" sz="2400"/>
              <a:t>&gt;</a:t>
            </a:r>
            <a:r>
              <a:rPr lang="en-US" sz="2400" b="1"/>
              <a:t>univ</a:t>
            </a:r>
            <a:r>
              <a:rPr lang="en-US" sz="2400"/>
              <a:t>) {</a:t>
            </a:r>
          </a:p>
          <a:p>
            <a:r>
              <a:rPr lang="en-US" sz="2400"/>
              <a:t>    </a:t>
            </a:r>
            <a:r>
              <a:rPr lang="en-US" sz="2400" b="1"/>
              <a:t>no</a:t>
            </a:r>
            <a:r>
              <a:rPr lang="en-US" sz="2400"/>
              <a:t> </a:t>
            </a:r>
            <a:r>
              <a:rPr lang="en-US" sz="2400" b="1"/>
              <a:t>disj</a:t>
            </a:r>
            <a:r>
              <a:rPr lang="en-US" sz="2400"/>
              <a:t>  x, y, z: A | ((y -&gt; x) </a:t>
            </a:r>
            <a:r>
              <a:rPr lang="en-US" sz="2400" b="1"/>
              <a:t>in</a:t>
            </a:r>
            <a:r>
              <a:rPr lang="en-US" sz="2400"/>
              <a:t> R) </a:t>
            </a:r>
            <a:r>
              <a:rPr lang="en-US" sz="2400" b="1"/>
              <a:t>and</a:t>
            </a:r>
            <a:r>
              <a:rPr lang="en-US" sz="2400"/>
              <a:t> ((z -&gt; x) </a:t>
            </a:r>
            <a:r>
              <a:rPr lang="en-US" sz="2400" b="1"/>
              <a:t>in</a:t>
            </a:r>
            <a:r>
              <a:rPr lang="en-US" sz="2400"/>
              <a:t> R)</a:t>
            </a:r>
          </a:p>
          <a:p>
            <a:r>
              <a:rPr lang="en-US" sz="2400"/>
              <a:t>}</a:t>
            </a:r>
          </a:p>
        </p:txBody>
      </p:sp>
    </p:spTree>
    <p:extLst>
      <p:ext uri="{BB962C8B-B14F-4D97-AF65-F5344CB8AC3E}">
        <p14:creationId xmlns:p14="http://schemas.microsoft.com/office/powerpoint/2010/main" val="28696399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8005DE-E08A-4F45-80CA-5F5320886F7D}"/>
              </a:ext>
            </a:extLst>
          </p:cNvPr>
          <p:cNvSpPr>
            <a:spLocks noGrp="1"/>
          </p:cNvSpPr>
          <p:nvPr>
            <p:ph type="title"/>
          </p:nvPr>
        </p:nvSpPr>
        <p:spPr/>
        <p:txBody>
          <a:bodyPr/>
          <a:lstStyle/>
          <a:p>
            <a:r>
              <a:rPr lang="en-US"/>
              <a:t>The following graphic depicts two customers of an online store and their passwords:</a:t>
            </a:r>
          </a:p>
        </p:txBody>
      </p:sp>
      <p:sp>
        <p:nvSpPr>
          <p:cNvPr id="4" name="Oval 3">
            <a:extLst>
              <a:ext uri="{FF2B5EF4-FFF2-40B4-BE49-F238E27FC236}">
                <a16:creationId xmlns:a16="http://schemas.microsoft.com/office/drawing/2014/main" id="{3A6BDC81-B19A-4709-956D-AD1A883F5BF6}"/>
              </a:ext>
            </a:extLst>
          </p:cNvPr>
          <p:cNvSpPr/>
          <p:nvPr/>
        </p:nvSpPr>
        <p:spPr>
          <a:xfrm>
            <a:off x="1978429" y="2261062"/>
            <a:ext cx="129678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Alice</a:t>
            </a:r>
          </a:p>
        </p:txBody>
      </p:sp>
      <p:sp>
        <p:nvSpPr>
          <p:cNvPr id="5" name="Oval 4">
            <a:extLst>
              <a:ext uri="{FF2B5EF4-FFF2-40B4-BE49-F238E27FC236}">
                <a16:creationId xmlns:a16="http://schemas.microsoft.com/office/drawing/2014/main" id="{E2430957-88A5-4946-BF5D-FF680A07AD39}"/>
              </a:ext>
            </a:extLst>
          </p:cNvPr>
          <p:cNvSpPr/>
          <p:nvPr/>
        </p:nvSpPr>
        <p:spPr>
          <a:xfrm>
            <a:off x="1978429" y="3828963"/>
            <a:ext cx="129678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Eve</a:t>
            </a:r>
          </a:p>
        </p:txBody>
      </p:sp>
      <p:sp>
        <p:nvSpPr>
          <p:cNvPr id="6" name="Oval 5">
            <a:extLst>
              <a:ext uri="{FF2B5EF4-FFF2-40B4-BE49-F238E27FC236}">
                <a16:creationId xmlns:a16="http://schemas.microsoft.com/office/drawing/2014/main" id="{E68EA2A7-BCDF-4BCC-993B-2900E3241F18}"/>
              </a:ext>
            </a:extLst>
          </p:cNvPr>
          <p:cNvSpPr/>
          <p:nvPr/>
        </p:nvSpPr>
        <p:spPr>
          <a:xfrm>
            <a:off x="4799214" y="2261061"/>
            <a:ext cx="2216728"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Password0</a:t>
            </a:r>
          </a:p>
        </p:txBody>
      </p:sp>
      <p:cxnSp>
        <p:nvCxnSpPr>
          <p:cNvPr id="8" name="Straight Arrow Connector 7">
            <a:extLst>
              <a:ext uri="{FF2B5EF4-FFF2-40B4-BE49-F238E27FC236}">
                <a16:creationId xmlns:a16="http://schemas.microsoft.com/office/drawing/2014/main" id="{4E289A2C-4DFF-4D95-8F8F-5D7F83D9658F}"/>
              </a:ext>
            </a:extLst>
          </p:cNvPr>
          <p:cNvCxnSpPr>
            <a:stCxn id="4" idx="6"/>
            <a:endCxn id="6" idx="2"/>
          </p:cNvCxnSpPr>
          <p:nvPr/>
        </p:nvCxnSpPr>
        <p:spPr>
          <a:xfrm flipV="1">
            <a:off x="3275215" y="2759825"/>
            <a:ext cx="1523999" cy="1"/>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0" name="Straight Arrow Connector 9">
            <a:extLst>
              <a:ext uri="{FF2B5EF4-FFF2-40B4-BE49-F238E27FC236}">
                <a16:creationId xmlns:a16="http://schemas.microsoft.com/office/drawing/2014/main" id="{D41E7838-EA43-4F52-96A6-BF2821A06883}"/>
              </a:ext>
            </a:extLst>
          </p:cNvPr>
          <p:cNvCxnSpPr>
            <a:cxnSpLocks/>
            <a:stCxn id="5" idx="6"/>
            <a:endCxn id="13" idx="2"/>
          </p:cNvCxnSpPr>
          <p:nvPr/>
        </p:nvCxnSpPr>
        <p:spPr>
          <a:xfrm flipV="1">
            <a:off x="3275215" y="4327725"/>
            <a:ext cx="1523999" cy="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A7099631-1A77-4E0D-8E64-698190C72808}"/>
              </a:ext>
            </a:extLst>
          </p:cNvPr>
          <p:cNvSpPr txBox="1"/>
          <p:nvPr/>
        </p:nvSpPr>
        <p:spPr>
          <a:xfrm>
            <a:off x="3644991" y="2392278"/>
            <a:ext cx="784446" cy="369332"/>
          </a:xfrm>
          <a:prstGeom prst="rect">
            <a:avLst/>
          </a:prstGeom>
          <a:noFill/>
        </p:spPr>
        <p:txBody>
          <a:bodyPr wrap="none" rtlCol="0">
            <a:spAutoFit/>
          </a:bodyPr>
          <a:lstStyle/>
          <a:p>
            <a:r>
              <a:rPr lang="en-US"/>
              <a:t>knows</a:t>
            </a:r>
          </a:p>
        </p:txBody>
      </p:sp>
      <p:sp>
        <p:nvSpPr>
          <p:cNvPr id="12" name="TextBox 11">
            <a:extLst>
              <a:ext uri="{FF2B5EF4-FFF2-40B4-BE49-F238E27FC236}">
                <a16:creationId xmlns:a16="http://schemas.microsoft.com/office/drawing/2014/main" id="{71D03614-9AD3-4104-A682-09FC813EFC25}"/>
              </a:ext>
            </a:extLst>
          </p:cNvPr>
          <p:cNvSpPr txBox="1"/>
          <p:nvPr/>
        </p:nvSpPr>
        <p:spPr>
          <a:xfrm>
            <a:off x="3751533" y="3956609"/>
            <a:ext cx="784446" cy="369332"/>
          </a:xfrm>
          <a:prstGeom prst="rect">
            <a:avLst/>
          </a:prstGeom>
          <a:noFill/>
        </p:spPr>
        <p:txBody>
          <a:bodyPr wrap="none" rtlCol="0">
            <a:spAutoFit/>
          </a:bodyPr>
          <a:lstStyle/>
          <a:p>
            <a:r>
              <a:rPr lang="en-US"/>
              <a:t>knows</a:t>
            </a:r>
          </a:p>
        </p:txBody>
      </p:sp>
      <p:sp>
        <p:nvSpPr>
          <p:cNvPr id="13" name="Oval 12">
            <a:extLst>
              <a:ext uri="{FF2B5EF4-FFF2-40B4-BE49-F238E27FC236}">
                <a16:creationId xmlns:a16="http://schemas.microsoft.com/office/drawing/2014/main" id="{B494E497-0DDA-45C2-BDF2-B5EE096A2DE3}"/>
              </a:ext>
            </a:extLst>
          </p:cNvPr>
          <p:cNvSpPr/>
          <p:nvPr/>
        </p:nvSpPr>
        <p:spPr>
          <a:xfrm>
            <a:off x="4799214" y="3828961"/>
            <a:ext cx="2216728"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Password1</a:t>
            </a:r>
          </a:p>
        </p:txBody>
      </p:sp>
      <p:sp>
        <p:nvSpPr>
          <p:cNvPr id="3" name="Rectangle 2">
            <a:extLst>
              <a:ext uri="{FF2B5EF4-FFF2-40B4-BE49-F238E27FC236}">
                <a16:creationId xmlns:a16="http://schemas.microsoft.com/office/drawing/2014/main" id="{A98D457B-1471-44E1-A895-BC7DAA74AD1C}"/>
              </a:ext>
            </a:extLst>
          </p:cNvPr>
          <p:cNvSpPr/>
          <p:nvPr/>
        </p:nvSpPr>
        <p:spPr>
          <a:xfrm>
            <a:off x="1629294" y="5325250"/>
            <a:ext cx="6783186" cy="830997"/>
          </a:xfrm>
          <a:prstGeom prst="rect">
            <a:avLst/>
          </a:prstGeom>
        </p:spPr>
        <p:txBody>
          <a:bodyPr wrap="square">
            <a:spAutoFit/>
          </a:bodyPr>
          <a:lstStyle/>
          <a:p>
            <a:r>
              <a:rPr lang="en-US" sz="2400">
                <a:latin typeface="Calibri" panose="020F0502020204030204" pitchFamily="34" charset="0"/>
                <a:ea typeface="Calibri" panose="020F0502020204030204" pitchFamily="34" charset="0"/>
                <a:cs typeface="Times New Roman" panose="02020603050405020304" pitchFamily="18" charset="0"/>
              </a:rPr>
              <a:t>Password0 is known only to Alice. Password1 is known only to Eve. This represents a secure system.</a:t>
            </a:r>
            <a:endParaRPr lang="en-US" sz="2400"/>
          </a:p>
        </p:txBody>
      </p:sp>
    </p:spTree>
    <p:extLst>
      <p:ext uri="{BB962C8B-B14F-4D97-AF65-F5344CB8AC3E}">
        <p14:creationId xmlns:p14="http://schemas.microsoft.com/office/powerpoint/2010/main" val="251338289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8005DE-E08A-4F45-80CA-5F5320886F7D}"/>
              </a:ext>
            </a:extLst>
          </p:cNvPr>
          <p:cNvSpPr>
            <a:spLocks noGrp="1"/>
          </p:cNvSpPr>
          <p:nvPr>
            <p:ph type="title"/>
          </p:nvPr>
        </p:nvSpPr>
        <p:spPr/>
        <p:txBody>
          <a:bodyPr/>
          <a:lstStyle/>
          <a:p>
            <a:r>
              <a:rPr lang="en-US"/>
              <a:t>Password0 is known by both Alice and Eve:</a:t>
            </a:r>
          </a:p>
        </p:txBody>
      </p:sp>
      <p:sp>
        <p:nvSpPr>
          <p:cNvPr id="4" name="Oval 3">
            <a:extLst>
              <a:ext uri="{FF2B5EF4-FFF2-40B4-BE49-F238E27FC236}">
                <a16:creationId xmlns:a16="http://schemas.microsoft.com/office/drawing/2014/main" id="{3A6BDC81-B19A-4709-956D-AD1A883F5BF6}"/>
              </a:ext>
            </a:extLst>
          </p:cNvPr>
          <p:cNvSpPr/>
          <p:nvPr/>
        </p:nvSpPr>
        <p:spPr>
          <a:xfrm>
            <a:off x="1978429" y="2261062"/>
            <a:ext cx="129678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Alice</a:t>
            </a:r>
          </a:p>
        </p:txBody>
      </p:sp>
      <p:sp>
        <p:nvSpPr>
          <p:cNvPr id="5" name="Oval 4">
            <a:extLst>
              <a:ext uri="{FF2B5EF4-FFF2-40B4-BE49-F238E27FC236}">
                <a16:creationId xmlns:a16="http://schemas.microsoft.com/office/drawing/2014/main" id="{E2430957-88A5-4946-BF5D-FF680A07AD39}"/>
              </a:ext>
            </a:extLst>
          </p:cNvPr>
          <p:cNvSpPr/>
          <p:nvPr/>
        </p:nvSpPr>
        <p:spPr>
          <a:xfrm>
            <a:off x="1978429" y="3828963"/>
            <a:ext cx="129678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Eve</a:t>
            </a:r>
          </a:p>
        </p:txBody>
      </p:sp>
      <p:sp>
        <p:nvSpPr>
          <p:cNvPr id="6" name="Oval 5">
            <a:extLst>
              <a:ext uri="{FF2B5EF4-FFF2-40B4-BE49-F238E27FC236}">
                <a16:creationId xmlns:a16="http://schemas.microsoft.com/office/drawing/2014/main" id="{E68EA2A7-BCDF-4BCC-993B-2900E3241F18}"/>
              </a:ext>
            </a:extLst>
          </p:cNvPr>
          <p:cNvSpPr/>
          <p:nvPr/>
        </p:nvSpPr>
        <p:spPr>
          <a:xfrm>
            <a:off x="4799214" y="2261061"/>
            <a:ext cx="2216728"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Password0</a:t>
            </a:r>
          </a:p>
        </p:txBody>
      </p:sp>
      <p:cxnSp>
        <p:nvCxnSpPr>
          <p:cNvPr id="8" name="Straight Arrow Connector 7">
            <a:extLst>
              <a:ext uri="{FF2B5EF4-FFF2-40B4-BE49-F238E27FC236}">
                <a16:creationId xmlns:a16="http://schemas.microsoft.com/office/drawing/2014/main" id="{4E289A2C-4DFF-4D95-8F8F-5D7F83D9658F}"/>
              </a:ext>
            </a:extLst>
          </p:cNvPr>
          <p:cNvCxnSpPr>
            <a:stCxn id="4" idx="6"/>
            <a:endCxn id="6" idx="2"/>
          </p:cNvCxnSpPr>
          <p:nvPr/>
        </p:nvCxnSpPr>
        <p:spPr>
          <a:xfrm flipV="1">
            <a:off x="3275215" y="2759825"/>
            <a:ext cx="1523999" cy="1"/>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0" name="Straight Arrow Connector 9">
            <a:extLst>
              <a:ext uri="{FF2B5EF4-FFF2-40B4-BE49-F238E27FC236}">
                <a16:creationId xmlns:a16="http://schemas.microsoft.com/office/drawing/2014/main" id="{D41E7838-EA43-4F52-96A6-BF2821A06883}"/>
              </a:ext>
            </a:extLst>
          </p:cNvPr>
          <p:cNvCxnSpPr>
            <a:stCxn id="5" idx="6"/>
            <a:endCxn id="6" idx="3"/>
          </p:cNvCxnSpPr>
          <p:nvPr/>
        </p:nvCxnSpPr>
        <p:spPr>
          <a:xfrm flipV="1">
            <a:off x="3275215" y="3112504"/>
            <a:ext cx="1848631" cy="121522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A7099631-1A77-4E0D-8E64-698190C72808}"/>
              </a:ext>
            </a:extLst>
          </p:cNvPr>
          <p:cNvSpPr txBox="1"/>
          <p:nvPr/>
        </p:nvSpPr>
        <p:spPr>
          <a:xfrm>
            <a:off x="3644991" y="2392278"/>
            <a:ext cx="784446" cy="369332"/>
          </a:xfrm>
          <a:prstGeom prst="rect">
            <a:avLst/>
          </a:prstGeom>
          <a:noFill/>
        </p:spPr>
        <p:txBody>
          <a:bodyPr wrap="none" rtlCol="0">
            <a:spAutoFit/>
          </a:bodyPr>
          <a:lstStyle/>
          <a:p>
            <a:r>
              <a:rPr lang="en-US"/>
              <a:t>knows</a:t>
            </a:r>
          </a:p>
        </p:txBody>
      </p:sp>
      <p:sp>
        <p:nvSpPr>
          <p:cNvPr id="12" name="TextBox 11">
            <a:extLst>
              <a:ext uri="{FF2B5EF4-FFF2-40B4-BE49-F238E27FC236}">
                <a16:creationId xmlns:a16="http://schemas.microsoft.com/office/drawing/2014/main" id="{71D03614-9AD3-4104-A682-09FC813EFC25}"/>
              </a:ext>
            </a:extLst>
          </p:cNvPr>
          <p:cNvSpPr txBox="1"/>
          <p:nvPr/>
        </p:nvSpPr>
        <p:spPr>
          <a:xfrm>
            <a:off x="3644991" y="3350783"/>
            <a:ext cx="784446" cy="369332"/>
          </a:xfrm>
          <a:prstGeom prst="rect">
            <a:avLst/>
          </a:prstGeom>
          <a:noFill/>
        </p:spPr>
        <p:txBody>
          <a:bodyPr wrap="none" rtlCol="0">
            <a:spAutoFit/>
          </a:bodyPr>
          <a:lstStyle/>
          <a:p>
            <a:r>
              <a:rPr lang="en-US"/>
              <a:t>knows</a:t>
            </a:r>
          </a:p>
        </p:txBody>
      </p:sp>
      <p:sp>
        <p:nvSpPr>
          <p:cNvPr id="13" name="Oval 12">
            <a:extLst>
              <a:ext uri="{FF2B5EF4-FFF2-40B4-BE49-F238E27FC236}">
                <a16:creationId xmlns:a16="http://schemas.microsoft.com/office/drawing/2014/main" id="{198904AD-341D-441A-9D97-D818600C0FCD}"/>
              </a:ext>
            </a:extLst>
          </p:cNvPr>
          <p:cNvSpPr/>
          <p:nvPr/>
        </p:nvSpPr>
        <p:spPr>
          <a:xfrm>
            <a:off x="4799214" y="3828961"/>
            <a:ext cx="2216728"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Password1</a:t>
            </a:r>
          </a:p>
        </p:txBody>
      </p:sp>
      <p:cxnSp>
        <p:nvCxnSpPr>
          <p:cNvPr id="14" name="Straight Arrow Connector 13">
            <a:extLst>
              <a:ext uri="{FF2B5EF4-FFF2-40B4-BE49-F238E27FC236}">
                <a16:creationId xmlns:a16="http://schemas.microsoft.com/office/drawing/2014/main" id="{FFC7D6BF-58AE-4874-BE66-2FE653799B32}"/>
              </a:ext>
            </a:extLst>
          </p:cNvPr>
          <p:cNvCxnSpPr>
            <a:cxnSpLocks/>
          </p:cNvCxnSpPr>
          <p:nvPr/>
        </p:nvCxnSpPr>
        <p:spPr>
          <a:xfrm flipV="1">
            <a:off x="3275215" y="4327725"/>
            <a:ext cx="1523999" cy="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EC56EAA3-AACA-47CC-8242-52BCD6F7231C}"/>
              </a:ext>
            </a:extLst>
          </p:cNvPr>
          <p:cNvSpPr txBox="1"/>
          <p:nvPr/>
        </p:nvSpPr>
        <p:spPr>
          <a:xfrm>
            <a:off x="3685308" y="4341898"/>
            <a:ext cx="784446" cy="369332"/>
          </a:xfrm>
          <a:prstGeom prst="rect">
            <a:avLst/>
          </a:prstGeom>
          <a:noFill/>
        </p:spPr>
        <p:txBody>
          <a:bodyPr wrap="none" rtlCol="0">
            <a:spAutoFit/>
          </a:bodyPr>
          <a:lstStyle/>
          <a:p>
            <a:r>
              <a:rPr lang="en-US"/>
              <a:t>knows</a:t>
            </a:r>
          </a:p>
        </p:txBody>
      </p:sp>
      <p:sp>
        <p:nvSpPr>
          <p:cNvPr id="3" name="Rectangle 2">
            <a:extLst>
              <a:ext uri="{FF2B5EF4-FFF2-40B4-BE49-F238E27FC236}">
                <a16:creationId xmlns:a16="http://schemas.microsoft.com/office/drawing/2014/main" id="{097B5194-2DAE-4111-96B7-87C94345D408}"/>
              </a:ext>
            </a:extLst>
          </p:cNvPr>
          <p:cNvSpPr/>
          <p:nvPr/>
        </p:nvSpPr>
        <p:spPr>
          <a:xfrm>
            <a:off x="1751214" y="5434098"/>
            <a:ext cx="6096000" cy="830997"/>
          </a:xfrm>
          <a:prstGeom prst="rect">
            <a:avLst/>
          </a:prstGeom>
        </p:spPr>
        <p:txBody>
          <a:bodyPr>
            <a:spAutoFit/>
          </a:bodyPr>
          <a:lstStyle/>
          <a:p>
            <a:r>
              <a:rPr lang="en-US" sz="2400">
                <a:latin typeface="Calibri" panose="020F0502020204030204" pitchFamily="34" charset="0"/>
                <a:ea typeface="Calibri" panose="020F0502020204030204" pitchFamily="34" charset="0"/>
                <a:cs typeface="Times New Roman" panose="02020603050405020304" pitchFamily="18" charset="0"/>
              </a:rPr>
              <a:t>This represents a system that is not secure because Eve knows Alice’s password.</a:t>
            </a:r>
            <a:endParaRPr lang="en-US" sz="2400"/>
          </a:p>
        </p:txBody>
      </p:sp>
    </p:spTree>
    <p:extLst>
      <p:ext uri="{BB962C8B-B14F-4D97-AF65-F5344CB8AC3E}">
        <p14:creationId xmlns:p14="http://schemas.microsoft.com/office/powerpoint/2010/main" val="186432856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B700B7E9-CE2A-47F0-984B-93B096C1F5DB}"/>
              </a:ext>
            </a:extLst>
          </p:cNvPr>
          <p:cNvSpPr>
            <a:spLocks noGrp="1"/>
          </p:cNvSpPr>
          <p:nvPr>
            <p:ph type="ctrTitle"/>
          </p:nvPr>
        </p:nvSpPr>
        <p:spPr>
          <a:xfrm>
            <a:off x="1341120" y="1920385"/>
            <a:ext cx="9144000" cy="2387600"/>
          </a:xfrm>
        </p:spPr>
        <p:txBody>
          <a:bodyPr>
            <a:normAutofit fontScale="90000"/>
          </a:bodyPr>
          <a:lstStyle/>
          <a:p>
            <a:r>
              <a:rPr lang="en-US"/>
              <a:t>There is an analogous set of graphics for hotel guest keys and rooms</a:t>
            </a:r>
          </a:p>
        </p:txBody>
      </p:sp>
    </p:spTree>
    <p:extLst>
      <p:ext uri="{BB962C8B-B14F-4D97-AF65-F5344CB8AC3E}">
        <p14:creationId xmlns:p14="http://schemas.microsoft.com/office/powerpoint/2010/main" val="383158136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8005DE-E08A-4F45-80CA-5F5320886F7D}"/>
              </a:ext>
            </a:extLst>
          </p:cNvPr>
          <p:cNvSpPr>
            <a:spLocks noGrp="1"/>
          </p:cNvSpPr>
          <p:nvPr>
            <p:ph type="title"/>
          </p:nvPr>
        </p:nvSpPr>
        <p:spPr/>
        <p:txBody>
          <a:bodyPr>
            <a:normAutofit fontScale="90000"/>
          </a:bodyPr>
          <a:lstStyle/>
          <a:p>
            <a:r>
              <a:rPr lang="en-US"/>
              <a:t>Room0 can only be unlocked by Guest0’s key and Room1 can only be unlocked by Guest1’s key:</a:t>
            </a:r>
          </a:p>
        </p:txBody>
      </p:sp>
      <p:sp>
        <p:nvSpPr>
          <p:cNvPr id="4" name="Oval 3">
            <a:extLst>
              <a:ext uri="{FF2B5EF4-FFF2-40B4-BE49-F238E27FC236}">
                <a16:creationId xmlns:a16="http://schemas.microsoft.com/office/drawing/2014/main" id="{3A6BDC81-B19A-4709-956D-AD1A883F5BF6}"/>
              </a:ext>
            </a:extLst>
          </p:cNvPr>
          <p:cNvSpPr/>
          <p:nvPr/>
        </p:nvSpPr>
        <p:spPr>
          <a:xfrm>
            <a:off x="1679171" y="2261062"/>
            <a:ext cx="1596044"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Guest0</a:t>
            </a:r>
          </a:p>
          <a:p>
            <a:pPr algn="ctr"/>
            <a:r>
              <a:rPr lang="en-US" sz="2400">
                <a:solidFill>
                  <a:schemeClr val="tx1"/>
                </a:solidFill>
              </a:rPr>
              <a:t>key</a:t>
            </a:r>
          </a:p>
        </p:txBody>
      </p:sp>
      <p:sp>
        <p:nvSpPr>
          <p:cNvPr id="5" name="Oval 4">
            <a:extLst>
              <a:ext uri="{FF2B5EF4-FFF2-40B4-BE49-F238E27FC236}">
                <a16:creationId xmlns:a16="http://schemas.microsoft.com/office/drawing/2014/main" id="{E2430957-88A5-4946-BF5D-FF680A07AD39}"/>
              </a:ext>
            </a:extLst>
          </p:cNvPr>
          <p:cNvSpPr/>
          <p:nvPr/>
        </p:nvSpPr>
        <p:spPr>
          <a:xfrm>
            <a:off x="1679171" y="3828963"/>
            <a:ext cx="1596044"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Guest1</a:t>
            </a:r>
          </a:p>
          <a:p>
            <a:pPr algn="ctr"/>
            <a:r>
              <a:rPr lang="en-US" sz="2400">
                <a:solidFill>
                  <a:schemeClr val="tx1"/>
                </a:solidFill>
              </a:rPr>
              <a:t>key</a:t>
            </a:r>
          </a:p>
        </p:txBody>
      </p:sp>
      <p:sp>
        <p:nvSpPr>
          <p:cNvPr id="6" name="Oval 5">
            <a:extLst>
              <a:ext uri="{FF2B5EF4-FFF2-40B4-BE49-F238E27FC236}">
                <a16:creationId xmlns:a16="http://schemas.microsoft.com/office/drawing/2014/main" id="{E68EA2A7-BCDF-4BCC-993B-2900E3241F18}"/>
              </a:ext>
            </a:extLst>
          </p:cNvPr>
          <p:cNvSpPr/>
          <p:nvPr/>
        </p:nvSpPr>
        <p:spPr>
          <a:xfrm>
            <a:off x="4799214" y="2261061"/>
            <a:ext cx="156833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Room0</a:t>
            </a:r>
          </a:p>
        </p:txBody>
      </p:sp>
      <p:cxnSp>
        <p:nvCxnSpPr>
          <p:cNvPr id="8" name="Straight Arrow Connector 7">
            <a:extLst>
              <a:ext uri="{FF2B5EF4-FFF2-40B4-BE49-F238E27FC236}">
                <a16:creationId xmlns:a16="http://schemas.microsoft.com/office/drawing/2014/main" id="{4E289A2C-4DFF-4D95-8F8F-5D7F83D9658F}"/>
              </a:ext>
            </a:extLst>
          </p:cNvPr>
          <p:cNvCxnSpPr>
            <a:cxnSpLocks/>
            <a:stCxn id="4" idx="6"/>
            <a:endCxn id="6" idx="2"/>
          </p:cNvCxnSpPr>
          <p:nvPr/>
        </p:nvCxnSpPr>
        <p:spPr>
          <a:xfrm flipV="1">
            <a:off x="3275215" y="2759825"/>
            <a:ext cx="1523999" cy="1"/>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0" name="Straight Arrow Connector 9">
            <a:extLst>
              <a:ext uri="{FF2B5EF4-FFF2-40B4-BE49-F238E27FC236}">
                <a16:creationId xmlns:a16="http://schemas.microsoft.com/office/drawing/2014/main" id="{D41E7838-EA43-4F52-96A6-BF2821A06883}"/>
              </a:ext>
            </a:extLst>
          </p:cNvPr>
          <p:cNvCxnSpPr>
            <a:cxnSpLocks/>
            <a:stCxn id="5" idx="6"/>
            <a:endCxn id="16" idx="2"/>
          </p:cNvCxnSpPr>
          <p:nvPr/>
        </p:nvCxnSpPr>
        <p:spPr>
          <a:xfrm flipV="1">
            <a:off x="3275215" y="4327725"/>
            <a:ext cx="1549707" cy="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A7099631-1A77-4E0D-8E64-698190C72808}"/>
              </a:ext>
            </a:extLst>
          </p:cNvPr>
          <p:cNvSpPr txBox="1"/>
          <p:nvPr/>
        </p:nvSpPr>
        <p:spPr>
          <a:xfrm>
            <a:off x="3644991" y="2392278"/>
            <a:ext cx="892680" cy="369332"/>
          </a:xfrm>
          <a:prstGeom prst="rect">
            <a:avLst/>
          </a:prstGeom>
          <a:noFill/>
        </p:spPr>
        <p:txBody>
          <a:bodyPr wrap="none" rtlCol="0">
            <a:spAutoFit/>
          </a:bodyPr>
          <a:lstStyle/>
          <a:p>
            <a:r>
              <a:rPr lang="en-US"/>
              <a:t>unlocks</a:t>
            </a:r>
          </a:p>
        </p:txBody>
      </p:sp>
      <p:sp>
        <p:nvSpPr>
          <p:cNvPr id="12" name="TextBox 11">
            <a:extLst>
              <a:ext uri="{FF2B5EF4-FFF2-40B4-BE49-F238E27FC236}">
                <a16:creationId xmlns:a16="http://schemas.microsoft.com/office/drawing/2014/main" id="{71D03614-9AD3-4104-A682-09FC813EFC25}"/>
              </a:ext>
            </a:extLst>
          </p:cNvPr>
          <p:cNvSpPr txBox="1"/>
          <p:nvPr/>
        </p:nvSpPr>
        <p:spPr>
          <a:xfrm>
            <a:off x="3644991" y="3956609"/>
            <a:ext cx="892680" cy="369332"/>
          </a:xfrm>
          <a:prstGeom prst="rect">
            <a:avLst/>
          </a:prstGeom>
          <a:noFill/>
        </p:spPr>
        <p:txBody>
          <a:bodyPr wrap="none" rtlCol="0">
            <a:spAutoFit/>
          </a:bodyPr>
          <a:lstStyle/>
          <a:p>
            <a:r>
              <a:rPr lang="en-US"/>
              <a:t>unlocks</a:t>
            </a:r>
          </a:p>
        </p:txBody>
      </p:sp>
      <p:sp>
        <p:nvSpPr>
          <p:cNvPr id="16" name="Oval 15">
            <a:extLst>
              <a:ext uri="{FF2B5EF4-FFF2-40B4-BE49-F238E27FC236}">
                <a16:creationId xmlns:a16="http://schemas.microsoft.com/office/drawing/2014/main" id="{87057814-ABCA-466D-87CA-3B75C11842EC}"/>
              </a:ext>
            </a:extLst>
          </p:cNvPr>
          <p:cNvSpPr/>
          <p:nvPr/>
        </p:nvSpPr>
        <p:spPr>
          <a:xfrm>
            <a:off x="4824922" y="3828961"/>
            <a:ext cx="156833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Room1</a:t>
            </a:r>
          </a:p>
        </p:txBody>
      </p:sp>
      <p:sp>
        <p:nvSpPr>
          <p:cNvPr id="3" name="Rectangle 2">
            <a:extLst>
              <a:ext uri="{FF2B5EF4-FFF2-40B4-BE49-F238E27FC236}">
                <a16:creationId xmlns:a16="http://schemas.microsoft.com/office/drawing/2014/main" id="{4EC86E27-B7DE-4E3E-9253-413CFF0647F1}"/>
              </a:ext>
            </a:extLst>
          </p:cNvPr>
          <p:cNvSpPr/>
          <p:nvPr/>
        </p:nvSpPr>
        <p:spPr>
          <a:xfrm>
            <a:off x="1986331" y="5559822"/>
            <a:ext cx="4209999" cy="461665"/>
          </a:xfrm>
          <a:prstGeom prst="rect">
            <a:avLst/>
          </a:prstGeom>
        </p:spPr>
        <p:txBody>
          <a:bodyPr wrap="none">
            <a:spAutoFit/>
          </a:bodyPr>
          <a:lstStyle/>
          <a:p>
            <a:r>
              <a:rPr lang="en-US" sz="2400">
                <a:latin typeface="Calibri" panose="020F0502020204030204" pitchFamily="34" charset="0"/>
                <a:ea typeface="Calibri" panose="020F0502020204030204" pitchFamily="34" charset="0"/>
                <a:cs typeface="Times New Roman" panose="02020603050405020304" pitchFamily="18" charset="0"/>
              </a:rPr>
              <a:t>This represents a secure system.</a:t>
            </a:r>
            <a:endParaRPr lang="en-US" sz="2400"/>
          </a:p>
        </p:txBody>
      </p:sp>
    </p:spTree>
    <p:extLst>
      <p:ext uri="{BB962C8B-B14F-4D97-AF65-F5344CB8AC3E}">
        <p14:creationId xmlns:p14="http://schemas.microsoft.com/office/powerpoint/2010/main" val="387696241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8005DE-E08A-4F45-80CA-5F5320886F7D}"/>
              </a:ext>
            </a:extLst>
          </p:cNvPr>
          <p:cNvSpPr>
            <a:spLocks noGrp="1"/>
          </p:cNvSpPr>
          <p:nvPr>
            <p:ph type="title"/>
          </p:nvPr>
        </p:nvSpPr>
        <p:spPr/>
        <p:txBody>
          <a:bodyPr/>
          <a:lstStyle/>
          <a:p>
            <a:r>
              <a:rPr lang="en-US"/>
              <a:t>Room0 can be unlocked by both Guest0’s key and Guest1’s key:</a:t>
            </a:r>
          </a:p>
        </p:txBody>
      </p:sp>
      <p:sp>
        <p:nvSpPr>
          <p:cNvPr id="4" name="Oval 3">
            <a:extLst>
              <a:ext uri="{FF2B5EF4-FFF2-40B4-BE49-F238E27FC236}">
                <a16:creationId xmlns:a16="http://schemas.microsoft.com/office/drawing/2014/main" id="{3A6BDC81-B19A-4709-956D-AD1A883F5BF6}"/>
              </a:ext>
            </a:extLst>
          </p:cNvPr>
          <p:cNvSpPr/>
          <p:nvPr/>
        </p:nvSpPr>
        <p:spPr>
          <a:xfrm>
            <a:off x="1679171" y="2261062"/>
            <a:ext cx="1596044"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Guest0</a:t>
            </a:r>
          </a:p>
          <a:p>
            <a:pPr algn="ctr"/>
            <a:r>
              <a:rPr lang="en-US" sz="2400">
                <a:solidFill>
                  <a:schemeClr val="tx1"/>
                </a:solidFill>
              </a:rPr>
              <a:t>key</a:t>
            </a:r>
          </a:p>
        </p:txBody>
      </p:sp>
      <p:sp>
        <p:nvSpPr>
          <p:cNvPr id="5" name="Oval 4">
            <a:extLst>
              <a:ext uri="{FF2B5EF4-FFF2-40B4-BE49-F238E27FC236}">
                <a16:creationId xmlns:a16="http://schemas.microsoft.com/office/drawing/2014/main" id="{E2430957-88A5-4946-BF5D-FF680A07AD39}"/>
              </a:ext>
            </a:extLst>
          </p:cNvPr>
          <p:cNvSpPr/>
          <p:nvPr/>
        </p:nvSpPr>
        <p:spPr>
          <a:xfrm>
            <a:off x="1679171" y="3828963"/>
            <a:ext cx="1596044"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Guest1</a:t>
            </a:r>
          </a:p>
          <a:p>
            <a:pPr algn="ctr"/>
            <a:r>
              <a:rPr lang="en-US" sz="2400">
                <a:solidFill>
                  <a:schemeClr val="tx1"/>
                </a:solidFill>
              </a:rPr>
              <a:t>key</a:t>
            </a:r>
          </a:p>
        </p:txBody>
      </p:sp>
      <p:sp>
        <p:nvSpPr>
          <p:cNvPr id="13" name="Oval 12">
            <a:extLst>
              <a:ext uri="{FF2B5EF4-FFF2-40B4-BE49-F238E27FC236}">
                <a16:creationId xmlns:a16="http://schemas.microsoft.com/office/drawing/2014/main" id="{76742C60-70C4-4D3F-BDD4-9FF39AEFBF6D}"/>
              </a:ext>
            </a:extLst>
          </p:cNvPr>
          <p:cNvSpPr/>
          <p:nvPr/>
        </p:nvSpPr>
        <p:spPr>
          <a:xfrm>
            <a:off x="4799214" y="2261061"/>
            <a:ext cx="156833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Room0</a:t>
            </a:r>
          </a:p>
        </p:txBody>
      </p:sp>
      <p:cxnSp>
        <p:nvCxnSpPr>
          <p:cNvPr id="14" name="Straight Arrow Connector 13">
            <a:extLst>
              <a:ext uri="{FF2B5EF4-FFF2-40B4-BE49-F238E27FC236}">
                <a16:creationId xmlns:a16="http://schemas.microsoft.com/office/drawing/2014/main" id="{E5CF35B6-42DA-4DD7-8A3D-E5668B48A8D1}"/>
              </a:ext>
            </a:extLst>
          </p:cNvPr>
          <p:cNvCxnSpPr>
            <a:cxnSpLocks/>
            <a:endCxn id="13" idx="2"/>
          </p:cNvCxnSpPr>
          <p:nvPr/>
        </p:nvCxnSpPr>
        <p:spPr>
          <a:xfrm flipV="1">
            <a:off x="3275215" y="2759825"/>
            <a:ext cx="1523999" cy="1"/>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5" name="Straight Arrow Connector 14">
            <a:extLst>
              <a:ext uri="{FF2B5EF4-FFF2-40B4-BE49-F238E27FC236}">
                <a16:creationId xmlns:a16="http://schemas.microsoft.com/office/drawing/2014/main" id="{F14D516E-3380-4289-B5FE-582727657F55}"/>
              </a:ext>
            </a:extLst>
          </p:cNvPr>
          <p:cNvCxnSpPr>
            <a:cxnSpLocks/>
            <a:endCxn id="18" idx="2"/>
          </p:cNvCxnSpPr>
          <p:nvPr/>
        </p:nvCxnSpPr>
        <p:spPr>
          <a:xfrm flipV="1">
            <a:off x="3275215" y="4327725"/>
            <a:ext cx="1549707" cy="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671527D-DFE7-45FB-9B1C-5551488FFF63}"/>
              </a:ext>
            </a:extLst>
          </p:cNvPr>
          <p:cNvSpPr txBox="1"/>
          <p:nvPr/>
        </p:nvSpPr>
        <p:spPr>
          <a:xfrm>
            <a:off x="3644991" y="2392278"/>
            <a:ext cx="892680" cy="369332"/>
          </a:xfrm>
          <a:prstGeom prst="rect">
            <a:avLst/>
          </a:prstGeom>
          <a:noFill/>
        </p:spPr>
        <p:txBody>
          <a:bodyPr wrap="none" rtlCol="0">
            <a:spAutoFit/>
          </a:bodyPr>
          <a:lstStyle/>
          <a:p>
            <a:r>
              <a:rPr lang="en-US"/>
              <a:t>unlocks</a:t>
            </a:r>
          </a:p>
        </p:txBody>
      </p:sp>
      <p:sp>
        <p:nvSpPr>
          <p:cNvPr id="17" name="TextBox 16">
            <a:extLst>
              <a:ext uri="{FF2B5EF4-FFF2-40B4-BE49-F238E27FC236}">
                <a16:creationId xmlns:a16="http://schemas.microsoft.com/office/drawing/2014/main" id="{185CEEBC-7D58-4C47-B45D-A37492D37535}"/>
              </a:ext>
            </a:extLst>
          </p:cNvPr>
          <p:cNvSpPr txBox="1"/>
          <p:nvPr/>
        </p:nvSpPr>
        <p:spPr>
          <a:xfrm>
            <a:off x="3613043" y="4327724"/>
            <a:ext cx="892680" cy="369332"/>
          </a:xfrm>
          <a:prstGeom prst="rect">
            <a:avLst/>
          </a:prstGeom>
          <a:noFill/>
        </p:spPr>
        <p:txBody>
          <a:bodyPr wrap="none" rtlCol="0">
            <a:spAutoFit/>
          </a:bodyPr>
          <a:lstStyle/>
          <a:p>
            <a:r>
              <a:rPr lang="en-US"/>
              <a:t>unlocks</a:t>
            </a:r>
          </a:p>
        </p:txBody>
      </p:sp>
      <p:sp>
        <p:nvSpPr>
          <p:cNvPr id="18" name="Oval 17">
            <a:extLst>
              <a:ext uri="{FF2B5EF4-FFF2-40B4-BE49-F238E27FC236}">
                <a16:creationId xmlns:a16="http://schemas.microsoft.com/office/drawing/2014/main" id="{E850ABEE-B87C-469D-9166-DDE6E1D6182F}"/>
              </a:ext>
            </a:extLst>
          </p:cNvPr>
          <p:cNvSpPr/>
          <p:nvPr/>
        </p:nvSpPr>
        <p:spPr>
          <a:xfrm>
            <a:off x="4824922" y="3828961"/>
            <a:ext cx="156833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Room1</a:t>
            </a:r>
          </a:p>
        </p:txBody>
      </p:sp>
      <p:cxnSp>
        <p:nvCxnSpPr>
          <p:cNvPr id="7" name="Straight Arrow Connector 6">
            <a:extLst>
              <a:ext uri="{FF2B5EF4-FFF2-40B4-BE49-F238E27FC236}">
                <a16:creationId xmlns:a16="http://schemas.microsoft.com/office/drawing/2014/main" id="{6840F3F6-C5D2-4989-809D-F4D2286935D5}"/>
              </a:ext>
            </a:extLst>
          </p:cNvPr>
          <p:cNvCxnSpPr>
            <a:stCxn id="5" idx="6"/>
            <a:endCxn id="13" idx="3"/>
          </p:cNvCxnSpPr>
          <p:nvPr/>
        </p:nvCxnSpPr>
        <p:spPr>
          <a:xfrm flipV="1">
            <a:off x="3275215" y="3112504"/>
            <a:ext cx="1753676" cy="121522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424C3A50-2D61-4954-89EE-54D19674948F}"/>
              </a:ext>
            </a:extLst>
          </p:cNvPr>
          <p:cNvSpPr txBox="1"/>
          <p:nvPr/>
        </p:nvSpPr>
        <p:spPr>
          <a:xfrm>
            <a:off x="3449559" y="3350782"/>
            <a:ext cx="892680" cy="369332"/>
          </a:xfrm>
          <a:prstGeom prst="rect">
            <a:avLst/>
          </a:prstGeom>
          <a:noFill/>
        </p:spPr>
        <p:txBody>
          <a:bodyPr wrap="none" rtlCol="0">
            <a:spAutoFit/>
          </a:bodyPr>
          <a:lstStyle/>
          <a:p>
            <a:r>
              <a:rPr lang="en-US"/>
              <a:t>unlocks</a:t>
            </a:r>
          </a:p>
        </p:txBody>
      </p:sp>
      <p:sp>
        <p:nvSpPr>
          <p:cNvPr id="3" name="Rectangle 2">
            <a:extLst>
              <a:ext uri="{FF2B5EF4-FFF2-40B4-BE49-F238E27FC236}">
                <a16:creationId xmlns:a16="http://schemas.microsoft.com/office/drawing/2014/main" id="{37650CF7-17D3-4255-A9E3-588262EC19CD}"/>
              </a:ext>
            </a:extLst>
          </p:cNvPr>
          <p:cNvSpPr/>
          <p:nvPr/>
        </p:nvSpPr>
        <p:spPr>
          <a:xfrm>
            <a:off x="1284056" y="5396861"/>
            <a:ext cx="5614550" cy="461665"/>
          </a:xfrm>
          <a:prstGeom prst="rect">
            <a:avLst/>
          </a:prstGeom>
        </p:spPr>
        <p:txBody>
          <a:bodyPr wrap="none">
            <a:spAutoFit/>
          </a:bodyPr>
          <a:lstStyle/>
          <a:p>
            <a:r>
              <a:rPr lang="en-US" sz="2400">
                <a:latin typeface="Calibri" panose="020F0502020204030204" pitchFamily="34" charset="0"/>
                <a:ea typeface="Calibri" panose="020F0502020204030204" pitchFamily="34" charset="0"/>
                <a:cs typeface="Times New Roman" panose="02020603050405020304" pitchFamily="18" charset="0"/>
              </a:rPr>
              <a:t>This represents a system that is not secure. </a:t>
            </a:r>
            <a:endParaRPr lang="en-US" sz="2400"/>
          </a:p>
        </p:txBody>
      </p:sp>
    </p:spTree>
    <p:extLst>
      <p:ext uri="{BB962C8B-B14F-4D97-AF65-F5344CB8AC3E}">
        <p14:creationId xmlns:p14="http://schemas.microsoft.com/office/powerpoint/2010/main" val="169355868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637C2421-BD2D-44BA-84A4-5DC2108FAFD1}"/>
              </a:ext>
            </a:extLst>
          </p:cNvPr>
          <p:cNvSpPr>
            <a:spLocks noGrp="1"/>
          </p:cNvSpPr>
          <p:nvPr>
            <p:ph type="title"/>
          </p:nvPr>
        </p:nvSpPr>
        <p:spPr/>
        <p:txBody>
          <a:bodyPr/>
          <a:lstStyle/>
          <a:p>
            <a:r>
              <a:rPr lang="en-US"/>
              <a:t>A pattern has emerged</a:t>
            </a:r>
          </a:p>
        </p:txBody>
      </p:sp>
      <p:sp>
        <p:nvSpPr>
          <p:cNvPr id="4" name="Content Placeholder 3">
            <a:extLst>
              <a:ext uri="{FF2B5EF4-FFF2-40B4-BE49-F238E27FC236}">
                <a16:creationId xmlns:a16="http://schemas.microsoft.com/office/drawing/2014/main" id="{0CC8C78B-A158-432D-9920-56AD647B3B79}"/>
              </a:ext>
            </a:extLst>
          </p:cNvPr>
          <p:cNvSpPr>
            <a:spLocks noGrp="1"/>
          </p:cNvSpPr>
          <p:nvPr>
            <p:ph idx="1"/>
          </p:nvPr>
        </p:nvSpPr>
        <p:spPr/>
        <p:txBody>
          <a:bodyPr/>
          <a:lstStyle/>
          <a:p>
            <a:r>
              <a:rPr lang="en-US"/>
              <a:t>Take two sets and a binary relation between the two sets. </a:t>
            </a:r>
          </a:p>
          <a:p>
            <a:r>
              <a:rPr lang="en-US"/>
              <a:t>For binary relations where each value in the second set (the range) is mapped to by at most one value from the first set (the domain), then the system is secure. </a:t>
            </a:r>
          </a:p>
          <a:p>
            <a:r>
              <a:rPr lang="en-US"/>
              <a:t>For binary relations where a value in the range is mapped to by more than one value from the domain, then the system is not secure. </a:t>
            </a:r>
          </a:p>
        </p:txBody>
      </p:sp>
    </p:spTree>
    <p:extLst>
      <p:ext uri="{BB962C8B-B14F-4D97-AF65-F5344CB8AC3E}">
        <p14:creationId xmlns:p14="http://schemas.microsoft.com/office/powerpoint/2010/main" val="71154670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F5D74E-1357-4183-9261-279424AA2A23}"/>
              </a:ext>
            </a:extLst>
          </p:cNvPr>
          <p:cNvSpPr>
            <a:spLocks noGrp="1"/>
          </p:cNvSpPr>
          <p:nvPr>
            <p:ph type="title"/>
          </p:nvPr>
        </p:nvSpPr>
        <p:spPr/>
        <p:txBody>
          <a:bodyPr/>
          <a:lstStyle/>
          <a:p>
            <a:r>
              <a:rPr lang="en-US"/>
              <a:t>Summary</a:t>
            </a:r>
          </a:p>
        </p:txBody>
      </p:sp>
      <p:sp>
        <p:nvSpPr>
          <p:cNvPr id="3" name="Oval 2">
            <a:extLst>
              <a:ext uri="{FF2B5EF4-FFF2-40B4-BE49-F238E27FC236}">
                <a16:creationId xmlns:a16="http://schemas.microsoft.com/office/drawing/2014/main" id="{BBB22113-1BD3-4677-B37D-C53C3D200A55}"/>
              </a:ext>
            </a:extLst>
          </p:cNvPr>
          <p:cNvSpPr/>
          <p:nvPr/>
        </p:nvSpPr>
        <p:spPr>
          <a:xfrm>
            <a:off x="1014153" y="2310939"/>
            <a:ext cx="1596044"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set 1</a:t>
            </a:r>
          </a:p>
          <a:p>
            <a:pPr algn="ctr"/>
            <a:r>
              <a:rPr lang="en-US" sz="2400">
                <a:solidFill>
                  <a:schemeClr val="tx1"/>
                </a:solidFill>
              </a:rPr>
              <a:t>value 1</a:t>
            </a:r>
          </a:p>
        </p:txBody>
      </p:sp>
      <p:sp>
        <p:nvSpPr>
          <p:cNvPr id="4" name="Oval 3">
            <a:extLst>
              <a:ext uri="{FF2B5EF4-FFF2-40B4-BE49-F238E27FC236}">
                <a16:creationId xmlns:a16="http://schemas.microsoft.com/office/drawing/2014/main" id="{F0E9BE3C-E206-4D93-936F-13A4D145030A}"/>
              </a:ext>
            </a:extLst>
          </p:cNvPr>
          <p:cNvSpPr/>
          <p:nvPr/>
        </p:nvSpPr>
        <p:spPr>
          <a:xfrm>
            <a:off x="1014153" y="3878840"/>
            <a:ext cx="1596044"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set 1</a:t>
            </a:r>
          </a:p>
          <a:p>
            <a:pPr algn="ctr"/>
            <a:r>
              <a:rPr lang="en-US" sz="2400">
                <a:solidFill>
                  <a:schemeClr val="tx1"/>
                </a:solidFill>
              </a:rPr>
              <a:t>value 2</a:t>
            </a:r>
          </a:p>
        </p:txBody>
      </p:sp>
      <p:sp>
        <p:nvSpPr>
          <p:cNvPr id="5" name="Oval 4">
            <a:extLst>
              <a:ext uri="{FF2B5EF4-FFF2-40B4-BE49-F238E27FC236}">
                <a16:creationId xmlns:a16="http://schemas.microsoft.com/office/drawing/2014/main" id="{D50D9826-F251-4591-8D90-E3A8DE74587B}"/>
              </a:ext>
            </a:extLst>
          </p:cNvPr>
          <p:cNvSpPr/>
          <p:nvPr/>
        </p:nvSpPr>
        <p:spPr>
          <a:xfrm>
            <a:off x="4134196" y="2310938"/>
            <a:ext cx="156833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set 2</a:t>
            </a:r>
          </a:p>
          <a:p>
            <a:pPr algn="ctr"/>
            <a:r>
              <a:rPr lang="en-US" sz="2400">
                <a:solidFill>
                  <a:schemeClr val="tx1"/>
                </a:solidFill>
              </a:rPr>
              <a:t>value 1</a:t>
            </a:r>
          </a:p>
        </p:txBody>
      </p:sp>
      <p:cxnSp>
        <p:nvCxnSpPr>
          <p:cNvPr id="6" name="Straight Arrow Connector 5">
            <a:extLst>
              <a:ext uri="{FF2B5EF4-FFF2-40B4-BE49-F238E27FC236}">
                <a16:creationId xmlns:a16="http://schemas.microsoft.com/office/drawing/2014/main" id="{B551EA98-6972-48F6-9374-BF48EFDBA17E}"/>
              </a:ext>
            </a:extLst>
          </p:cNvPr>
          <p:cNvCxnSpPr>
            <a:cxnSpLocks/>
            <a:stCxn id="3" idx="6"/>
            <a:endCxn id="5" idx="2"/>
          </p:cNvCxnSpPr>
          <p:nvPr/>
        </p:nvCxnSpPr>
        <p:spPr>
          <a:xfrm flipV="1">
            <a:off x="2610197" y="2809702"/>
            <a:ext cx="1523999" cy="1"/>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7" name="Straight Arrow Connector 6">
            <a:extLst>
              <a:ext uri="{FF2B5EF4-FFF2-40B4-BE49-F238E27FC236}">
                <a16:creationId xmlns:a16="http://schemas.microsoft.com/office/drawing/2014/main" id="{6B914322-FC1B-4336-B5B8-8288FF9DBF26}"/>
              </a:ext>
            </a:extLst>
          </p:cNvPr>
          <p:cNvCxnSpPr>
            <a:cxnSpLocks/>
            <a:stCxn id="4" idx="6"/>
            <a:endCxn id="10" idx="2"/>
          </p:cNvCxnSpPr>
          <p:nvPr/>
        </p:nvCxnSpPr>
        <p:spPr>
          <a:xfrm flipV="1">
            <a:off x="2610197" y="4377602"/>
            <a:ext cx="1549707" cy="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7E8DE0D8-823A-4EE3-98FE-7F16E8F91BFF}"/>
              </a:ext>
            </a:extLst>
          </p:cNvPr>
          <p:cNvSpPr txBox="1"/>
          <p:nvPr/>
        </p:nvSpPr>
        <p:spPr>
          <a:xfrm>
            <a:off x="2979973" y="2442155"/>
            <a:ext cx="912109" cy="369332"/>
          </a:xfrm>
          <a:prstGeom prst="rect">
            <a:avLst/>
          </a:prstGeom>
          <a:noFill/>
        </p:spPr>
        <p:txBody>
          <a:bodyPr wrap="none" rtlCol="0">
            <a:spAutoFit/>
          </a:bodyPr>
          <a:lstStyle/>
          <a:p>
            <a:r>
              <a:rPr lang="en-US" i="1"/>
              <a:t>relation</a:t>
            </a:r>
          </a:p>
        </p:txBody>
      </p:sp>
      <p:sp>
        <p:nvSpPr>
          <p:cNvPr id="9" name="TextBox 8">
            <a:extLst>
              <a:ext uri="{FF2B5EF4-FFF2-40B4-BE49-F238E27FC236}">
                <a16:creationId xmlns:a16="http://schemas.microsoft.com/office/drawing/2014/main" id="{BC11E9FB-8E1B-4729-A041-8C350901F5BD}"/>
              </a:ext>
            </a:extLst>
          </p:cNvPr>
          <p:cNvSpPr txBox="1"/>
          <p:nvPr/>
        </p:nvSpPr>
        <p:spPr>
          <a:xfrm>
            <a:off x="2979973" y="4006486"/>
            <a:ext cx="912109" cy="369332"/>
          </a:xfrm>
          <a:prstGeom prst="rect">
            <a:avLst/>
          </a:prstGeom>
          <a:noFill/>
        </p:spPr>
        <p:txBody>
          <a:bodyPr wrap="none" rtlCol="0">
            <a:spAutoFit/>
          </a:bodyPr>
          <a:lstStyle/>
          <a:p>
            <a:r>
              <a:rPr lang="en-US" i="1"/>
              <a:t>relation</a:t>
            </a:r>
          </a:p>
        </p:txBody>
      </p:sp>
      <p:sp>
        <p:nvSpPr>
          <p:cNvPr id="10" name="Oval 9">
            <a:extLst>
              <a:ext uri="{FF2B5EF4-FFF2-40B4-BE49-F238E27FC236}">
                <a16:creationId xmlns:a16="http://schemas.microsoft.com/office/drawing/2014/main" id="{FDADF52C-E5AF-4478-89FB-20E28ED28A30}"/>
              </a:ext>
            </a:extLst>
          </p:cNvPr>
          <p:cNvSpPr/>
          <p:nvPr/>
        </p:nvSpPr>
        <p:spPr>
          <a:xfrm>
            <a:off x="4159904" y="3878838"/>
            <a:ext cx="156833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set 2</a:t>
            </a:r>
          </a:p>
          <a:p>
            <a:pPr algn="ctr"/>
            <a:r>
              <a:rPr lang="en-US" sz="2400">
                <a:solidFill>
                  <a:schemeClr val="tx1"/>
                </a:solidFill>
              </a:rPr>
              <a:t>value 2</a:t>
            </a:r>
          </a:p>
        </p:txBody>
      </p:sp>
      <p:sp>
        <p:nvSpPr>
          <p:cNvPr id="11" name="Oval 10">
            <a:extLst>
              <a:ext uri="{FF2B5EF4-FFF2-40B4-BE49-F238E27FC236}">
                <a16:creationId xmlns:a16="http://schemas.microsoft.com/office/drawing/2014/main" id="{A79E9A17-4756-43B4-8986-F0A088B4106E}"/>
              </a:ext>
            </a:extLst>
          </p:cNvPr>
          <p:cNvSpPr/>
          <p:nvPr/>
        </p:nvSpPr>
        <p:spPr>
          <a:xfrm>
            <a:off x="6639713" y="2310939"/>
            <a:ext cx="1596044"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set 1</a:t>
            </a:r>
          </a:p>
          <a:p>
            <a:pPr algn="ctr"/>
            <a:r>
              <a:rPr lang="en-US" sz="2400">
                <a:solidFill>
                  <a:schemeClr val="tx1"/>
                </a:solidFill>
              </a:rPr>
              <a:t>value 1</a:t>
            </a:r>
          </a:p>
        </p:txBody>
      </p:sp>
      <p:sp>
        <p:nvSpPr>
          <p:cNvPr id="12" name="Oval 11">
            <a:extLst>
              <a:ext uri="{FF2B5EF4-FFF2-40B4-BE49-F238E27FC236}">
                <a16:creationId xmlns:a16="http://schemas.microsoft.com/office/drawing/2014/main" id="{9A2DDE17-4281-4F65-B263-49EAB32926D8}"/>
              </a:ext>
            </a:extLst>
          </p:cNvPr>
          <p:cNvSpPr/>
          <p:nvPr/>
        </p:nvSpPr>
        <p:spPr>
          <a:xfrm>
            <a:off x="6639713" y="3878840"/>
            <a:ext cx="1596044"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set 1</a:t>
            </a:r>
          </a:p>
          <a:p>
            <a:pPr algn="ctr"/>
            <a:r>
              <a:rPr lang="en-US" sz="2400">
                <a:solidFill>
                  <a:schemeClr val="tx1"/>
                </a:solidFill>
              </a:rPr>
              <a:t>value 2</a:t>
            </a:r>
          </a:p>
        </p:txBody>
      </p:sp>
      <p:sp>
        <p:nvSpPr>
          <p:cNvPr id="13" name="Oval 12">
            <a:extLst>
              <a:ext uri="{FF2B5EF4-FFF2-40B4-BE49-F238E27FC236}">
                <a16:creationId xmlns:a16="http://schemas.microsoft.com/office/drawing/2014/main" id="{5F5438A1-4A2C-4A19-94A0-6539AEDC68EA}"/>
              </a:ext>
            </a:extLst>
          </p:cNvPr>
          <p:cNvSpPr/>
          <p:nvPr/>
        </p:nvSpPr>
        <p:spPr>
          <a:xfrm>
            <a:off x="9759756" y="2310938"/>
            <a:ext cx="156833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set 2</a:t>
            </a:r>
          </a:p>
          <a:p>
            <a:pPr algn="ctr"/>
            <a:r>
              <a:rPr lang="en-US" sz="2400">
                <a:solidFill>
                  <a:schemeClr val="tx1"/>
                </a:solidFill>
              </a:rPr>
              <a:t>value 1</a:t>
            </a:r>
          </a:p>
        </p:txBody>
      </p:sp>
      <p:cxnSp>
        <p:nvCxnSpPr>
          <p:cNvPr id="14" name="Straight Arrow Connector 13">
            <a:extLst>
              <a:ext uri="{FF2B5EF4-FFF2-40B4-BE49-F238E27FC236}">
                <a16:creationId xmlns:a16="http://schemas.microsoft.com/office/drawing/2014/main" id="{27176071-0B87-4C06-8646-23C586FF2747}"/>
              </a:ext>
            </a:extLst>
          </p:cNvPr>
          <p:cNvCxnSpPr>
            <a:cxnSpLocks/>
            <a:stCxn id="11" idx="6"/>
            <a:endCxn id="13" idx="2"/>
          </p:cNvCxnSpPr>
          <p:nvPr/>
        </p:nvCxnSpPr>
        <p:spPr>
          <a:xfrm flipV="1">
            <a:off x="8235757" y="2809702"/>
            <a:ext cx="1523999" cy="1"/>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5" name="Straight Arrow Connector 14">
            <a:extLst>
              <a:ext uri="{FF2B5EF4-FFF2-40B4-BE49-F238E27FC236}">
                <a16:creationId xmlns:a16="http://schemas.microsoft.com/office/drawing/2014/main" id="{5CEBB97E-24CD-4288-9632-60570C162EC0}"/>
              </a:ext>
            </a:extLst>
          </p:cNvPr>
          <p:cNvCxnSpPr>
            <a:cxnSpLocks/>
            <a:stCxn id="12" idx="6"/>
            <a:endCxn id="18" idx="2"/>
          </p:cNvCxnSpPr>
          <p:nvPr/>
        </p:nvCxnSpPr>
        <p:spPr>
          <a:xfrm flipV="1">
            <a:off x="8235757" y="4377602"/>
            <a:ext cx="1549707" cy="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A64E5CEF-A360-4674-9BB4-40BE360B7B80}"/>
              </a:ext>
            </a:extLst>
          </p:cNvPr>
          <p:cNvSpPr txBox="1"/>
          <p:nvPr/>
        </p:nvSpPr>
        <p:spPr>
          <a:xfrm>
            <a:off x="8605533" y="2442155"/>
            <a:ext cx="912109" cy="369332"/>
          </a:xfrm>
          <a:prstGeom prst="rect">
            <a:avLst/>
          </a:prstGeom>
          <a:noFill/>
        </p:spPr>
        <p:txBody>
          <a:bodyPr wrap="none" rtlCol="0">
            <a:spAutoFit/>
          </a:bodyPr>
          <a:lstStyle/>
          <a:p>
            <a:r>
              <a:rPr lang="en-US" i="1"/>
              <a:t>relation</a:t>
            </a:r>
          </a:p>
        </p:txBody>
      </p:sp>
      <p:sp>
        <p:nvSpPr>
          <p:cNvPr id="17" name="TextBox 16">
            <a:extLst>
              <a:ext uri="{FF2B5EF4-FFF2-40B4-BE49-F238E27FC236}">
                <a16:creationId xmlns:a16="http://schemas.microsoft.com/office/drawing/2014/main" id="{C06E70E3-DDEE-42E1-A45D-03C83F765DF4}"/>
              </a:ext>
            </a:extLst>
          </p:cNvPr>
          <p:cNvSpPr txBox="1"/>
          <p:nvPr/>
        </p:nvSpPr>
        <p:spPr>
          <a:xfrm>
            <a:off x="8691175" y="4375543"/>
            <a:ext cx="912109" cy="369332"/>
          </a:xfrm>
          <a:prstGeom prst="rect">
            <a:avLst/>
          </a:prstGeom>
          <a:noFill/>
        </p:spPr>
        <p:txBody>
          <a:bodyPr wrap="none" rtlCol="0">
            <a:spAutoFit/>
          </a:bodyPr>
          <a:lstStyle/>
          <a:p>
            <a:r>
              <a:rPr lang="en-US" i="1"/>
              <a:t>relation</a:t>
            </a:r>
          </a:p>
        </p:txBody>
      </p:sp>
      <p:sp>
        <p:nvSpPr>
          <p:cNvPr id="18" name="Oval 17">
            <a:extLst>
              <a:ext uri="{FF2B5EF4-FFF2-40B4-BE49-F238E27FC236}">
                <a16:creationId xmlns:a16="http://schemas.microsoft.com/office/drawing/2014/main" id="{F5B1FC65-EC7D-4BCE-B72C-64567C72EB0A}"/>
              </a:ext>
            </a:extLst>
          </p:cNvPr>
          <p:cNvSpPr/>
          <p:nvPr/>
        </p:nvSpPr>
        <p:spPr>
          <a:xfrm>
            <a:off x="9785464" y="3878838"/>
            <a:ext cx="1568336" cy="997527"/>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a:solidFill>
                  <a:schemeClr val="tx1"/>
                </a:solidFill>
              </a:rPr>
              <a:t>set 2</a:t>
            </a:r>
          </a:p>
          <a:p>
            <a:pPr algn="ctr"/>
            <a:r>
              <a:rPr lang="en-US" sz="2400">
                <a:solidFill>
                  <a:schemeClr val="tx1"/>
                </a:solidFill>
              </a:rPr>
              <a:t>value 2</a:t>
            </a:r>
          </a:p>
        </p:txBody>
      </p:sp>
      <p:cxnSp>
        <p:nvCxnSpPr>
          <p:cNvPr id="20" name="Straight Arrow Connector 19">
            <a:extLst>
              <a:ext uri="{FF2B5EF4-FFF2-40B4-BE49-F238E27FC236}">
                <a16:creationId xmlns:a16="http://schemas.microsoft.com/office/drawing/2014/main" id="{16194C90-7CD9-49B3-93AC-94F8D8ADE85B}"/>
              </a:ext>
            </a:extLst>
          </p:cNvPr>
          <p:cNvCxnSpPr>
            <a:stCxn id="12" idx="6"/>
            <a:endCxn id="13" idx="3"/>
          </p:cNvCxnSpPr>
          <p:nvPr/>
        </p:nvCxnSpPr>
        <p:spPr>
          <a:xfrm flipV="1">
            <a:off x="8235757" y="3162381"/>
            <a:ext cx="1753676" cy="121522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21" name="TextBox 20">
            <a:extLst>
              <a:ext uri="{FF2B5EF4-FFF2-40B4-BE49-F238E27FC236}">
                <a16:creationId xmlns:a16="http://schemas.microsoft.com/office/drawing/2014/main" id="{7E06CFDF-B7F1-44A7-B033-AF520D557E8B}"/>
              </a:ext>
            </a:extLst>
          </p:cNvPr>
          <p:cNvSpPr txBox="1"/>
          <p:nvPr/>
        </p:nvSpPr>
        <p:spPr>
          <a:xfrm>
            <a:off x="8378063" y="3378288"/>
            <a:ext cx="912109" cy="369332"/>
          </a:xfrm>
          <a:prstGeom prst="rect">
            <a:avLst/>
          </a:prstGeom>
          <a:noFill/>
        </p:spPr>
        <p:txBody>
          <a:bodyPr wrap="none" rtlCol="0">
            <a:spAutoFit/>
          </a:bodyPr>
          <a:lstStyle/>
          <a:p>
            <a:r>
              <a:rPr lang="en-US" i="1"/>
              <a:t>relation</a:t>
            </a:r>
          </a:p>
        </p:txBody>
      </p:sp>
      <p:sp>
        <p:nvSpPr>
          <p:cNvPr id="22" name="TextBox 21">
            <a:extLst>
              <a:ext uri="{FF2B5EF4-FFF2-40B4-BE49-F238E27FC236}">
                <a16:creationId xmlns:a16="http://schemas.microsoft.com/office/drawing/2014/main" id="{EC73EA74-8A66-43CE-9CC5-1ED93AC280B9}"/>
              </a:ext>
            </a:extLst>
          </p:cNvPr>
          <p:cNvSpPr txBox="1"/>
          <p:nvPr/>
        </p:nvSpPr>
        <p:spPr>
          <a:xfrm>
            <a:off x="2460567" y="5370022"/>
            <a:ext cx="1553310" cy="707886"/>
          </a:xfrm>
          <a:prstGeom prst="rect">
            <a:avLst/>
          </a:prstGeom>
          <a:noFill/>
        </p:spPr>
        <p:txBody>
          <a:bodyPr wrap="none" rtlCol="0">
            <a:spAutoFit/>
          </a:bodyPr>
          <a:lstStyle/>
          <a:p>
            <a:r>
              <a:rPr lang="en-US" sz="4000">
                <a:highlight>
                  <a:srgbClr val="FFFF00"/>
                </a:highlight>
              </a:rPr>
              <a:t>secure</a:t>
            </a:r>
          </a:p>
        </p:txBody>
      </p:sp>
      <p:sp>
        <p:nvSpPr>
          <p:cNvPr id="23" name="TextBox 22">
            <a:extLst>
              <a:ext uri="{FF2B5EF4-FFF2-40B4-BE49-F238E27FC236}">
                <a16:creationId xmlns:a16="http://schemas.microsoft.com/office/drawing/2014/main" id="{78DB3038-7131-4E31-9B4A-321D137BD5E2}"/>
              </a:ext>
            </a:extLst>
          </p:cNvPr>
          <p:cNvSpPr txBox="1"/>
          <p:nvPr/>
        </p:nvSpPr>
        <p:spPr>
          <a:xfrm>
            <a:off x="7902620" y="5370022"/>
            <a:ext cx="2380460" cy="707886"/>
          </a:xfrm>
          <a:prstGeom prst="rect">
            <a:avLst/>
          </a:prstGeom>
          <a:noFill/>
        </p:spPr>
        <p:txBody>
          <a:bodyPr wrap="none" rtlCol="0">
            <a:spAutoFit/>
          </a:bodyPr>
          <a:lstStyle/>
          <a:p>
            <a:r>
              <a:rPr lang="en-US" sz="4000">
                <a:highlight>
                  <a:srgbClr val="FFFF00"/>
                </a:highlight>
              </a:rPr>
              <a:t>not secure</a:t>
            </a:r>
          </a:p>
        </p:txBody>
      </p:sp>
    </p:spTree>
    <p:extLst>
      <p:ext uri="{BB962C8B-B14F-4D97-AF65-F5344CB8AC3E}">
        <p14:creationId xmlns:p14="http://schemas.microsoft.com/office/powerpoint/2010/main" val="126590822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323</TotalTime>
  <Words>798</Words>
  <Application>Microsoft Office PowerPoint</Application>
  <PresentationFormat>Widescreen</PresentationFormat>
  <Paragraphs>140</Paragraphs>
  <Slides>20</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20</vt:i4>
      </vt:variant>
    </vt:vector>
  </HeadingPairs>
  <TitlesOfParts>
    <vt:vector size="25" baseType="lpstr">
      <vt:lpstr>Arial</vt:lpstr>
      <vt:lpstr>Calibri</vt:lpstr>
      <vt:lpstr>Calibri Light</vt:lpstr>
      <vt:lpstr>Times New Roman</vt:lpstr>
      <vt:lpstr>Office Theme</vt:lpstr>
      <vt:lpstr>The root cause of all security failures</vt:lpstr>
      <vt:lpstr>I think I understand the root cause of all security failures</vt:lpstr>
      <vt:lpstr>The following graphic depicts two customers of an online store and their passwords:</vt:lpstr>
      <vt:lpstr>Password0 is known by both Alice and Eve:</vt:lpstr>
      <vt:lpstr>There is an analogous set of graphics for hotel guest keys and rooms</vt:lpstr>
      <vt:lpstr>Room0 can only be unlocked by Guest0’s key and Room1 can only be unlocked by Guest1’s key:</vt:lpstr>
      <vt:lpstr>Room0 can be unlocked by both Guest0’s key and Guest1’s key:</vt:lpstr>
      <vt:lpstr>A pattern has emerged</vt:lpstr>
      <vt:lpstr>Summary</vt:lpstr>
      <vt:lpstr>Binary relation</vt:lpstr>
      <vt:lpstr>Binary relations are well-studied</vt:lpstr>
      <vt:lpstr>Here is the injective property:</vt:lpstr>
      <vt:lpstr>PowerPoint Presentation</vt:lpstr>
      <vt:lpstr>Injective means secure. Not injective means not secure.</vt:lpstr>
      <vt:lpstr>Security and the injective set property</vt:lpstr>
      <vt:lpstr>So simple, why so many security breaches?</vt:lpstr>
      <vt:lpstr>Because systems are built like this:</vt:lpstr>
      <vt:lpstr>Too much complexity for the human brain</vt:lpstr>
      <vt:lpstr>Need a tool</vt:lpstr>
      <vt:lpstr>Alloy implementation of the injective property</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root cause of all security failures</dc:title>
  <dc:creator>Costello, Roger L.</dc:creator>
  <cp:lastModifiedBy>Costello, Roger L.</cp:lastModifiedBy>
  <cp:revision>30</cp:revision>
  <dcterms:created xsi:type="dcterms:W3CDTF">2018-03-27T08:41:49Z</dcterms:created>
  <dcterms:modified xsi:type="dcterms:W3CDTF">2018-03-29T10:07:22Z</dcterms:modified>
</cp:coreProperties>
</file>

<file path=docProps/thumbnail.jpeg>
</file>