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sldIdLst>
    <p:sldId id="256" r:id="rId2"/>
    <p:sldId id="454" r:id="rId3"/>
    <p:sldId id="522" r:id="rId4"/>
    <p:sldId id="523" r:id="rId5"/>
    <p:sldId id="524" r:id="rId6"/>
    <p:sldId id="525" r:id="rId7"/>
    <p:sldId id="526" r:id="rId8"/>
    <p:sldId id="527" r:id="rId9"/>
    <p:sldId id="528" r:id="rId10"/>
    <p:sldId id="529" r:id="rId11"/>
    <p:sldId id="530" r:id="rId12"/>
    <p:sldId id="521" r:id="rId13"/>
    <p:sldId id="461" r:id="rId14"/>
    <p:sldId id="456" r:id="rId15"/>
    <p:sldId id="462" r:id="rId16"/>
    <p:sldId id="463" r:id="rId17"/>
    <p:sldId id="464" r:id="rId18"/>
    <p:sldId id="458" r:id="rId19"/>
    <p:sldId id="465" r:id="rId20"/>
    <p:sldId id="459" r:id="rId21"/>
    <p:sldId id="466" r:id="rId22"/>
    <p:sldId id="467" r:id="rId23"/>
    <p:sldId id="468" r:id="rId24"/>
    <p:sldId id="457" r:id="rId25"/>
    <p:sldId id="519" r:id="rId26"/>
    <p:sldId id="533" r:id="rId27"/>
    <p:sldId id="469" r:id="rId28"/>
    <p:sldId id="470" r:id="rId29"/>
    <p:sldId id="471" r:id="rId30"/>
    <p:sldId id="472" r:id="rId31"/>
    <p:sldId id="534" r:id="rId32"/>
    <p:sldId id="473" r:id="rId33"/>
    <p:sldId id="474" r:id="rId34"/>
    <p:sldId id="476" r:id="rId35"/>
    <p:sldId id="475" r:id="rId36"/>
    <p:sldId id="520" r:id="rId37"/>
    <p:sldId id="477" r:id="rId38"/>
    <p:sldId id="478" r:id="rId39"/>
    <p:sldId id="479" r:id="rId40"/>
    <p:sldId id="480" r:id="rId41"/>
    <p:sldId id="481" r:id="rId42"/>
    <p:sldId id="482" r:id="rId43"/>
    <p:sldId id="483" r:id="rId44"/>
    <p:sldId id="484" r:id="rId45"/>
    <p:sldId id="485" r:id="rId46"/>
    <p:sldId id="486" r:id="rId47"/>
    <p:sldId id="487" r:id="rId48"/>
    <p:sldId id="488" r:id="rId49"/>
    <p:sldId id="489" r:id="rId50"/>
    <p:sldId id="490" r:id="rId51"/>
    <p:sldId id="500" r:id="rId52"/>
    <p:sldId id="501" r:id="rId53"/>
    <p:sldId id="502" r:id="rId54"/>
    <p:sldId id="503" r:id="rId55"/>
    <p:sldId id="499" r:id="rId56"/>
    <p:sldId id="504" r:id="rId57"/>
    <p:sldId id="492" r:id="rId58"/>
    <p:sldId id="493" r:id="rId59"/>
    <p:sldId id="495" r:id="rId60"/>
    <p:sldId id="531" r:id="rId61"/>
    <p:sldId id="496" r:id="rId62"/>
    <p:sldId id="497" r:id="rId63"/>
    <p:sldId id="498" r:id="rId64"/>
    <p:sldId id="505" r:id="rId65"/>
    <p:sldId id="506" r:id="rId66"/>
    <p:sldId id="507" r:id="rId67"/>
    <p:sldId id="508" r:id="rId68"/>
    <p:sldId id="509" r:id="rId69"/>
    <p:sldId id="510" r:id="rId70"/>
    <p:sldId id="511" r:id="rId71"/>
    <p:sldId id="513" r:id="rId72"/>
    <p:sldId id="514" r:id="rId73"/>
    <p:sldId id="512" r:id="rId74"/>
    <p:sldId id="515" r:id="rId75"/>
    <p:sldId id="516" r:id="rId76"/>
    <p:sldId id="518" r:id="rId77"/>
    <p:sldId id="517" r:id="rId78"/>
    <p:sldId id="532" r:id="rId7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-213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62211-226F-4811-8EC4-18F9DE5B8811}" type="datetimeFigureOut">
              <a:rPr lang="en-US" smtClean="0"/>
              <a:t>2/16/2014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65F29-A465-45B2-8183-385F1991A4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54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EDC-A18F-4C1D-8DC9-3D6FA7DAD4DF}" type="datetime1">
              <a:rPr lang="en-US" smtClean="0"/>
              <a:t>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469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FF9F0-9ACF-4730-8347-CE36E063A4D3}" type="datetime1">
              <a:rPr lang="en-US" smtClean="0"/>
              <a:t>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43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3DE0-A71C-4818-B8B2-27E4EA2BF965}" type="datetime1">
              <a:rPr lang="en-US" smtClean="0"/>
              <a:t>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64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3D15-06CF-4A45-890A-2CAA530AD65F}" type="datetime1">
              <a:rPr lang="en-US" smtClean="0"/>
              <a:t>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38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DF01-55D4-48EC-81D1-F31FB9A1D344}" type="datetime1">
              <a:rPr lang="en-US" smtClean="0"/>
              <a:t>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623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D415-49EC-4BBF-B755-D9A2AF8C4907}" type="datetime1">
              <a:rPr lang="en-US" smtClean="0"/>
              <a:t>2/16/2014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695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BF574-DD02-45B5-9C9F-16DDE4B49F1D}" type="datetime1">
              <a:rPr lang="en-US" smtClean="0"/>
              <a:t>2/16/2014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98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3D164-5FF8-4AB6-9583-2C0A66C36A26}" type="datetime1">
              <a:rPr lang="en-US" smtClean="0"/>
              <a:t>2/16/2014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60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0483-7BF6-4C4A-AFBB-39D8C3D3AC85}" type="datetime1">
              <a:rPr lang="en-US" smtClean="0"/>
              <a:t>2/16/2014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45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0227-7811-460B-A786-37C8345382A6}" type="datetime1">
              <a:rPr lang="en-US" smtClean="0"/>
              <a:t>2/16/2014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190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6285-DDF8-4BB5-A1C1-18A411B5A72C}" type="datetime1">
              <a:rPr lang="en-US" smtClean="0"/>
              <a:t>2/16/2014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9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51BB3-A123-4205-96B8-027ED63F03E1}" type="datetime1">
              <a:rPr lang="en-US" smtClean="0"/>
              <a:t>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80772-6C15-43D4-94DB-7DA07CA64C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70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hyperlink" Target="mailto:roger.costello@gmail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Context-free grammars are a subset of context-sensitive grammars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052459" y="6008914"/>
            <a:ext cx="3037114" cy="76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Roger L. Costello</a:t>
            </a:r>
          </a:p>
          <a:p>
            <a:r>
              <a:rPr lang="en-US" dirty="0" smtClean="0"/>
              <a:t>February 16,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10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read a rule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914064" y="2068676"/>
            <a:ext cx="20758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aA | </a:t>
            </a:r>
            <a:r>
              <a:rPr lang="el-GR" sz="3200" dirty="0"/>
              <a:t>ε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37658" y="3199618"/>
            <a:ext cx="5427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as: </a:t>
            </a:r>
            <a:r>
              <a:rPr lang="en-US" i="1" dirty="0" smtClean="0"/>
              <a:t>A may be replaced by aA or by an empty string.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937658" y="3973286"/>
            <a:ext cx="4468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arrow (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) is read as: </a:t>
            </a:r>
            <a:r>
              <a:rPr lang="en-US" i="1" dirty="0" smtClean="0"/>
              <a:t>may be replaced by.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3030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Terminal versus non-terminal symbols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69828" y="2227497"/>
            <a:ext cx="20758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aA | </a:t>
            </a:r>
            <a:r>
              <a:rPr lang="el-GR" sz="3200" dirty="0"/>
              <a:t>ε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381250" y="2716964"/>
            <a:ext cx="478971" cy="7402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45721" y="3498779"/>
            <a:ext cx="29500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Non-terminal </a:t>
            </a:r>
            <a:r>
              <a:rPr lang="en-US" dirty="0" smtClean="0"/>
              <a:t>symbols; these are symbols that may be replaced (further expanded).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3905250" y="2716964"/>
            <a:ext cx="1556657" cy="10994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381250" y="1900535"/>
            <a:ext cx="0" cy="1556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81250" y="1900535"/>
            <a:ext cx="17144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095749" y="1900535"/>
            <a:ext cx="0" cy="326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4683578" y="2716964"/>
            <a:ext cx="778329" cy="10994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16978" y="3801623"/>
            <a:ext cx="29500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erminal </a:t>
            </a:r>
            <a:r>
              <a:rPr lang="en-US" dirty="0" smtClean="0"/>
              <a:t>symbols; these are symbols that may not be replaced.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61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Non-terminal symbols</a:t>
            </a:r>
            <a:r>
              <a:rPr lang="en-US" dirty="0" smtClean="0"/>
              <a:t>: denoted by uppercase letters.</a:t>
            </a:r>
          </a:p>
          <a:p>
            <a:pPr marL="457200" lvl="1" indent="0">
              <a:buNone/>
            </a:pPr>
            <a:r>
              <a:rPr lang="en-US" dirty="0" smtClean="0"/>
              <a:t>Example: Q</a:t>
            </a:r>
            <a:r>
              <a:rPr lang="en-US" baseline="-25000" dirty="0" smtClean="0"/>
              <a:t>1</a:t>
            </a:r>
            <a:r>
              <a:rPr lang="en-US" dirty="0" smtClean="0"/>
              <a:t>, Q</a:t>
            </a:r>
            <a:r>
              <a:rPr lang="en-US" baseline="-25000" dirty="0" smtClean="0"/>
              <a:t>2</a:t>
            </a:r>
            <a:r>
              <a:rPr lang="en-US" dirty="0" smtClean="0"/>
              <a:t>, A, P, S denote non-terminal symbols</a:t>
            </a:r>
          </a:p>
          <a:p>
            <a:r>
              <a:rPr lang="en-US" b="1" dirty="0" smtClean="0"/>
              <a:t>Terminal symbols</a:t>
            </a:r>
            <a:r>
              <a:rPr lang="en-US" dirty="0" smtClean="0"/>
              <a:t>: denoted by lowercase letters.</a:t>
            </a:r>
          </a:p>
          <a:p>
            <a:pPr marL="457200" lvl="1" indent="0">
              <a:buNone/>
            </a:pPr>
            <a:r>
              <a:rPr lang="en-US" dirty="0" smtClean="0"/>
              <a:t>Example: a, b, c denote terminal symbols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96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Context-sensitive grammars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74376"/>
            <a:ext cx="8229600" cy="729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Every </a:t>
            </a:r>
            <a:r>
              <a:rPr lang="en-US" dirty="0" smtClean="0"/>
              <a:t>rule has this form: 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13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374087" y="3512413"/>
            <a:ext cx="31948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/>
              <a:t>Q</a:t>
            </a:r>
            <a:r>
              <a:rPr lang="en-US" sz="3600" i="1" baseline="-25000" dirty="0"/>
              <a:t>1</a:t>
            </a:r>
            <a:r>
              <a:rPr lang="en-US" sz="3600" i="1" dirty="0"/>
              <a:t>AQ</a:t>
            </a:r>
            <a:r>
              <a:rPr lang="en-US" sz="3600" i="1" baseline="-25000" dirty="0"/>
              <a:t>2</a:t>
            </a:r>
            <a:r>
              <a:rPr lang="en-US" sz="3600" dirty="0"/>
              <a:t> </a:t>
            </a:r>
            <a:r>
              <a:rPr lang="en-US" sz="36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3600" dirty="0"/>
              <a:t> </a:t>
            </a:r>
            <a:r>
              <a:rPr lang="en-US" sz="3600" i="1" dirty="0"/>
              <a:t>Q</a:t>
            </a:r>
            <a:r>
              <a:rPr lang="en-US" sz="3600" i="1" baseline="-25000" dirty="0"/>
              <a:t>1</a:t>
            </a:r>
            <a:r>
              <a:rPr lang="en-US" sz="3600" i="1" dirty="0"/>
              <a:t>PQ</a:t>
            </a:r>
            <a:r>
              <a:rPr lang="en-US" sz="3600" i="1" baseline="-25000" dirty="0"/>
              <a:t>2</a:t>
            </a:r>
            <a:endParaRPr lang="en-US" sz="3600" i="1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699657" y="3124210"/>
            <a:ext cx="250372" cy="489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950029" y="3124210"/>
            <a:ext cx="348342" cy="489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07279" y="2732716"/>
            <a:ext cx="88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550273" y="3135092"/>
            <a:ext cx="250372" cy="489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00645" y="3135092"/>
            <a:ext cx="348342" cy="489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357895" y="2743598"/>
            <a:ext cx="88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048000" y="4158744"/>
            <a:ext cx="0" cy="413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048000" y="4572010"/>
            <a:ext cx="18506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898614" y="403861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146430" y="4613598"/>
            <a:ext cx="1828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 is replaced by P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4635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Context-sensitive grammars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8748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Every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rule has this form: 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	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AQ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PQ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/>
              <a:t>That is, some symbol </a:t>
            </a:r>
            <a:r>
              <a:rPr lang="en-US" i="1" dirty="0" smtClean="0"/>
              <a:t>A</a:t>
            </a:r>
            <a:r>
              <a:rPr lang="en-US" dirty="0" smtClean="0"/>
              <a:t> is rewritten to some symbol </a:t>
            </a:r>
            <a:r>
              <a:rPr lang="en-US" i="1" dirty="0" smtClean="0"/>
              <a:t>P</a:t>
            </a:r>
            <a:r>
              <a:rPr lang="en-US" dirty="0" smtClean="0"/>
              <a:t> while the surrounding (context) symbols </a:t>
            </a:r>
            <a:r>
              <a:rPr lang="en-US" i="1" dirty="0" smtClean="0"/>
              <a:t>Q</a:t>
            </a:r>
            <a:r>
              <a:rPr lang="en-US" i="1" baseline="-25000" dirty="0" smtClean="0"/>
              <a:t>1</a:t>
            </a:r>
            <a:r>
              <a:rPr lang="en-US" baseline="-25000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Q</a:t>
            </a:r>
            <a:r>
              <a:rPr lang="en-US" i="1" baseline="-25000" dirty="0" smtClean="0"/>
              <a:t>2</a:t>
            </a:r>
            <a:r>
              <a:rPr lang="en-US" dirty="0"/>
              <a:t> </a:t>
            </a:r>
            <a:r>
              <a:rPr lang="en-US" dirty="0" smtClean="0"/>
              <a:t>remain unchanged.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Note: </a:t>
            </a:r>
            <a:r>
              <a:rPr lang="en-US" b="1" i="1" dirty="0" smtClean="0">
                <a:solidFill>
                  <a:srgbClr val="FF0000"/>
                </a:solidFill>
              </a:rPr>
              <a:t>P</a:t>
            </a:r>
            <a:r>
              <a:rPr lang="en-US" b="1" dirty="0" smtClean="0">
                <a:solidFill>
                  <a:srgbClr val="FF0000"/>
                </a:solidFill>
              </a:rPr>
              <a:t> can be multiple symbols.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10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Context-sensitive grammars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Every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rule has this form: 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	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AQ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PQ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That is, some symbol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is rewritten to some symbol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while the surrounding (context) symbols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and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remain unchanged.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Note: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can be multiple symbols.</a:t>
            </a:r>
          </a:p>
          <a:p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must be a non-terminal. </a:t>
            </a:r>
            <a:r>
              <a:rPr lang="en-US" i="1" dirty="0" smtClean="0"/>
              <a:t>Q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i="1" baseline="-25000" dirty="0" smtClean="0"/>
              <a:t>2</a:t>
            </a:r>
            <a:r>
              <a:rPr lang="en-US" dirty="0" smtClean="0"/>
              <a:t>, and </a:t>
            </a:r>
            <a:r>
              <a:rPr lang="en-US" i="1" dirty="0" smtClean="0"/>
              <a:t>P</a:t>
            </a:r>
            <a:r>
              <a:rPr lang="en-US" dirty="0" smtClean="0"/>
              <a:t> are either non-terminals or terminals.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06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Context-sensitive grammars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Every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rule has this form: 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	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AQ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PQ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That is, some symbol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is rewritten to some symbol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while the surrounding (context) symbols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and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remain unchanged.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Note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can be multiple symbols.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must be a non-terminal.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and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are either non-terminals or terminals.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P</a:t>
            </a:r>
            <a:r>
              <a:rPr lang="en-US" b="1" dirty="0" smtClean="0">
                <a:solidFill>
                  <a:srgbClr val="FF0000"/>
                </a:solidFill>
              </a:rPr>
              <a:t> must not be empty (</a:t>
            </a:r>
            <a:r>
              <a:rPr lang="el-GR" b="1" dirty="0">
                <a:solidFill>
                  <a:srgbClr val="FF0000"/>
                </a:solidFill>
              </a:rPr>
              <a:t>ε</a:t>
            </a:r>
            <a:r>
              <a:rPr lang="en-US" b="1" dirty="0" smtClean="0">
                <a:solidFill>
                  <a:srgbClr val="FF0000"/>
                </a:solidFill>
              </a:rPr>
              <a:t>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2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Context-sensitive grammars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Every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rule has this form: 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	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AQ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PQ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That is, some symbol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is rewritten to some symbol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while the surrounding (context) symbols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and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remain unchanged.</a:t>
            </a:r>
          </a:p>
          <a:p>
            <a:pPr marL="457200" lvl="1" indent="0">
              <a:buNone/>
            </a:pP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Note: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can be multiple symbols.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must be a non-terminal.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and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are either non-terminals or terminals.</a:t>
            </a:r>
          </a:p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must not be empty (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</a:rPr>
              <a:t>ε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None of the rules lead to empty except possibly </a:t>
            </a:r>
            <a:r>
              <a:rPr lang="en-US" b="1" dirty="0">
                <a:solidFill>
                  <a:srgbClr val="FF0000"/>
                </a:solidFill>
              </a:rPr>
              <a:t>for </a:t>
            </a:r>
            <a:r>
              <a:rPr lang="en-US" b="1" dirty="0" smtClean="0">
                <a:solidFill>
                  <a:srgbClr val="FF0000"/>
                </a:solidFill>
              </a:rPr>
              <a:t>a </a:t>
            </a:r>
            <a:r>
              <a:rPr lang="en-US" b="1" dirty="0">
                <a:solidFill>
                  <a:srgbClr val="FF0000"/>
                </a:solidFill>
              </a:rPr>
              <a:t>rule S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l-GR" b="1" dirty="0">
                <a:solidFill>
                  <a:srgbClr val="FF0000"/>
                </a:solidFill>
              </a:rPr>
              <a:t>ε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in </a:t>
            </a:r>
            <a:r>
              <a:rPr lang="en-US" b="1" dirty="0">
                <a:solidFill>
                  <a:srgbClr val="FF0000"/>
                </a:solidFill>
              </a:rPr>
              <a:t>which case S does not occur on the right-hand </a:t>
            </a:r>
            <a:r>
              <a:rPr lang="en-US" b="1" dirty="0" smtClean="0">
                <a:solidFill>
                  <a:srgbClr val="FF0000"/>
                </a:solidFill>
              </a:rPr>
              <a:t>side </a:t>
            </a:r>
            <a:r>
              <a:rPr lang="en-US" b="1" dirty="0">
                <a:solidFill>
                  <a:srgbClr val="FF0000"/>
                </a:solidFill>
              </a:rPr>
              <a:t>of </a:t>
            </a:r>
            <a:r>
              <a:rPr lang="en-US" b="1" dirty="0" smtClean="0">
                <a:solidFill>
                  <a:srgbClr val="FF0000"/>
                </a:solidFill>
              </a:rPr>
              <a:t>any rules.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0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context-sensitive rule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134206" y="2902811"/>
            <a:ext cx="17299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latin typeface="Calibri" panose="020F0502020204030204" pitchFamily="34" charset="0"/>
                <a:cs typeface="Courier New" panose="02070309020205020404" pitchFamily="49" charset="0"/>
              </a:rPr>
              <a:t>S</a:t>
            </a:r>
            <a:r>
              <a:rPr lang="en-US" sz="3600" dirty="0">
                <a:latin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en-US" sz="3600" dirty="0">
                <a:latin typeface="Agency FB" panose="020B0503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→</a:t>
            </a:r>
            <a:r>
              <a:rPr lang="en-US" sz="3600" dirty="0">
                <a:latin typeface="Calibri" panose="020F050202020403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3600" i="1" dirty="0">
                <a:cs typeface="Courier New" panose="02070309020205020404" pitchFamily="49" charset="0"/>
                <a:sym typeface="Wingdings" panose="05000000000000000000" pitchFamily="2" charset="2"/>
              </a:rPr>
              <a:t>abc</a:t>
            </a:r>
            <a:endParaRPr lang="en-US" sz="3600" i="1" dirty="0"/>
          </a:p>
        </p:txBody>
      </p:sp>
      <p:sp>
        <p:nvSpPr>
          <p:cNvPr id="7" name="Left Brace 6"/>
          <p:cNvSpPr/>
          <p:nvPr/>
        </p:nvSpPr>
        <p:spPr>
          <a:xfrm rot="16200000">
            <a:off x="4280345" y="3267980"/>
            <a:ext cx="253360" cy="67829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298371" y="3549142"/>
            <a:ext cx="0" cy="554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298371" y="4103922"/>
            <a:ext cx="11086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407025" y="3826532"/>
            <a:ext cx="0" cy="2773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195957" y="2546874"/>
            <a:ext cx="125186" cy="489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321143" y="2546874"/>
            <a:ext cx="174171" cy="489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88279" y="1904617"/>
            <a:ext cx="885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</a:t>
            </a:r>
          </a:p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884714" y="4169236"/>
            <a:ext cx="201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 is replaced by abc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1823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context-sensitive rule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19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134206" y="2913697"/>
            <a:ext cx="18149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latin typeface="Calibri" panose="020F0502020204030204" pitchFamily="34" charset="0"/>
                <a:cs typeface="Courier New" panose="02070309020205020404" pitchFamily="49" charset="0"/>
              </a:rPr>
              <a:t>S</a:t>
            </a:r>
            <a:r>
              <a:rPr lang="en-US" sz="3600" dirty="0">
                <a:latin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en-US" sz="3600" dirty="0">
                <a:latin typeface="Agency FB" panose="020B0503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→</a:t>
            </a:r>
            <a:r>
              <a:rPr lang="en-US" sz="3600" dirty="0">
                <a:latin typeface="Calibri" panose="020F050202020403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3600" i="1" dirty="0" smtClean="0">
                <a:cs typeface="Courier New" panose="02070309020205020404" pitchFamily="49" charset="0"/>
                <a:sym typeface="Wingdings" panose="05000000000000000000" pitchFamily="2" charset="2"/>
              </a:rPr>
              <a:t>aSQ</a:t>
            </a:r>
            <a:endParaRPr lang="en-US" sz="3600" i="1" dirty="0"/>
          </a:p>
        </p:txBody>
      </p:sp>
      <p:sp>
        <p:nvSpPr>
          <p:cNvPr id="7" name="Left Brace 6"/>
          <p:cNvSpPr/>
          <p:nvPr/>
        </p:nvSpPr>
        <p:spPr>
          <a:xfrm rot="16200000">
            <a:off x="4313003" y="3278866"/>
            <a:ext cx="253360" cy="67829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298371" y="3560028"/>
            <a:ext cx="0" cy="554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298371" y="4114808"/>
            <a:ext cx="11086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407025" y="3837418"/>
            <a:ext cx="0" cy="2773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195957" y="2557760"/>
            <a:ext cx="125186" cy="489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321143" y="2557760"/>
            <a:ext cx="174171" cy="489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88279" y="1915503"/>
            <a:ext cx="885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</a:t>
            </a:r>
          </a:p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884714" y="4180122"/>
            <a:ext cx="2043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 is replaced by aSQ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74185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Objective: </a:t>
            </a:r>
            <a:br>
              <a:rPr lang="en-US" dirty="0" smtClean="0"/>
            </a:br>
            <a:r>
              <a:rPr lang="en-US" dirty="0" smtClean="0"/>
              <a:t>Show that Type 2 is a subset of Type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2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792" y="2195001"/>
            <a:ext cx="5614416" cy="373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65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</a:t>
            </a:r>
            <a:r>
              <a:rPr lang="en-US" dirty="0"/>
              <a:t>context-sensitive rule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20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67306" y="2602468"/>
            <a:ext cx="2445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cs typeface="Courier New" panose="02070309020205020404" pitchFamily="49" charset="0"/>
                <a:sym typeface="Wingdings" panose="05000000000000000000" pitchFamily="2" charset="2"/>
              </a:rPr>
              <a:t>bQc </a:t>
            </a:r>
            <a:r>
              <a:rPr lang="en-US" sz="3600" dirty="0">
                <a:latin typeface="Agency FB" panose="020B0503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→</a:t>
            </a:r>
            <a:r>
              <a:rPr lang="en-US" sz="3600" i="1" dirty="0">
                <a:cs typeface="Courier New" panose="02070309020205020404" pitchFamily="49" charset="0"/>
                <a:sym typeface="Wingdings" panose="05000000000000000000" pitchFamily="2" charset="2"/>
              </a:rPr>
              <a:t> bbcc</a:t>
            </a:r>
            <a:endParaRPr lang="en-US" sz="3600" dirty="0"/>
          </a:p>
        </p:txBody>
      </p:sp>
      <p:sp>
        <p:nvSpPr>
          <p:cNvPr id="7" name="Left Brace 6"/>
          <p:cNvSpPr/>
          <p:nvPr/>
        </p:nvSpPr>
        <p:spPr>
          <a:xfrm rot="16200000">
            <a:off x="4742990" y="3099240"/>
            <a:ext cx="253360" cy="40615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142407" y="2219904"/>
            <a:ext cx="250372" cy="489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392779" y="2219904"/>
            <a:ext cx="348342" cy="489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50029" y="1828410"/>
            <a:ext cx="88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439889" y="3179018"/>
            <a:ext cx="0" cy="554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39889" y="3733798"/>
            <a:ext cx="14297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864237" y="3456408"/>
            <a:ext cx="0" cy="2773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11294" y="3799112"/>
            <a:ext cx="1930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Q is replaced by bc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9785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</a:t>
            </a:r>
            <a:r>
              <a:rPr lang="en-US" dirty="0"/>
              <a:t>context-sensitive rule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21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67306" y="3114110"/>
            <a:ext cx="17339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 smtClean="0">
                <a:cs typeface="Courier New" panose="02070309020205020404" pitchFamily="49" charset="0"/>
                <a:sym typeface="Wingdings" panose="05000000000000000000" pitchFamily="2" charset="2"/>
              </a:rPr>
              <a:t>cQ </a:t>
            </a:r>
            <a:r>
              <a:rPr lang="en-US" sz="3600" dirty="0">
                <a:latin typeface="Agency FB" panose="020B0503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→</a:t>
            </a:r>
            <a:r>
              <a:rPr lang="en-US" sz="3600" i="1" dirty="0"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3600" i="1" dirty="0" smtClean="0">
                <a:cs typeface="Courier New" panose="02070309020205020404" pitchFamily="49" charset="0"/>
                <a:sym typeface="Wingdings" panose="05000000000000000000" pitchFamily="2" charset="2"/>
              </a:rPr>
              <a:t>cc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2852055" y="1839112"/>
            <a:ext cx="8854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empty</a:t>
            </a:r>
          </a:p>
          <a:p>
            <a:pPr algn="ctr"/>
            <a:r>
              <a:rPr lang="en-US" dirty="0" smtClean="0"/>
              <a:t>right</a:t>
            </a:r>
          </a:p>
          <a:p>
            <a:pPr algn="ctr"/>
            <a:r>
              <a:rPr lang="en-US" dirty="0" smtClean="0"/>
              <a:t>context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363687" y="3690660"/>
            <a:ext cx="0" cy="554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363687" y="4245440"/>
            <a:ext cx="11413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505013" y="3621746"/>
            <a:ext cx="0" cy="623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11294" y="4310754"/>
            <a:ext cx="1812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Q is replaced by c</a:t>
            </a:r>
            <a:endParaRPr lang="en-US" i="1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283919" y="2718898"/>
            <a:ext cx="297486" cy="590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0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</a:t>
            </a:r>
            <a:r>
              <a:rPr lang="en-US" dirty="0"/>
              <a:t>context-sensitive rule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22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67306" y="3092338"/>
            <a:ext cx="17339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 smtClean="0">
                <a:cs typeface="Courier New" panose="02070309020205020404" pitchFamily="49" charset="0"/>
                <a:sym typeface="Wingdings" panose="05000000000000000000" pitchFamily="2" charset="2"/>
              </a:rPr>
              <a:t>cc </a:t>
            </a:r>
            <a:r>
              <a:rPr lang="en-US" sz="3600" dirty="0">
                <a:latin typeface="Agency FB" panose="020B0503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→</a:t>
            </a:r>
            <a:r>
              <a:rPr lang="en-US" sz="3600" i="1" dirty="0"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3600" i="1" dirty="0" smtClean="0">
                <a:cs typeface="Courier New" panose="02070309020205020404" pitchFamily="49" charset="0"/>
                <a:sym typeface="Wingdings" panose="05000000000000000000" pitchFamily="2" charset="2"/>
              </a:rPr>
              <a:t>Qc</a:t>
            </a:r>
            <a:endParaRPr lang="en-US" sz="36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982688" y="2698888"/>
            <a:ext cx="72626" cy="5886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23449" y="1817340"/>
            <a:ext cx="8854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empty</a:t>
            </a:r>
          </a:p>
          <a:p>
            <a:pPr algn="ctr"/>
            <a:r>
              <a:rPr lang="en-US" dirty="0" smtClean="0"/>
              <a:t>left</a:t>
            </a:r>
          </a:p>
          <a:p>
            <a:pPr algn="ctr"/>
            <a:r>
              <a:rPr lang="en-US" dirty="0" smtClean="0"/>
              <a:t>context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135081" y="3668888"/>
            <a:ext cx="0" cy="554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35081" y="4223668"/>
            <a:ext cx="11413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276407" y="3599974"/>
            <a:ext cx="0" cy="623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97626" y="4288982"/>
            <a:ext cx="1812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 is replaced by Q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9637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Swap </a:t>
            </a:r>
            <a:r>
              <a:rPr lang="en-US" i="1" dirty="0" smtClean="0"/>
              <a:t>c</a:t>
            </a:r>
            <a:r>
              <a:rPr lang="en-US" dirty="0" smtClean="0"/>
              <a:t> and </a:t>
            </a:r>
            <a:r>
              <a:rPr lang="en-US" i="1" dirty="0" smtClean="0"/>
              <a:t>Q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23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195906" y="2068291"/>
            <a:ext cx="182370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 smtClean="0">
                <a:cs typeface="Courier New" panose="02070309020205020404" pitchFamily="49" charset="0"/>
                <a:sym typeface="Wingdings" panose="05000000000000000000" pitchFamily="2" charset="2"/>
              </a:rPr>
              <a:t>cQ </a:t>
            </a:r>
            <a:r>
              <a:rPr lang="en-US" sz="3600" dirty="0">
                <a:latin typeface="Agency FB" panose="020B0503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→</a:t>
            </a:r>
            <a:r>
              <a:rPr lang="en-US" sz="3600" i="1" dirty="0"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3600" i="1" dirty="0" smtClean="0">
                <a:cs typeface="Courier New" panose="02070309020205020404" pitchFamily="49" charset="0"/>
                <a:sym typeface="Wingdings" panose="05000000000000000000" pitchFamily="2" charset="2"/>
              </a:rPr>
              <a:t>cc</a:t>
            </a:r>
          </a:p>
          <a:p>
            <a:r>
              <a:rPr lang="en-US" sz="3600" i="1" dirty="0" smtClean="0">
                <a:cs typeface="Courier New" panose="02070309020205020404" pitchFamily="49" charset="0"/>
                <a:sym typeface="Wingdings" panose="05000000000000000000" pitchFamily="2" charset="2"/>
              </a:rPr>
              <a:t>cc  </a:t>
            </a:r>
            <a:r>
              <a:rPr lang="en-US" sz="3600" dirty="0" smtClean="0">
                <a:latin typeface="Agency FB" panose="020B0503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→ </a:t>
            </a:r>
            <a:r>
              <a:rPr lang="en-US" sz="3600" i="1" dirty="0" smtClean="0">
                <a:latin typeface="+mj-lt"/>
                <a:ea typeface="Arial Unicode MS" panose="020B0604020202020204" pitchFamily="34" charset="-128"/>
                <a:cs typeface="Times New Roman" panose="02020603050405020304" pitchFamily="18" charset="0"/>
              </a:rPr>
              <a:t>Qc</a:t>
            </a:r>
            <a:endParaRPr lang="en-US" sz="3600" i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71058" y="3733018"/>
            <a:ext cx="3946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Collectively, the two rules swap </a:t>
            </a:r>
            <a:r>
              <a:rPr lang="en-US" i="1" dirty="0" smtClean="0"/>
              <a:t>c</a:t>
            </a:r>
            <a:r>
              <a:rPr lang="en-US" dirty="0" smtClean="0"/>
              <a:t> and </a:t>
            </a:r>
            <a:r>
              <a:rPr lang="en-US" i="1" dirty="0" smtClean="0"/>
              <a:t>Q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164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</a:t>
            </a:r>
            <a:r>
              <a:rPr lang="en-US" dirty="0"/>
              <a:t> </a:t>
            </a:r>
            <a:r>
              <a:rPr lang="en-US" dirty="0" smtClean="0"/>
              <a:t>context-sensitive grammar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7920"/>
            <a:ext cx="8229600" cy="125185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language generated by the below context-sensitive grammar is:  a</a:t>
            </a:r>
            <a:r>
              <a:rPr lang="en-US" baseline="30000" dirty="0" smtClean="0"/>
              <a:t>n</a:t>
            </a:r>
            <a:r>
              <a:rPr lang="en-US" dirty="0" smtClean="0"/>
              <a:t>b</a:t>
            </a:r>
            <a:r>
              <a:rPr lang="en-US" baseline="30000" dirty="0" smtClean="0"/>
              <a:t>n</a:t>
            </a:r>
            <a:r>
              <a:rPr lang="en-US" dirty="0" smtClean="0"/>
              <a:t>c</a:t>
            </a:r>
            <a:r>
              <a:rPr lang="en-US" baseline="30000" dirty="0" smtClean="0"/>
              <a:t>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24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665453" y="3603062"/>
            <a:ext cx="3690281" cy="1730828"/>
            <a:chOff x="925201" y="3374571"/>
            <a:chExt cx="3690281" cy="1730828"/>
          </a:xfrm>
        </p:grpSpPr>
        <p:grpSp>
          <p:nvGrpSpPr>
            <p:cNvPr id="12" name="Group 11"/>
            <p:cNvGrpSpPr/>
            <p:nvPr/>
          </p:nvGrpSpPr>
          <p:grpSpPr>
            <a:xfrm>
              <a:off x="925201" y="3526860"/>
              <a:ext cx="3690281" cy="1513117"/>
              <a:chOff x="925201" y="3526860"/>
              <a:chExt cx="3690281" cy="1513117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2400252" y="3907652"/>
                <a:ext cx="598681" cy="9363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sz="2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→</a:t>
                </a:r>
                <a:endParaRPr lang="en-US" sz="2400" dirty="0" smtClean="0">
                  <a:solidFill>
                    <a:schemeClr val="tx1"/>
                  </a:solidFill>
                </a:endParaRPr>
              </a:p>
              <a:p>
                <a:pPr algn="r"/>
                <a:r>
                  <a:rPr lang="en-US" sz="2400" b="1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→ </a:t>
                </a:r>
                <a:endParaRPr lang="en-US" sz="24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endParaRPr>
              </a:p>
              <a:p>
                <a:pPr algn="r"/>
                <a:r>
                  <a:rPr lang="en-US" sz="2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→ </a:t>
                </a:r>
              </a:p>
              <a:p>
                <a:pPr algn="r"/>
                <a:r>
                  <a:rPr lang="en-US" sz="2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→</a:t>
                </a:r>
                <a:endParaRPr lang="en-US" sz="24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endParaRPr>
              </a:p>
              <a:p>
                <a:pPr algn="r"/>
                <a:r>
                  <a:rPr lang="en-US" sz="16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2933662" y="3526860"/>
                <a:ext cx="1681820" cy="150223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400" dirty="0" smtClean="0">
                    <a:solidFill>
                      <a:schemeClr val="tx1"/>
                    </a:solidFill>
                  </a:rPr>
                  <a:t>abc | aSQ</a:t>
                </a:r>
                <a:endParaRPr lang="en-US" sz="24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400" dirty="0" smtClean="0">
                    <a:solidFill>
                      <a:schemeClr val="tx1"/>
                    </a:solidFill>
                  </a:rPr>
                  <a:t>bbcc</a:t>
                </a:r>
              </a:p>
              <a:p>
                <a:r>
                  <a:rPr lang="en-US" sz="2400" dirty="0" smtClean="0">
                    <a:solidFill>
                      <a:schemeClr val="tx1"/>
                    </a:solidFill>
                  </a:rPr>
                  <a:t>cc</a:t>
                </a:r>
              </a:p>
              <a:p>
                <a:r>
                  <a:rPr lang="en-US" sz="2400" dirty="0" smtClean="0">
                    <a:solidFill>
                      <a:schemeClr val="tx1"/>
                    </a:solidFill>
                  </a:rPr>
                  <a:t>Qc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665453" y="3526860"/>
                <a:ext cx="908943" cy="150223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sz="2400" dirty="0" smtClean="0">
                    <a:solidFill>
                      <a:schemeClr val="tx1"/>
                    </a:solidFill>
                  </a:rPr>
                  <a:t>S</a:t>
                </a:r>
              </a:p>
              <a:p>
                <a:pPr algn="r"/>
                <a:r>
                  <a:rPr lang="en-US" sz="2400" dirty="0" smtClean="0">
                    <a:solidFill>
                      <a:schemeClr val="tx1"/>
                    </a:solidFill>
                  </a:rPr>
                  <a:t>bQc</a:t>
                </a:r>
              </a:p>
              <a:p>
                <a:pPr algn="r"/>
                <a:r>
                  <a:rPr lang="en-US" sz="2400" dirty="0" smtClean="0">
                    <a:solidFill>
                      <a:schemeClr val="tx1"/>
                    </a:solidFill>
                  </a:rPr>
                  <a:t>cQ</a:t>
                </a:r>
              </a:p>
              <a:p>
                <a:pPr algn="r"/>
                <a:r>
                  <a:rPr lang="en-US" sz="2400" dirty="0" smtClean="0">
                    <a:solidFill>
                      <a:schemeClr val="tx1"/>
                    </a:solidFill>
                  </a:rPr>
                  <a:t>cc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925201" y="3537742"/>
                <a:ext cx="908943" cy="150223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sz="2400" dirty="0" smtClean="0">
                    <a:solidFill>
                      <a:schemeClr val="tx1"/>
                    </a:solidFill>
                  </a:rPr>
                  <a:t>1.</a:t>
                </a:r>
              </a:p>
              <a:p>
                <a:pPr algn="r"/>
                <a:r>
                  <a:rPr lang="en-US" sz="2400" dirty="0" smtClean="0">
                    <a:solidFill>
                      <a:schemeClr val="tx1"/>
                    </a:solidFill>
                  </a:rPr>
                  <a:t>2.</a:t>
                </a:r>
              </a:p>
              <a:p>
                <a:pPr algn="r"/>
                <a:r>
                  <a:rPr lang="en-US" sz="2400" dirty="0" smtClean="0">
                    <a:solidFill>
                      <a:schemeClr val="tx1"/>
                    </a:solidFill>
                  </a:rPr>
                  <a:t>3.</a:t>
                </a:r>
              </a:p>
              <a:p>
                <a:pPr algn="r"/>
                <a:r>
                  <a:rPr lang="en-US" sz="2400" dirty="0" smtClean="0">
                    <a:solidFill>
                      <a:schemeClr val="tx1"/>
                    </a:solidFill>
                  </a:rPr>
                  <a:t>4.</a:t>
                </a:r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1379672" y="3374571"/>
              <a:ext cx="2985499" cy="1730828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2129201" y="3250462"/>
            <a:ext cx="2015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Grammar for a</a:t>
            </a:r>
            <a:r>
              <a:rPr lang="en-US" baseline="30000" dirty="0" smtClean="0"/>
              <a:t>n</a:t>
            </a:r>
            <a:r>
              <a:rPr lang="en-US" dirty="0" smtClean="0"/>
              <a:t>b</a:t>
            </a:r>
            <a:r>
              <a:rPr lang="en-US" baseline="30000" dirty="0" smtClean="0"/>
              <a:t>n</a:t>
            </a:r>
            <a:r>
              <a:rPr lang="en-US" dirty="0" smtClean="0"/>
              <a:t>c</a:t>
            </a:r>
            <a:r>
              <a:rPr lang="en-US" baseline="30000" dirty="0" smtClean="0"/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25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Generate a string from the grammar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159829" y="1875851"/>
            <a:ext cx="2022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Derivation of a</a:t>
            </a:r>
            <a:r>
              <a:rPr lang="en-US" baseline="30000" dirty="0"/>
              <a:t>3</a:t>
            </a:r>
            <a:r>
              <a:rPr lang="en-US" dirty="0"/>
              <a:t>b</a:t>
            </a:r>
            <a:r>
              <a:rPr lang="en-US" baseline="30000" dirty="0"/>
              <a:t>3</a:t>
            </a:r>
            <a:r>
              <a:rPr lang="en-US" dirty="0"/>
              <a:t>c</a:t>
            </a:r>
            <a:r>
              <a:rPr lang="en-US" baseline="30000" dirty="0"/>
              <a:t>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59829" y="2245183"/>
            <a:ext cx="2712602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 		(start)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aSQ		(rule 1)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aaSQQ		(rule 1)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aaabcQQ		(rule 1)</a:t>
            </a:r>
          </a:p>
          <a:p>
            <a:r>
              <a:rPr lang="en-US" dirty="0" smtClean="0"/>
              <a:t>aaabccQ		(rule 3)</a:t>
            </a:r>
          </a:p>
          <a:p>
            <a:r>
              <a:rPr lang="en-US" dirty="0" smtClean="0"/>
              <a:t>aaabQcQ</a:t>
            </a:r>
            <a:r>
              <a:rPr lang="en-US" dirty="0"/>
              <a:t>		(rule </a:t>
            </a:r>
            <a:r>
              <a:rPr lang="en-US" dirty="0" smtClean="0"/>
              <a:t>4)</a:t>
            </a:r>
            <a:endParaRPr lang="en-US" dirty="0"/>
          </a:p>
          <a:p>
            <a:r>
              <a:rPr lang="en-US" dirty="0" smtClean="0"/>
              <a:t>aaabbccQ	(rule 2)</a:t>
            </a:r>
          </a:p>
          <a:p>
            <a:r>
              <a:rPr lang="en-US" dirty="0" smtClean="0"/>
              <a:t>aaabbccc		(rule 3)</a:t>
            </a:r>
          </a:p>
          <a:p>
            <a:r>
              <a:rPr lang="en-US" dirty="0" smtClean="0"/>
              <a:t>aaabbQcc</a:t>
            </a: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rule </a:t>
            </a:r>
            <a:r>
              <a:rPr lang="en-US" dirty="0" smtClean="0"/>
              <a:t>4)</a:t>
            </a:r>
            <a:endParaRPr lang="en-US" dirty="0"/>
          </a:p>
          <a:p>
            <a:r>
              <a:rPr lang="en-US" dirty="0" smtClean="0"/>
              <a:t>aaabbbccc</a:t>
            </a: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rule </a:t>
            </a:r>
            <a:r>
              <a:rPr lang="en-US" dirty="0" smtClean="0"/>
              <a:t>2)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70030" y="2209796"/>
            <a:ext cx="3690281" cy="1730828"/>
            <a:chOff x="925201" y="3374571"/>
            <a:chExt cx="3690281" cy="1730828"/>
          </a:xfrm>
        </p:grpSpPr>
        <p:grpSp>
          <p:nvGrpSpPr>
            <p:cNvPr id="8" name="Group 7"/>
            <p:cNvGrpSpPr/>
            <p:nvPr/>
          </p:nvGrpSpPr>
          <p:grpSpPr>
            <a:xfrm>
              <a:off x="925201" y="3526860"/>
              <a:ext cx="3690281" cy="1513117"/>
              <a:chOff x="925201" y="3526860"/>
              <a:chExt cx="3690281" cy="1513117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2400252" y="3907652"/>
                <a:ext cx="598681" cy="9363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sz="2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→</a:t>
                </a:r>
                <a:endParaRPr lang="en-US" sz="2400" dirty="0" smtClean="0">
                  <a:solidFill>
                    <a:schemeClr val="tx1"/>
                  </a:solidFill>
                </a:endParaRPr>
              </a:p>
              <a:p>
                <a:pPr algn="r"/>
                <a:r>
                  <a:rPr lang="en-US" sz="2400" b="1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→ </a:t>
                </a:r>
                <a:endParaRPr lang="en-US" sz="24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endParaRPr>
              </a:p>
              <a:p>
                <a:pPr algn="r"/>
                <a:r>
                  <a:rPr lang="en-US" sz="2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→ </a:t>
                </a:r>
              </a:p>
              <a:p>
                <a:pPr algn="r"/>
                <a:r>
                  <a:rPr lang="en-US" sz="2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→</a:t>
                </a:r>
                <a:endParaRPr lang="en-US" sz="24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endParaRPr>
              </a:p>
              <a:p>
                <a:pPr algn="r"/>
                <a:r>
                  <a:rPr lang="en-US" sz="16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933662" y="3526860"/>
                <a:ext cx="1681820" cy="150223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400" dirty="0" smtClean="0">
                    <a:solidFill>
                      <a:schemeClr val="tx1"/>
                    </a:solidFill>
                  </a:rPr>
                  <a:t>abc | aSQ</a:t>
                </a:r>
                <a:endParaRPr lang="en-US" sz="24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400" dirty="0" smtClean="0">
                    <a:solidFill>
                      <a:schemeClr val="tx1"/>
                    </a:solidFill>
                  </a:rPr>
                  <a:t>bbcc</a:t>
                </a:r>
              </a:p>
              <a:p>
                <a:r>
                  <a:rPr lang="en-US" sz="2400" dirty="0" smtClean="0">
                    <a:solidFill>
                      <a:schemeClr val="tx1"/>
                    </a:solidFill>
                  </a:rPr>
                  <a:t>cc</a:t>
                </a:r>
              </a:p>
              <a:p>
                <a:r>
                  <a:rPr lang="en-US" sz="2400" dirty="0" smtClean="0">
                    <a:solidFill>
                      <a:schemeClr val="tx1"/>
                    </a:solidFill>
                  </a:rPr>
                  <a:t>Qc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665453" y="3526860"/>
                <a:ext cx="908943" cy="150223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sz="2400" dirty="0" smtClean="0">
                    <a:solidFill>
                      <a:schemeClr val="tx1"/>
                    </a:solidFill>
                  </a:rPr>
                  <a:t>S</a:t>
                </a:r>
              </a:p>
              <a:p>
                <a:pPr algn="r"/>
                <a:r>
                  <a:rPr lang="en-US" sz="2400" dirty="0" smtClean="0">
                    <a:solidFill>
                      <a:schemeClr val="tx1"/>
                    </a:solidFill>
                  </a:rPr>
                  <a:t>bQc</a:t>
                </a:r>
              </a:p>
              <a:p>
                <a:pPr algn="r"/>
                <a:r>
                  <a:rPr lang="en-US" sz="2400" dirty="0" smtClean="0">
                    <a:solidFill>
                      <a:schemeClr val="tx1"/>
                    </a:solidFill>
                  </a:rPr>
                  <a:t>cQ</a:t>
                </a:r>
              </a:p>
              <a:p>
                <a:pPr algn="r"/>
                <a:r>
                  <a:rPr lang="en-US" sz="2400" dirty="0" smtClean="0">
                    <a:solidFill>
                      <a:schemeClr val="tx1"/>
                    </a:solidFill>
                  </a:rPr>
                  <a:t>cc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25201" y="3537742"/>
                <a:ext cx="908943" cy="150223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sz="2400" dirty="0" smtClean="0">
                    <a:solidFill>
                      <a:schemeClr val="tx1"/>
                    </a:solidFill>
                  </a:rPr>
                  <a:t>1.</a:t>
                </a:r>
              </a:p>
              <a:p>
                <a:pPr algn="r"/>
                <a:r>
                  <a:rPr lang="en-US" sz="2400" dirty="0" smtClean="0">
                    <a:solidFill>
                      <a:schemeClr val="tx1"/>
                    </a:solidFill>
                  </a:rPr>
                  <a:t>2.</a:t>
                </a:r>
              </a:p>
              <a:p>
                <a:pPr algn="r"/>
                <a:r>
                  <a:rPr lang="en-US" sz="2400" dirty="0" smtClean="0">
                    <a:solidFill>
                      <a:schemeClr val="tx1"/>
                    </a:solidFill>
                  </a:rPr>
                  <a:t>3.</a:t>
                </a:r>
              </a:p>
              <a:p>
                <a:pPr algn="r"/>
                <a:r>
                  <a:rPr lang="en-US" sz="2400" dirty="0" smtClean="0">
                    <a:solidFill>
                      <a:schemeClr val="tx1"/>
                    </a:solidFill>
                  </a:rPr>
                  <a:t>4.</a:t>
                </a:r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1379672" y="3374571"/>
              <a:ext cx="2985499" cy="1730828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833778" y="1857196"/>
            <a:ext cx="2015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Grammar for a</a:t>
            </a:r>
            <a:r>
              <a:rPr lang="en-US" baseline="30000" dirty="0" smtClean="0"/>
              <a:t>n</a:t>
            </a:r>
            <a:r>
              <a:rPr lang="en-US" dirty="0" smtClean="0"/>
              <a:t>b</a:t>
            </a:r>
            <a:r>
              <a:rPr lang="en-US" baseline="30000" dirty="0" smtClean="0"/>
              <a:t>n</a:t>
            </a:r>
            <a:r>
              <a:rPr lang="en-US" dirty="0" smtClean="0"/>
              <a:t>c</a:t>
            </a:r>
            <a:r>
              <a:rPr lang="en-US" baseline="30000" dirty="0" smtClean="0"/>
              <a:t>n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061857" y="4735286"/>
            <a:ext cx="1317172" cy="372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290457" y="5107505"/>
            <a:ext cx="163286" cy="5857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61854" y="5660963"/>
            <a:ext cx="1741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generated 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77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on the 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seen what </a:t>
            </a:r>
            <a:r>
              <a:rPr lang="en-US" i="1" dirty="0" smtClean="0"/>
              <a:t>context-sensitive grammars</a:t>
            </a:r>
            <a:r>
              <a:rPr lang="en-US" dirty="0" smtClean="0"/>
              <a:t> look like, and the restrictions imposed on them (e.g., the </a:t>
            </a:r>
            <a:r>
              <a:rPr lang="en-US" i="1" dirty="0" smtClean="0"/>
              <a:t>P</a:t>
            </a:r>
            <a:r>
              <a:rPr lang="en-US" dirty="0" smtClean="0"/>
              <a:t> in the right-hand side can’t be empty).</a:t>
            </a:r>
          </a:p>
          <a:p>
            <a:r>
              <a:rPr lang="en-US" dirty="0" smtClean="0"/>
              <a:t>Now let’s turn our attention to </a:t>
            </a:r>
            <a:r>
              <a:rPr lang="en-US" i="1" dirty="0" smtClean="0"/>
              <a:t>context-free grammars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82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Context-free grammars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4"/>
            <a:ext cx="8229600" cy="729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Every </a:t>
            </a:r>
            <a:r>
              <a:rPr lang="en-US" dirty="0" smtClean="0"/>
              <a:t>rule has this form: 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27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515345" y="3826919"/>
            <a:ext cx="13612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 smtClean="0"/>
              <a:t>A</a:t>
            </a:r>
            <a:r>
              <a:rPr lang="en-US" sz="3600" dirty="0" smtClean="0"/>
              <a:t> </a:t>
            </a:r>
            <a:r>
              <a:rPr lang="en-US" sz="36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3600" dirty="0"/>
              <a:t> </a:t>
            </a:r>
            <a:r>
              <a:rPr lang="en-US" sz="3600" i="1" dirty="0" smtClean="0"/>
              <a:t>P</a:t>
            </a:r>
            <a:endParaRPr lang="en-US" sz="3600" i="1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617749" y="3438716"/>
            <a:ext cx="125186" cy="500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742935" y="3438716"/>
            <a:ext cx="196401" cy="489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321954" y="2808709"/>
            <a:ext cx="885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</a:t>
            </a:r>
          </a:p>
          <a:p>
            <a:r>
              <a:rPr lang="en-US" dirty="0" smtClean="0"/>
              <a:t>context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753818" y="4473250"/>
            <a:ext cx="0" cy="413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753818" y="4886516"/>
            <a:ext cx="9035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657350" y="4353116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281787" y="4894664"/>
            <a:ext cx="1828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 is replaced by P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7635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Context-free grammars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8748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Every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rule has this form: 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	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P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/>
              <a:t>That is, some symbol </a:t>
            </a:r>
            <a:r>
              <a:rPr lang="en-US" i="1" dirty="0" smtClean="0"/>
              <a:t>A</a:t>
            </a:r>
            <a:r>
              <a:rPr lang="en-US" dirty="0" smtClean="0"/>
              <a:t> is rewritten to some symbol </a:t>
            </a:r>
            <a:r>
              <a:rPr lang="en-US" i="1" dirty="0" smtClean="0"/>
              <a:t>P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i="1" dirty="0" smtClean="0"/>
              <a:t>   </a:t>
            </a:r>
            <a:r>
              <a:rPr lang="en-US" b="1" i="1" dirty="0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 never has context – it is context-free!</a:t>
            </a:r>
            <a:endParaRPr lang="en-US" b="1" i="1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i="1" dirty="0" smtClean="0"/>
              <a:t>   P</a:t>
            </a:r>
            <a:r>
              <a:rPr lang="en-US" dirty="0" smtClean="0"/>
              <a:t> can be multiple symbols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69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Context-free grammars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Every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rule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has this form: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	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P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That is, some symbol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is rewritten to some symbol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457200" lvl="1" indent="0">
              <a:buNone/>
            </a:pP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   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never has context – it is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context-free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!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   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can be multiple symbols.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must be a non-terminal. </a:t>
            </a:r>
            <a:r>
              <a:rPr lang="en-US" i="1" dirty="0" smtClean="0"/>
              <a:t>P</a:t>
            </a:r>
            <a:r>
              <a:rPr lang="en-US" dirty="0" smtClean="0"/>
              <a:t> is any sequence of non-terminals and terminals.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60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Grammars: a brief refresher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2365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 grammar is a concise way to specify a language.</a:t>
            </a:r>
          </a:p>
          <a:p>
            <a:r>
              <a:rPr lang="en-US" dirty="0" smtClean="0"/>
              <a:t>A language is a set of strings.</a:t>
            </a:r>
          </a:p>
          <a:p>
            <a:pPr marL="457200" lvl="1" indent="0">
              <a:buNone/>
            </a:pPr>
            <a:r>
              <a:rPr lang="en-US" dirty="0" smtClean="0"/>
              <a:t>   Example: This is an (infinite) language: {a, aa, aaa, …}</a:t>
            </a:r>
          </a:p>
          <a:p>
            <a:r>
              <a:rPr lang="en-US" dirty="0" smtClean="0"/>
              <a:t>A grammar consists of a series of (rewrite) rules.</a:t>
            </a:r>
          </a:p>
          <a:p>
            <a:r>
              <a:rPr lang="en-US" dirty="0" smtClean="0"/>
              <a:t>Each rule has a left-hand side and a right-hand side. The two sides are separate by an arrow (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89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Context-free </a:t>
            </a:r>
            <a:r>
              <a:rPr lang="en-US" dirty="0"/>
              <a:t>grammars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Every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rule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has this form: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	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P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That is, some symbol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is rewritten to some symbol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457200" lvl="1" indent="0">
              <a:buNone/>
            </a:pP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   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never has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context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– it is context-free!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   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can be multiple symbols.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must be a non-terminal.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is any sequence of non-terminals and terminals.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P may be empty (</a:t>
            </a:r>
            <a:r>
              <a:rPr lang="el-GR" b="1" dirty="0">
                <a:solidFill>
                  <a:srgbClr val="FF0000"/>
                </a:solidFill>
              </a:rPr>
              <a:t>ε</a:t>
            </a:r>
            <a:r>
              <a:rPr lang="en-US" b="1" dirty="0" smtClean="0">
                <a:solidFill>
                  <a:srgbClr val="FF0000"/>
                </a:solidFill>
              </a:rPr>
              <a:t>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14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on the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we have seen context-sensitive grammars and context-free grammars.</a:t>
            </a:r>
          </a:p>
          <a:p>
            <a:r>
              <a:rPr lang="en-US" dirty="0" smtClean="0"/>
              <a:t>Now it’s time to compare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59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Compare the two types of grammars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32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92049" y="2812175"/>
            <a:ext cx="31948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/>
              <a:t>Q</a:t>
            </a:r>
            <a:r>
              <a:rPr lang="en-US" sz="3600" i="1" baseline="-25000" dirty="0"/>
              <a:t>1</a:t>
            </a:r>
            <a:r>
              <a:rPr lang="en-US" sz="3600" i="1" dirty="0"/>
              <a:t>AQ</a:t>
            </a:r>
            <a:r>
              <a:rPr lang="en-US" sz="3600" i="1" baseline="-25000" dirty="0"/>
              <a:t>2</a:t>
            </a:r>
            <a:r>
              <a:rPr lang="en-US" sz="3600" dirty="0"/>
              <a:t> </a:t>
            </a:r>
            <a:r>
              <a:rPr lang="en-US" sz="36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3600" dirty="0"/>
              <a:t> </a:t>
            </a:r>
            <a:r>
              <a:rPr lang="en-US" sz="3600" i="1" dirty="0"/>
              <a:t>Q</a:t>
            </a:r>
            <a:r>
              <a:rPr lang="en-US" sz="3600" i="1" baseline="-25000" dirty="0"/>
              <a:t>1</a:t>
            </a:r>
            <a:r>
              <a:rPr lang="en-US" sz="3600" i="1" dirty="0"/>
              <a:t>PQ</a:t>
            </a:r>
            <a:r>
              <a:rPr lang="en-US" sz="3600" i="1" baseline="-25000" dirty="0"/>
              <a:t>2</a:t>
            </a:r>
            <a:endParaRPr lang="en-US" sz="3600" i="1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117619" y="2423972"/>
            <a:ext cx="250372" cy="489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67991" y="2423972"/>
            <a:ext cx="348342" cy="489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25241" y="2032478"/>
            <a:ext cx="88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968235" y="2434854"/>
            <a:ext cx="250372" cy="489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218607" y="2434854"/>
            <a:ext cx="348342" cy="489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75857" y="2043360"/>
            <a:ext cx="88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465962" y="3458506"/>
            <a:ext cx="0" cy="413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465962" y="3871772"/>
            <a:ext cx="18506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16576" y="3338372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64392" y="3913360"/>
            <a:ext cx="1828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 is replaced by P</a:t>
            </a:r>
            <a:endParaRPr lang="en-US" i="1" dirty="0"/>
          </a:p>
        </p:txBody>
      </p:sp>
      <p:sp>
        <p:nvSpPr>
          <p:cNvPr id="17" name="Rectangle 16"/>
          <p:cNvSpPr/>
          <p:nvPr/>
        </p:nvSpPr>
        <p:spPr>
          <a:xfrm>
            <a:off x="653143" y="1894096"/>
            <a:ext cx="3483428" cy="25254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76941" y="1545751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Context-sensitive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876907" y="1894092"/>
            <a:ext cx="3483428" cy="25254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800705" y="1545747"/>
            <a:ext cx="1362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Context-free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633105" y="2928990"/>
            <a:ext cx="13612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 smtClean="0"/>
              <a:t>A</a:t>
            </a:r>
            <a:r>
              <a:rPr lang="en-US" sz="3600" dirty="0" smtClean="0"/>
              <a:t> </a:t>
            </a:r>
            <a:r>
              <a:rPr lang="en-US" sz="36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3600" dirty="0"/>
              <a:t> </a:t>
            </a:r>
            <a:r>
              <a:rPr lang="en-US" sz="3600" i="1" dirty="0" smtClean="0"/>
              <a:t>P</a:t>
            </a:r>
            <a:endParaRPr lang="en-US" sz="3600" i="1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5735509" y="2540787"/>
            <a:ext cx="125186" cy="500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860695" y="2540787"/>
            <a:ext cx="196401" cy="489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439714" y="1910780"/>
            <a:ext cx="885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</a:t>
            </a:r>
          </a:p>
          <a:p>
            <a:r>
              <a:rPr lang="en-US" dirty="0" smtClean="0"/>
              <a:t>context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5871578" y="3575321"/>
            <a:ext cx="0" cy="413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871578" y="3988587"/>
            <a:ext cx="9035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775110" y="3455187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99547" y="3996735"/>
            <a:ext cx="1828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 is replaced by P</a:t>
            </a:r>
            <a:endParaRPr lang="en-US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1135826" y="4844119"/>
            <a:ext cx="6092108" cy="138499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 context-free rule is a context-sensitive rule without context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s</a:t>
            </a:r>
            <a:r>
              <a:rPr lang="en-US" sz="2800" dirty="0" smtClean="0">
                <a:solidFill>
                  <a:schemeClr val="bg1"/>
                </a:solidFill>
              </a:rPr>
              <a:t>o context-free is a subset of context-sensitive; right? 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costello\AppData\Local\Microsoft\Windows\Temporary Internet Files\Content.IE5\F2P9SFHO\MC90044149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34" y="4752020"/>
            <a:ext cx="1372638" cy="137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85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33</a:t>
            </a:fld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128643" y="1839800"/>
            <a:ext cx="6295553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</a:t>
            </a:r>
            <a:r>
              <a:rPr lang="en-US" sz="2800" i="1" dirty="0" smtClean="0"/>
              <a:t>P</a:t>
            </a:r>
            <a:r>
              <a:rPr lang="en-US" sz="2800" dirty="0" smtClean="0"/>
              <a:t> in a context-sensitive rule </a:t>
            </a:r>
            <a:r>
              <a:rPr lang="en-US" sz="2800" b="1" dirty="0" smtClean="0">
                <a:solidFill>
                  <a:srgbClr val="FF0000"/>
                </a:solidFill>
              </a:rPr>
              <a:t>cannot be empty</a:t>
            </a:r>
            <a:r>
              <a:rPr lang="en-US" sz="2800" dirty="0" smtClean="0"/>
              <a:t> whereas the </a:t>
            </a:r>
            <a:r>
              <a:rPr lang="en-US" sz="2800" i="1" dirty="0" smtClean="0"/>
              <a:t>P</a:t>
            </a:r>
            <a:r>
              <a:rPr lang="en-US" sz="2800" dirty="0" smtClean="0"/>
              <a:t> in a context-free rule </a:t>
            </a:r>
            <a:r>
              <a:rPr lang="en-US" sz="2800" b="1" dirty="0" smtClean="0">
                <a:solidFill>
                  <a:srgbClr val="FF0000"/>
                </a:solidFill>
              </a:rPr>
              <a:t>can be empty</a:t>
            </a:r>
            <a:r>
              <a:rPr lang="en-US" sz="2800" dirty="0" smtClean="0"/>
              <a:t>. So it is not an apples-to-apples comparison</a:t>
            </a:r>
            <a:r>
              <a:rPr lang="en-US" sz="2800" dirty="0"/>
              <a:t> </a:t>
            </a:r>
            <a:r>
              <a:rPr lang="en-US" sz="2800" dirty="0" smtClean="0"/>
              <a:t>and we cannot claim that context-free is a subset of context-sensitive.</a:t>
            </a:r>
            <a:endParaRPr lang="en-US" sz="2800" dirty="0"/>
          </a:p>
        </p:txBody>
      </p:sp>
      <p:pic>
        <p:nvPicPr>
          <p:cNvPr id="2051" name="Picture 3" descr="C:\Users\costello\AppData\Local\Microsoft\Windows\Temporary Internet Files\Content.IE5\HS7BRN2P\MC90043475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853" y="4517456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9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546438" y="4956945"/>
            <a:ext cx="298319" cy="33745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577114" y="4925070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ε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Context-free has an additional value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34</a:t>
            </a:fld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480457" y="1926757"/>
            <a:ext cx="1828800" cy="1828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937657" y="2383957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83902" y="2526997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A</a:t>
            </a:r>
            <a:endParaRPr lang="en-US" sz="32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406887" y="2526996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Q</a:t>
            </a:r>
            <a:r>
              <a:rPr lang="en-US" sz="3200" i="1" baseline="-25000" dirty="0" smtClean="0"/>
              <a:t>1</a:t>
            </a:r>
            <a:endParaRPr lang="en-US" sz="3200" i="1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2772005" y="2548769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Q</a:t>
            </a:r>
            <a:r>
              <a:rPr lang="en-US" sz="3200" i="1" baseline="-25000" dirty="0" smtClean="0"/>
              <a:t>2</a:t>
            </a:r>
            <a:endParaRPr lang="en-US" sz="3200" i="1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722914" y="2819383"/>
            <a:ext cx="126274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279667" y="1915867"/>
            <a:ext cx="1828800" cy="1828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736867" y="2373067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983112" y="2516107"/>
            <a:ext cx="396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P</a:t>
            </a:r>
            <a:endParaRPr lang="en-US" sz="32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5206097" y="2516106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Q</a:t>
            </a:r>
            <a:r>
              <a:rPr lang="en-US" sz="3200" i="1" baseline="-25000" dirty="0" smtClean="0"/>
              <a:t>1</a:t>
            </a:r>
            <a:endParaRPr lang="en-US" sz="3200" i="1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6571215" y="2537879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Q</a:t>
            </a:r>
            <a:r>
              <a:rPr lang="en-US" sz="3200" i="1" baseline="-25000" dirty="0" smtClean="0"/>
              <a:t>2</a:t>
            </a:r>
            <a:endParaRPr lang="en-US" sz="3200" i="1" baseline="-25000" dirty="0"/>
          </a:p>
        </p:txBody>
      </p:sp>
      <p:sp>
        <p:nvSpPr>
          <p:cNvPr id="17" name="Oval 16"/>
          <p:cNvSpPr/>
          <p:nvPr/>
        </p:nvSpPr>
        <p:spPr>
          <a:xfrm>
            <a:off x="1912876" y="4706629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698133" y="5142055"/>
            <a:ext cx="126274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712086" y="4695739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159121" y="4838783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A</a:t>
            </a:r>
            <a:endParaRPr lang="en-US" sz="32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5958331" y="4827893"/>
            <a:ext cx="396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P</a:t>
            </a:r>
            <a:endParaRPr lang="en-US" sz="3200" i="1" dirty="0"/>
          </a:p>
        </p:txBody>
      </p:sp>
      <p:sp>
        <p:nvSpPr>
          <p:cNvPr id="24" name="Rectangle 23"/>
          <p:cNvSpPr/>
          <p:nvPr/>
        </p:nvSpPr>
        <p:spPr>
          <a:xfrm>
            <a:off x="6546438" y="5011033"/>
            <a:ext cx="98666" cy="2357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099457" y="1513893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Context-sensitive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092586" y="4293705"/>
            <a:ext cx="1362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Context-free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8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What is needed?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dirty="0" smtClean="0"/>
              <a:t>do we need to </a:t>
            </a:r>
            <a:r>
              <a:rPr lang="en-US" dirty="0"/>
              <a:t>make the claim that a context-free rule is </a:t>
            </a:r>
            <a:r>
              <a:rPr lang="en-US" dirty="0" smtClean="0"/>
              <a:t>a </a:t>
            </a:r>
            <a:r>
              <a:rPr lang="en-US" dirty="0"/>
              <a:t>special case </a:t>
            </a:r>
            <a:r>
              <a:rPr lang="en-US" dirty="0" smtClean="0"/>
              <a:t>(subset) of </a:t>
            </a:r>
            <a:r>
              <a:rPr lang="en-US" dirty="0"/>
              <a:t>a context-sensitive rule</a:t>
            </a:r>
            <a:r>
              <a:rPr lang="en-US" dirty="0" smtClean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63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Context-free without an empty P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can show that, for every context-free grammar there is an equivalent grammar that doesn’t have an empty </a:t>
            </a:r>
            <a:r>
              <a:rPr lang="en-US" i="1" dirty="0" smtClean="0"/>
              <a:t>P</a:t>
            </a:r>
            <a:r>
              <a:rPr lang="en-US" dirty="0" smtClean="0"/>
              <a:t>, then we will have an apples-to-apples comparison. 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08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to show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37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248119" y="2398817"/>
            <a:ext cx="298319" cy="33745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78795" y="2366942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ε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614557" y="2148501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399814" y="2583927"/>
            <a:ext cx="126274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413767" y="2137611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60802" y="2280655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A</a:t>
            </a:r>
            <a:endParaRPr lang="en-US" sz="32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5660012" y="2269765"/>
            <a:ext cx="396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P</a:t>
            </a:r>
            <a:endParaRPr lang="en-US" sz="3200" i="1" dirty="0"/>
          </a:p>
        </p:txBody>
      </p:sp>
      <p:sp>
        <p:nvSpPr>
          <p:cNvPr id="13" name="Rectangle 12"/>
          <p:cNvSpPr/>
          <p:nvPr/>
        </p:nvSpPr>
        <p:spPr>
          <a:xfrm>
            <a:off x="6248119" y="2452905"/>
            <a:ext cx="98666" cy="2357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338567" y="1735577"/>
            <a:ext cx="2413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Context-free rule with </a:t>
            </a:r>
            <a:r>
              <a:rPr lang="el-GR" dirty="0" smtClean="0"/>
              <a:t>ε</a:t>
            </a:r>
            <a:endParaRPr lang="en-US" dirty="0"/>
          </a:p>
        </p:txBody>
      </p:sp>
      <p:sp>
        <p:nvSpPr>
          <p:cNvPr id="16" name="Down Arrow 15"/>
          <p:cNvSpPr/>
          <p:nvPr/>
        </p:nvSpPr>
        <p:spPr>
          <a:xfrm>
            <a:off x="3130114" y="3308901"/>
            <a:ext cx="500743" cy="8490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614553" y="4957085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399810" y="5392511"/>
            <a:ext cx="126274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5413763" y="494619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860798" y="5089239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A</a:t>
            </a:r>
            <a:endParaRPr lang="en-US" sz="3200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5660008" y="5078349"/>
            <a:ext cx="5084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P’</a:t>
            </a:r>
            <a:endParaRPr lang="en-US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1338563" y="4522389"/>
            <a:ext cx="3741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Equivalent context-free rule without </a:t>
            </a:r>
            <a:r>
              <a:rPr lang="el-GR" dirty="0" smtClean="0"/>
              <a:t>ε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520634" y="3341558"/>
            <a:ext cx="22838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transform to an equivalent grammar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79917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2-step strategy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a systematic procedure (i.e., algorithm) to find all the non-terminal symbols that generate empty (</a:t>
            </a:r>
            <a:r>
              <a:rPr lang="el-GR" dirty="0" smtClean="0"/>
              <a:t>ε</a:t>
            </a:r>
            <a:r>
              <a:rPr lang="en-US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Modify the grammar rules: eliminate the non-terminals found in step 1 and then modify the rules that use the </a:t>
            </a:r>
            <a:r>
              <a:rPr lang="en-US" dirty="0"/>
              <a:t>eliminated </a:t>
            </a:r>
            <a:r>
              <a:rPr lang="en-US" dirty="0" smtClean="0"/>
              <a:t>non-terminals.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5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</a:t>
            </a:r>
            <a:r>
              <a:rPr lang="en-US" dirty="0" smtClean="0"/>
              <a:t> generates empty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39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25943" y="2366503"/>
            <a:ext cx="13324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 smtClean="0"/>
              <a:t>A</a:t>
            </a:r>
            <a:r>
              <a:rPr lang="en-US" sz="3600" dirty="0" smtClean="0"/>
              <a:t> </a:t>
            </a:r>
            <a:r>
              <a:rPr lang="en-US" sz="36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3600" dirty="0"/>
              <a:t> </a:t>
            </a:r>
            <a:r>
              <a:rPr lang="el-GR" sz="3600" dirty="0"/>
              <a:t>ε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2481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Grammar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09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below grammar consists of five rules. The grammar generates the language: </a:t>
            </a:r>
            <a:br>
              <a:rPr lang="en-US" dirty="0" smtClean="0"/>
            </a:br>
            <a:r>
              <a:rPr lang="en-US" dirty="0" smtClean="0"/>
              <a:t>{ab, aab, abb, aaab, aaabb, aaabbb, …}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76965" y="3549140"/>
            <a:ext cx="1601529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</a:t>
            </a:r>
            <a:r>
              <a:rPr lang="en-US" sz="3200" dirty="0" smtClean="0"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AB</a:t>
            </a:r>
          </a:p>
          <a:p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aA</a:t>
            </a:r>
          </a:p>
          <a:p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a</a:t>
            </a:r>
          </a:p>
          <a:p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 → bB</a:t>
            </a:r>
          </a:p>
          <a:p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 → b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2449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</a:t>
            </a:r>
            <a:r>
              <a:rPr lang="en-US" dirty="0" smtClean="0"/>
              <a:t> generates empty and non-empty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40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90514" y="2363994"/>
            <a:ext cx="19912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 smtClean="0"/>
              <a:t>A</a:t>
            </a:r>
            <a:r>
              <a:rPr lang="en-US" sz="3600" dirty="0" smtClean="0"/>
              <a:t> </a:t>
            </a:r>
            <a:r>
              <a:rPr lang="en-US" sz="36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3600" dirty="0"/>
              <a:t> </a:t>
            </a:r>
            <a:r>
              <a:rPr lang="el-GR" sz="3600" dirty="0" smtClean="0"/>
              <a:t>ε</a:t>
            </a:r>
            <a:r>
              <a:rPr lang="en-US" sz="3600" i="1" dirty="0" smtClean="0"/>
              <a:t> </a:t>
            </a:r>
            <a:r>
              <a:rPr lang="en-US" sz="3600" dirty="0" smtClean="0"/>
              <a:t>|</a:t>
            </a:r>
            <a:r>
              <a:rPr lang="en-US" sz="3600" i="1" dirty="0" smtClean="0"/>
              <a:t> </a:t>
            </a:r>
            <a:r>
              <a:rPr lang="en-US" sz="3600" dirty="0" smtClean="0"/>
              <a:t>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874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B</a:t>
            </a:r>
            <a:r>
              <a:rPr lang="en-US" dirty="0" smtClean="0"/>
              <a:t> generates empty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41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25943" y="2366503"/>
            <a:ext cx="137409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 smtClean="0"/>
              <a:t>A</a:t>
            </a:r>
            <a:r>
              <a:rPr lang="en-US" sz="3600" dirty="0" smtClean="0"/>
              <a:t> </a:t>
            </a:r>
            <a:r>
              <a:rPr lang="en-US" sz="36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3600" dirty="0"/>
              <a:t> </a:t>
            </a:r>
            <a:r>
              <a:rPr lang="el-GR" sz="3600" dirty="0" smtClean="0"/>
              <a:t>ε</a:t>
            </a:r>
            <a:endParaRPr lang="en-US" sz="3600" dirty="0" smtClean="0"/>
          </a:p>
          <a:p>
            <a:r>
              <a:rPr lang="en-US" sz="3600" i="1" dirty="0" smtClean="0"/>
              <a:t>B</a:t>
            </a:r>
            <a:r>
              <a:rPr lang="en-US" sz="3600" dirty="0" smtClean="0"/>
              <a:t> </a:t>
            </a:r>
            <a:r>
              <a:rPr lang="en-US" sz="36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3600" dirty="0"/>
              <a:t> </a:t>
            </a:r>
            <a:r>
              <a:rPr lang="en-US" sz="3600" i="1" dirty="0" smtClean="0"/>
              <a:t>A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18406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Procedure</a:t>
            </a:r>
            <a:endParaRPr 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Find the non-terminals that directly generate empty, i.e., those of this form: </a:t>
            </a:r>
            <a:r>
              <a:rPr lang="en-US" sz="2800" i="1" dirty="0" smtClean="0"/>
              <a:t>X</a:t>
            </a:r>
            <a:r>
              <a:rPr lang="en-US" sz="2800" dirty="0" smtClean="0"/>
              <a:t> </a:t>
            </a:r>
            <a:r>
              <a:rPr lang="en-US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2800" dirty="0"/>
              <a:t> </a:t>
            </a:r>
            <a:r>
              <a:rPr lang="el-GR" sz="2800" dirty="0"/>
              <a:t>ε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Then find the non-terminals which have on their right-hand side </a:t>
            </a:r>
            <a:r>
              <a:rPr lang="en-US" sz="2800" dirty="0"/>
              <a:t>exclusively </a:t>
            </a:r>
            <a:r>
              <a:rPr lang="en-US" sz="2800" dirty="0" smtClean="0"/>
              <a:t>symbols found in step 1, e.g., </a:t>
            </a:r>
            <a:r>
              <a:rPr lang="en-US" sz="2800" i="1" dirty="0" smtClean="0"/>
              <a:t>Y</a:t>
            </a:r>
            <a:r>
              <a:rPr lang="en-US" sz="2800" dirty="0" smtClean="0"/>
              <a:t> </a:t>
            </a:r>
            <a:r>
              <a:rPr lang="en-US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2800" dirty="0"/>
              <a:t> </a:t>
            </a:r>
            <a:r>
              <a:rPr lang="en-US" sz="2800" i="1" dirty="0" smtClean="0"/>
              <a:t>X</a:t>
            </a:r>
            <a:endParaRPr lang="en-US" sz="2800" i="1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Then find the non-terminals which have on their right-hand side </a:t>
            </a:r>
            <a:r>
              <a:rPr lang="en-US" sz="2800" dirty="0"/>
              <a:t>exclusively </a:t>
            </a:r>
            <a:r>
              <a:rPr lang="en-US" sz="2800" dirty="0" smtClean="0"/>
              <a:t>symbols found in step 1 or step 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Repeat until no new non-terminals are found.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9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procedure described on the previous slide is called a </a:t>
            </a:r>
            <a:r>
              <a:rPr lang="en-US" i="1" dirty="0" smtClean="0"/>
              <a:t>closure algorithm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will find </a:t>
            </a:r>
            <a:r>
              <a:rPr lang="en-US" dirty="0"/>
              <a:t>all the </a:t>
            </a:r>
            <a:r>
              <a:rPr lang="en-US" dirty="0" smtClean="0"/>
              <a:t>non-terminal </a:t>
            </a:r>
            <a:r>
              <a:rPr lang="en-US" dirty="0"/>
              <a:t>symbols that produce empty </a:t>
            </a:r>
            <a:r>
              <a:rPr lang="en-US" dirty="0" smtClean="0"/>
              <a:t>(</a:t>
            </a:r>
            <a:r>
              <a:rPr lang="el-GR" dirty="0"/>
              <a:t>ε</a:t>
            </a:r>
            <a:r>
              <a:rPr lang="en-US" dirty="0" smtClean="0"/>
              <a:t>) </a:t>
            </a:r>
            <a:r>
              <a:rPr lang="en-US" dirty="0"/>
              <a:t>by using a closure </a:t>
            </a:r>
            <a:r>
              <a:rPr lang="en-US" dirty="0" smtClean="0"/>
              <a:t>algorithm.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37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 steps to identify the non-terminals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Our </a:t>
            </a:r>
            <a:r>
              <a:rPr lang="en-US" dirty="0"/>
              <a:t>closure algorithm </a:t>
            </a:r>
            <a:r>
              <a:rPr lang="en-US" dirty="0" smtClean="0"/>
              <a:t>identifies non-terminals that generate empty using these </a:t>
            </a:r>
            <a:r>
              <a:rPr lang="en-US" dirty="0"/>
              <a:t>two steps: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Initialization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If </a:t>
            </a:r>
            <a:r>
              <a:rPr lang="en-US" dirty="0"/>
              <a:t>a rule has </a:t>
            </a:r>
            <a:r>
              <a:rPr lang="el-GR" dirty="0"/>
              <a:t>ε</a:t>
            </a:r>
            <a:r>
              <a:rPr lang="en-US" dirty="0"/>
              <a:t> on its right-hand side, then the rule’s left-hand side non-terminal generates empty.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Inference rule: </a:t>
            </a:r>
          </a:p>
          <a:p>
            <a:pPr lvl="2"/>
            <a:r>
              <a:rPr lang="en-US" dirty="0"/>
              <a:t>If all the right-hand side members of a rule </a:t>
            </a:r>
            <a:r>
              <a:rPr lang="en-US" dirty="0" smtClean="0"/>
              <a:t>produce </a:t>
            </a:r>
            <a:r>
              <a:rPr lang="en-US" dirty="0"/>
              <a:t>empty, then the rule’s left-hand side non-terminal produces empty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41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non-terminals generate empty?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5462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Let’s use the closure algorithm on the below grammar. The closure algorithm finds all the non-terminals that generate empty.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45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545727" y="3570426"/>
            <a:ext cx="1643743" cy="1752690"/>
            <a:chOff x="2275114" y="4049396"/>
            <a:chExt cx="1643743" cy="1752690"/>
          </a:xfrm>
        </p:grpSpPr>
        <p:sp>
          <p:nvSpPr>
            <p:cNvPr id="6" name="Rectangle 5"/>
            <p:cNvSpPr/>
            <p:nvPr/>
          </p:nvSpPr>
          <p:spPr>
            <a:xfrm>
              <a:off x="2574482" y="4092968"/>
              <a:ext cx="598681" cy="1643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  <a:endPara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3162322" y="4049396"/>
              <a:ext cx="756535" cy="17526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A B</a:t>
              </a:r>
              <a:endPara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  <a:endParaRPr lang="en-US" sz="1600" dirty="0">
                <a:solidFill>
                  <a:schemeClr val="tx1"/>
                </a:solidFill>
              </a:endParaRPr>
            </a:p>
            <a:p>
              <a:r>
                <a:rPr lang="el-GR" sz="1600" dirty="0" smtClean="0">
                  <a:solidFill>
                    <a:schemeClr val="tx1"/>
                  </a:solidFill>
                </a:rPr>
                <a:t>ε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 D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75114" y="4060313"/>
              <a:ext cx="527942" cy="17417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pPr algn="r"/>
              <a:r>
                <a:rPr lang="en-US" sz="1600" dirty="0">
                  <a:solidFill>
                    <a:schemeClr val="tx1"/>
                  </a:solidFill>
                </a:rPr>
                <a:t>A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B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D</a:t>
              </a:r>
            </a:p>
          </p:txBody>
        </p:sp>
      </p:grpSp>
      <p:sp>
        <p:nvSpPr>
          <p:cNvPr id="11" name="Right Brace 10"/>
          <p:cNvSpPr/>
          <p:nvPr/>
        </p:nvSpPr>
        <p:spPr>
          <a:xfrm>
            <a:off x="3374550" y="3613998"/>
            <a:ext cx="283029" cy="16438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22893" y="4129063"/>
            <a:ext cx="3592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Goal: Find the non-terminals that generate empty (</a:t>
            </a:r>
            <a:r>
              <a:rPr lang="el-GR" dirty="0" smtClean="0"/>
              <a:t>ε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13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1 (Initialization)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A2AE-B20F-427A-8870-6F82386E0A82}" type="slidenum">
              <a:rPr lang="en-US" smtClean="0"/>
              <a:t>46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3754088"/>
              </p:ext>
            </p:extLst>
          </p:nvPr>
        </p:nvGraphicFramePr>
        <p:xfrm>
          <a:off x="353290" y="2005447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454"/>
                <a:gridCol w="532014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Produces empty?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dirty="0" smtClean="0">
                          <a:latin typeface="Agency FB" panose="020B0503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dirty="0" smtClean="0">
                          <a:latin typeface="Agency FB" panose="020B0503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l-GR" sz="1800" dirty="0" smtClean="0">
                          <a:solidFill>
                            <a:schemeClr val="tx1"/>
                          </a:solidFill>
                        </a:rPr>
                        <a:t>ε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produces empty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a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B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C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D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962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</a:t>
            </a:r>
            <a:r>
              <a:rPr lang="en-US" dirty="0" smtClean="0"/>
              <a:t>2 (inference)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A2AE-B20F-427A-8870-6F82386E0A82}" type="slidenum">
              <a:rPr lang="en-US" smtClean="0"/>
              <a:t>47</a:t>
            </a:fld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2650720"/>
              </p:ext>
            </p:extLst>
          </p:nvPr>
        </p:nvGraphicFramePr>
        <p:xfrm>
          <a:off x="353290" y="2005447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454"/>
                <a:gridCol w="532014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Produces empty?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dirty="0" smtClean="0">
                          <a:latin typeface="Agency FB" panose="020B0503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dirty="0" smtClean="0">
                          <a:latin typeface="Agency FB" panose="020B0503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l-GR" sz="1800" dirty="0" smtClean="0">
                          <a:solidFill>
                            <a:schemeClr val="tx1"/>
                          </a:solidFill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produces empty</a:t>
                      </a:r>
                      <a:endParaRPr lang="en-US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a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B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produces empty (because A produces empty)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C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D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14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3 (inference)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A2AE-B20F-427A-8870-6F82386E0A82}" type="slidenum">
              <a:rPr lang="en-US" smtClean="0"/>
              <a:t>48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0983513"/>
              </p:ext>
            </p:extLst>
          </p:nvPr>
        </p:nvGraphicFramePr>
        <p:xfrm>
          <a:off x="353290" y="2005447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454"/>
                <a:gridCol w="532014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Produces empty?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dirty="0" smtClean="0">
                          <a:latin typeface="Agency FB" panose="020B0503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produces empty (because A and B produce empty)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dirty="0" smtClean="0">
                          <a:latin typeface="Agency FB" panose="020B0503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l-GR" sz="1800" dirty="0" smtClean="0">
                          <a:solidFill>
                            <a:schemeClr val="tx1"/>
                          </a:solidFill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produces empty</a:t>
                      </a:r>
                      <a:endParaRPr lang="en-US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a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B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produces empty (because A produces empty)</a:t>
                      </a:r>
                      <a:endParaRPr lang="en-US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C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D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57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A2AE-B20F-427A-8870-6F82386E0A82}" type="slidenum">
              <a:rPr lang="en-US" smtClean="0"/>
              <a:t>49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1"/>
            <a:ext cx="8229600" cy="762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700" dirty="0" smtClean="0"/>
              <a:t>Round 4 adds no additional members to the set.</a:t>
            </a:r>
          </a:p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366731"/>
              </p:ext>
            </p:extLst>
          </p:nvPr>
        </p:nvGraphicFramePr>
        <p:xfrm>
          <a:off x="353290" y="2386457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454"/>
                <a:gridCol w="532014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Produces empty?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dirty="0" smtClean="0">
                          <a:latin typeface="Agency FB" panose="020B0503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produces empty (because A and B produce empty)</a:t>
                      </a:r>
                      <a:endParaRPr lang="en-US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dirty="0" smtClean="0">
                          <a:latin typeface="Agency FB" panose="020B0503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l-GR" sz="1800" dirty="0" smtClean="0">
                          <a:solidFill>
                            <a:schemeClr val="tx1"/>
                          </a:solidFill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produces empty</a:t>
                      </a:r>
                      <a:endParaRPr lang="en-US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a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B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produces empty (because A produces empty)</a:t>
                      </a:r>
                      <a:endParaRPr lang="en-US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C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D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10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Generate a string from the grammar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09654" y="1959828"/>
            <a:ext cx="981423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</a:t>
            </a:r>
            <a:r>
              <a:rPr lang="en-US" dirty="0" smtClean="0"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AB</a:t>
            </a:r>
          </a:p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aA</a:t>
            </a:r>
          </a:p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a</a:t>
            </a:r>
          </a:p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 → bB</a:t>
            </a:r>
          </a:p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 → b</a:t>
            </a:r>
            <a:endParaRPr lang="en-US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57196" y="3592335"/>
            <a:ext cx="8229600" cy="620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Here is a sequence of rules to generate: aab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676961" y="4311156"/>
            <a:ext cx="114646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/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</a:t>
            </a:r>
            <a:r>
              <a:rPr lang="en-US" dirty="0">
                <a:ea typeface="Verdana" panose="020B060403050404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AB</a:t>
            </a:r>
          </a:p>
          <a:p>
            <a:pPr marL="228600" indent="-228600"/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	→ aAB</a:t>
            </a:r>
          </a:p>
          <a:p>
            <a:pPr marL="228600" indent="-228600"/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	→ aaB</a:t>
            </a:r>
          </a:p>
          <a:p>
            <a:pPr marL="228600" indent="-228600"/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→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aab</a:t>
            </a:r>
            <a:endParaRPr lang="en-US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2365" y="1611485"/>
            <a:ext cx="1076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Grammar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83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Non-terminals that generate empty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50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67459" y="2231482"/>
            <a:ext cx="1643743" cy="1752690"/>
            <a:chOff x="2275114" y="4049396"/>
            <a:chExt cx="1643743" cy="1752690"/>
          </a:xfrm>
        </p:grpSpPr>
        <p:sp>
          <p:nvSpPr>
            <p:cNvPr id="6" name="Rectangle 5"/>
            <p:cNvSpPr/>
            <p:nvPr/>
          </p:nvSpPr>
          <p:spPr>
            <a:xfrm>
              <a:off x="2574482" y="4092968"/>
              <a:ext cx="598681" cy="1643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  <a:endPara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3162322" y="4049396"/>
              <a:ext cx="756535" cy="17526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A B</a:t>
              </a:r>
              <a:endPara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  <a:endParaRPr lang="en-US" sz="1600" dirty="0">
                <a:solidFill>
                  <a:schemeClr val="tx1"/>
                </a:solidFill>
              </a:endParaRPr>
            </a:p>
            <a:p>
              <a:r>
                <a:rPr lang="el-GR" sz="1600" dirty="0" smtClean="0">
                  <a:solidFill>
                    <a:schemeClr val="tx1"/>
                  </a:solidFill>
                </a:rPr>
                <a:t>ε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 D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75114" y="4060313"/>
              <a:ext cx="527942" cy="17417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pPr algn="r"/>
              <a:r>
                <a:rPr lang="en-US" sz="1600" dirty="0">
                  <a:solidFill>
                    <a:schemeClr val="tx1"/>
                  </a:solidFill>
                </a:rPr>
                <a:t>A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B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D</a:t>
              </a:r>
            </a:p>
          </p:txBody>
        </p:sp>
      </p:grpSp>
      <p:sp>
        <p:nvSpPr>
          <p:cNvPr id="11" name="Right Brace 10"/>
          <p:cNvSpPr/>
          <p:nvPr/>
        </p:nvSpPr>
        <p:spPr>
          <a:xfrm>
            <a:off x="2996282" y="2275054"/>
            <a:ext cx="283029" cy="16438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344625" y="2928619"/>
            <a:ext cx="4515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on-terminals that generate empty: {A, B, S}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45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Make the grammar </a:t>
            </a:r>
            <a:br>
              <a:rPr lang="en-US" dirty="0" smtClean="0"/>
            </a:br>
            <a:r>
              <a:rPr lang="en-US" dirty="0" smtClean="0"/>
              <a:t>context-sensitive-compliant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6"/>
            <a:ext cx="8229600" cy="169817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Our goal is to modify the grammar so that it is a context-sensitive grammar.</a:t>
            </a:r>
          </a:p>
          <a:p>
            <a:pPr marL="457200" lvl="1" indent="0">
              <a:buNone/>
            </a:pPr>
            <a:r>
              <a:rPr lang="en-US" dirty="0" smtClean="0"/>
              <a:t>  It will be both context-sensitive and context-free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51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466827" y="4332471"/>
            <a:ext cx="1643743" cy="1752690"/>
            <a:chOff x="2275114" y="4049396"/>
            <a:chExt cx="1643743" cy="1752690"/>
          </a:xfrm>
        </p:grpSpPr>
        <p:sp>
          <p:nvSpPr>
            <p:cNvPr id="6" name="Rectangle 5"/>
            <p:cNvSpPr/>
            <p:nvPr/>
          </p:nvSpPr>
          <p:spPr>
            <a:xfrm>
              <a:off x="2574482" y="4092968"/>
              <a:ext cx="598681" cy="1643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  <a:endPara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3162322" y="4049396"/>
              <a:ext cx="756535" cy="17526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A B</a:t>
              </a:r>
              <a:endPara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  <a:endParaRPr lang="en-US" sz="1600" dirty="0">
                <a:solidFill>
                  <a:schemeClr val="tx1"/>
                </a:solidFill>
              </a:endParaRPr>
            </a:p>
            <a:p>
              <a:r>
                <a:rPr lang="el-GR" sz="1600" dirty="0" smtClean="0">
                  <a:solidFill>
                    <a:schemeClr val="tx1"/>
                  </a:solidFill>
                </a:rPr>
                <a:t>ε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 D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75114" y="4060313"/>
              <a:ext cx="527942" cy="17417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pPr algn="r"/>
              <a:r>
                <a:rPr lang="en-US" sz="1600" dirty="0">
                  <a:solidFill>
                    <a:schemeClr val="tx1"/>
                  </a:solidFill>
                </a:rPr>
                <a:t>A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B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D</a:t>
              </a:r>
            </a:p>
          </p:txBody>
        </p:sp>
      </p:grpSp>
      <p:sp>
        <p:nvSpPr>
          <p:cNvPr id="9" name="Right Arrow 8"/>
          <p:cNvSpPr/>
          <p:nvPr/>
        </p:nvSpPr>
        <p:spPr>
          <a:xfrm>
            <a:off x="3113297" y="4953017"/>
            <a:ext cx="1012371" cy="40277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63127" y="4837346"/>
            <a:ext cx="3570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Grammar that conforms to the rules of context-sensitive grammars.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30798" y="3963143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Original</a:t>
            </a:r>
            <a:endParaRPr lang="en-US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4506724" y="3963139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Modified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45331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Remove rules with </a:t>
            </a:r>
            <a:r>
              <a:rPr lang="el-GR" dirty="0"/>
              <a:t>ε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on the right-hand side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1465"/>
            <a:ext cx="8229600" cy="219891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Recall that context-sensitive grammars do not allow empty rules, except the start symbol may be empty. So we need to remove the empty </a:t>
            </a:r>
            <a:r>
              <a:rPr lang="en-US" dirty="0" smtClean="0"/>
              <a:t>rules: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52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167459" y="4278050"/>
            <a:ext cx="1643743" cy="1752690"/>
            <a:chOff x="2275114" y="4049396"/>
            <a:chExt cx="1643743" cy="1752690"/>
          </a:xfrm>
        </p:grpSpPr>
        <p:sp>
          <p:nvSpPr>
            <p:cNvPr id="6" name="Rectangle 5"/>
            <p:cNvSpPr/>
            <p:nvPr/>
          </p:nvSpPr>
          <p:spPr>
            <a:xfrm>
              <a:off x="2574482" y="4092968"/>
              <a:ext cx="598681" cy="1643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  <a:endPara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3162322" y="4049396"/>
              <a:ext cx="756535" cy="17526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A B</a:t>
              </a:r>
              <a:endPara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  <a:endParaRPr lang="en-US" sz="1600" dirty="0">
                <a:solidFill>
                  <a:schemeClr val="tx1"/>
                </a:solidFill>
              </a:endParaRPr>
            </a:p>
            <a:p>
              <a:r>
                <a:rPr lang="el-GR" sz="1600" dirty="0" smtClean="0">
                  <a:solidFill>
                    <a:schemeClr val="tx1"/>
                  </a:solidFill>
                </a:rPr>
                <a:t>ε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 D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75114" y="4060313"/>
              <a:ext cx="527942" cy="17417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pPr algn="r"/>
              <a:r>
                <a:rPr lang="en-US" sz="1600" dirty="0">
                  <a:solidFill>
                    <a:schemeClr val="tx1"/>
                  </a:solidFill>
                </a:rPr>
                <a:t>A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B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D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243943" y="4741153"/>
            <a:ext cx="2046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Remove this rule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307771" y="4920396"/>
            <a:ext cx="9361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054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</a:t>
            </a:r>
            <a:r>
              <a:rPr lang="en-US" dirty="0" smtClean="0"/>
              <a:t>emove references</a:t>
            </a:r>
            <a:br>
              <a:rPr lang="en-US" dirty="0" smtClean="0"/>
            </a:br>
            <a:r>
              <a:rPr lang="en-US" dirty="0"/>
              <a:t>to </a:t>
            </a:r>
            <a:r>
              <a:rPr lang="en-US" dirty="0" smtClean="0"/>
              <a:t>empty non-terminals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7035"/>
            <a:ext cx="8229600" cy="1109168"/>
          </a:xfrm>
        </p:spPr>
        <p:txBody>
          <a:bodyPr>
            <a:normAutofit/>
          </a:bodyPr>
          <a:lstStyle/>
          <a:p>
            <a:r>
              <a:rPr lang="en-US" dirty="0" smtClean="0"/>
              <a:t>Suppose a grammar has this empty rule: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53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6513" y="2383581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</a:t>
            </a:r>
            <a:r>
              <a:rPr lang="en-US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l-GR" dirty="0"/>
              <a:t>ε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196" y="2764998"/>
            <a:ext cx="8229600" cy="109943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</a:t>
            </a:r>
            <a:r>
              <a:rPr lang="en-US" dirty="0" smtClean="0"/>
              <a:t>emove it, per the previous slide. </a:t>
            </a:r>
          </a:p>
          <a:p>
            <a:r>
              <a:rPr lang="en-US" dirty="0" smtClean="0"/>
              <a:t>The following rule has </a:t>
            </a:r>
            <a:r>
              <a:rPr lang="en-US" i="1" dirty="0" smtClean="0"/>
              <a:t>X</a:t>
            </a:r>
            <a:r>
              <a:rPr lang="en-US" dirty="0" smtClean="0"/>
              <a:t> on its right-hand side: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46509" y="3896731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 </a:t>
            </a:r>
            <a:r>
              <a:rPr lang="en-US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/>
              <a:t>X Z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192" y="4299920"/>
            <a:ext cx="8229600" cy="663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 we must remove the </a:t>
            </a:r>
            <a:r>
              <a:rPr lang="en-US" i="1" dirty="0" smtClean="0"/>
              <a:t>X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46505" y="4909125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 </a:t>
            </a:r>
            <a:r>
              <a:rPr lang="en-US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/>
              <a:t>Z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00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</a:t>
            </a:r>
            <a:r>
              <a:rPr lang="en-US" dirty="0" smtClean="0"/>
              <a:t>on-terminal could have</a:t>
            </a:r>
            <a:br>
              <a:rPr lang="en-US" dirty="0" smtClean="0"/>
            </a:br>
            <a:r>
              <a:rPr lang="en-US" dirty="0" smtClean="0"/>
              <a:t>empty and non-empty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3491"/>
            <a:ext cx="8229600" cy="696685"/>
          </a:xfrm>
        </p:spPr>
        <p:txBody>
          <a:bodyPr>
            <a:normAutofit/>
          </a:bodyPr>
          <a:lstStyle/>
          <a:p>
            <a:r>
              <a:rPr lang="en-US" dirty="0" smtClean="0"/>
              <a:t>Suppose </a:t>
            </a:r>
            <a:r>
              <a:rPr lang="en-US" i="1" dirty="0" smtClean="0"/>
              <a:t>X</a:t>
            </a:r>
            <a:r>
              <a:rPr lang="en-US" dirty="0" smtClean="0"/>
              <a:t> has an empty and non-empty rule: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54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6513" y="2405353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</a:t>
            </a:r>
            <a:r>
              <a:rPr lang="en-US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l-GR" dirty="0"/>
              <a:t>ε</a:t>
            </a:r>
            <a:r>
              <a:rPr lang="en-US" dirty="0" smtClean="0">
                <a:sym typeface="Wingdings" panose="05000000000000000000" pitchFamily="2" charset="2"/>
              </a:rPr>
              <a:t> | x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196" y="2786770"/>
            <a:ext cx="8229600" cy="10341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</a:t>
            </a:r>
            <a:r>
              <a:rPr lang="en-US" i="1" dirty="0" smtClean="0"/>
              <a:t>X</a:t>
            </a:r>
            <a:r>
              <a:rPr lang="en-US" dirty="0" smtClean="0"/>
              <a:t> in the following rule could generate either empty or </a:t>
            </a:r>
            <a:r>
              <a:rPr lang="en-US" i="1" dirty="0" smtClean="0"/>
              <a:t>x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46509" y="3755213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 </a:t>
            </a:r>
            <a:r>
              <a:rPr lang="en-US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/>
              <a:t>X Z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192" y="4125743"/>
            <a:ext cx="8229600" cy="13929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Recall that we will remove </a:t>
            </a:r>
            <a:r>
              <a:rPr lang="en-US" b="1" dirty="0"/>
              <a:t>X </a:t>
            </a:r>
            <a:r>
              <a:rPr lang="en-US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b="1" dirty="0">
                <a:sym typeface="Wingdings" panose="05000000000000000000" pitchFamily="2" charset="2"/>
              </a:rPr>
              <a:t> </a:t>
            </a:r>
            <a:r>
              <a:rPr lang="el-GR" b="1" dirty="0"/>
              <a:t>ε</a:t>
            </a:r>
            <a:r>
              <a:rPr lang="en-US" dirty="0">
                <a:sym typeface="Wingdings" panose="05000000000000000000" pitchFamily="2" charset="2"/>
              </a:rPr>
              <a:t> s</a:t>
            </a:r>
            <a:r>
              <a:rPr lang="en-US" dirty="0" smtClean="0"/>
              <a:t>o there must be one rule for </a:t>
            </a:r>
            <a:r>
              <a:rPr lang="en-US" i="1" dirty="0" smtClean="0"/>
              <a:t>Y</a:t>
            </a:r>
            <a:r>
              <a:rPr lang="en-US" dirty="0" smtClean="0"/>
              <a:t> that omits </a:t>
            </a:r>
            <a:r>
              <a:rPr lang="en-US" i="1" dirty="0" smtClean="0"/>
              <a:t>X</a:t>
            </a:r>
            <a:r>
              <a:rPr lang="en-US" dirty="0" smtClean="0"/>
              <a:t> and one that does not: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46505" y="5290135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 </a:t>
            </a:r>
            <a:r>
              <a:rPr lang="en-US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/>
              <a:t>Z | X Z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608322" y="5626810"/>
            <a:ext cx="0" cy="3385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11088" y="5943590"/>
            <a:ext cx="1155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X</a:t>
            </a:r>
            <a:r>
              <a:rPr lang="en-US" dirty="0" smtClean="0"/>
              <a:t> is empty</a:t>
            </a:r>
            <a:endParaRPr lang="en-US" dirty="0"/>
          </a:p>
        </p:txBody>
      </p:sp>
      <p:sp>
        <p:nvSpPr>
          <p:cNvPr id="16" name="Left Brace 15"/>
          <p:cNvSpPr/>
          <p:nvPr/>
        </p:nvSpPr>
        <p:spPr>
          <a:xfrm rot="16200000">
            <a:off x="2928257" y="5567480"/>
            <a:ext cx="176559" cy="3321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872223" y="5779910"/>
            <a:ext cx="1591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X</a:t>
            </a:r>
            <a:r>
              <a:rPr lang="en-US" dirty="0" smtClean="0"/>
              <a:t> is non-empty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5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Consider this rule: Q </a:t>
            </a:r>
            <a:r>
              <a:rPr lang="en-US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V 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Suppose the closure algorithm determines that </a:t>
            </a:r>
            <a:r>
              <a:rPr lang="en-US" i="1" dirty="0" smtClean="0">
                <a:sym typeface="Wingdings" panose="05000000000000000000" pitchFamily="2" charset="2"/>
              </a:rPr>
              <a:t>V </a:t>
            </a:r>
            <a:r>
              <a:rPr lang="en-US" dirty="0" smtClean="0">
                <a:sym typeface="Wingdings" panose="05000000000000000000" pitchFamily="2" charset="2"/>
              </a:rPr>
              <a:t>is in the set of non-terminals that generate empty.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If </a:t>
            </a:r>
            <a:r>
              <a:rPr lang="en-US" i="1" dirty="0" smtClean="0">
                <a:sym typeface="Wingdings" panose="05000000000000000000" pitchFamily="2" charset="2"/>
              </a:rPr>
              <a:t>V</a:t>
            </a:r>
            <a:r>
              <a:rPr lang="en-US" dirty="0" smtClean="0">
                <a:sym typeface="Wingdings" panose="05000000000000000000" pitchFamily="2" charset="2"/>
              </a:rPr>
              <a:t> is empty then </a:t>
            </a:r>
            <a:r>
              <a:rPr lang="en-US" i="1" dirty="0" smtClean="0">
                <a:sym typeface="Wingdings" panose="05000000000000000000" pitchFamily="2" charset="2"/>
              </a:rPr>
              <a:t>Q</a:t>
            </a:r>
            <a:r>
              <a:rPr lang="en-US" dirty="0" smtClean="0">
                <a:sym typeface="Wingdings" panose="05000000000000000000" pitchFamily="2" charset="2"/>
              </a:rPr>
              <a:t> generates </a:t>
            </a:r>
            <a:r>
              <a:rPr lang="en-US" i="1" dirty="0" smtClean="0">
                <a:sym typeface="Wingdings" panose="05000000000000000000" pitchFamily="2" charset="2"/>
              </a:rPr>
              <a:t>N</a:t>
            </a:r>
            <a:r>
              <a:rPr lang="en-US" dirty="0" smtClean="0">
                <a:sym typeface="Wingdings" panose="05000000000000000000" pitchFamily="2" charset="2"/>
              </a:rPr>
              <a:t>, so we need this rule: </a:t>
            </a:r>
            <a:r>
              <a:rPr lang="en-US" dirty="0"/>
              <a:t>Q </a:t>
            </a:r>
            <a:r>
              <a:rPr lang="en-US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Suppose </a:t>
            </a:r>
            <a:r>
              <a:rPr lang="en-US" i="1" dirty="0">
                <a:sym typeface="Wingdings" panose="05000000000000000000" pitchFamily="2" charset="2"/>
              </a:rPr>
              <a:t>V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also has a non-empty rule.</a:t>
            </a:r>
          </a:p>
          <a:p>
            <a:r>
              <a:rPr lang="en-US" dirty="0">
                <a:sym typeface="Wingdings" panose="05000000000000000000" pitchFamily="2" charset="2"/>
              </a:rPr>
              <a:t>If </a:t>
            </a:r>
            <a:r>
              <a:rPr lang="en-US" i="1" dirty="0">
                <a:sym typeface="Wingdings" panose="05000000000000000000" pitchFamily="2" charset="2"/>
              </a:rPr>
              <a:t>V</a:t>
            </a:r>
            <a:r>
              <a:rPr lang="en-US" dirty="0">
                <a:sym typeface="Wingdings" panose="05000000000000000000" pitchFamily="2" charset="2"/>
              </a:rPr>
              <a:t> is </a:t>
            </a:r>
            <a:r>
              <a:rPr lang="en-US" dirty="0" smtClean="0">
                <a:sym typeface="Wingdings" panose="05000000000000000000" pitchFamily="2" charset="2"/>
              </a:rPr>
              <a:t>non-empty </a:t>
            </a:r>
            <a:r>
              <a:rPr lang="en-US" dirty="0">
                <a:sym typeface="Wingdings" panose="05000000000000000000" pitchFamily="2" charset="2"/>
              </a:rPr>
              <a:t>then </a:t>
            </a:r>
            <a:r>
              <a:rPr lang="en-US" i="1" dirty="0">
                <a:sym typeface="Wingdings" panose="05000000000000000000" pitchFamily="2" charset="2"/>
              </a:rPr>
              <a:t>Q</a:t>
            </a:r>
            <a:r>
              <a:rPr lang="en-US" dirty="0">
                <a:sym typeface="Wingdings" panose="05000000000000000000" pitchFamily="2" charset="2"/>
              </a:rPr>
              <a:t> generates </a:t>
            </a:r>
            <a:r>
              <a:rPr lang="en-US" dirty="0" smtClean="0">
                <a:sym typeface="Wingdings" panose="05000000000000000000" pitchFamily="2" charset="2"/>
              </a:rPr>
              <a:t>V </a:t>
            </a:r>
            <a:r>
              <a:rPr lang="en-US" i="1" dirty="0" smtClean="0">
                <a:sym typeface="Wingdings" panose="05000000000000000000" pitchFamily="2" charset="2"/>
              </a:rPr>
              <a:t>N</a:t>
            </a:r>
            <a:r>
              <a:rPr lang="en-US" dirty="0">
                <a:sym typeface="Wingdings" panose="05000000000000000000" pitchFamily="2" charset="2"/>
              </a:rPr>
              <a:t>, so we need this rule: </a:t>
            </a:r>
            <a:r>
              <a:rPr lang="en-US" dirty="0"/>
              <a:t>Q </a:t>
            </a:r>
            <a:r>
              <a:rPr lang="en-US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V 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Here is </a:t>
            </a:r>
            <a:r>
              <a:rPr lang="en-US" i="1" dirty="0" smtClean="0">
                <a:sym typeface="Wingdings" panose="05000000000000000000" pitchFamily="2" charset="2"/>
              </a:rPr>
              <a:t>Q</a:t>
            </a:r>
            <a:r>
              <a:rPr lang="en-US" dirty="0" smtClean="0">
                <a:sym typeface="Wingdings" panose="05000000000000000000" pitchFamily="2" charset="2"/>
              </a:rPr>
              <a:t>’s modified rule: </a:t>
            </a:r>
            <a:r>
              <a:rPr lang="en-US" dirty="0"/>
              <a:t>Q </a:t>
            </a:r>
            <a:r>
              <a:rPr lang="en-US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N | V N</a:t>
            </a: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92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Resume modifying our grammar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1791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Now that we understand how to modify the rules, let’s resume making </a:t>
            </a:r>
            <a:r>
              <a:rPr lang="en-US" dirty="0"/>
              <a:t>context-sensitive-compliant </a:t>
            </a:r>
            <a:r>
              <a:rPr lang="en-US" dirty="0" smtClean="0"/>
              <a:t>our sample grammar.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16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 the rule for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57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167459" y="2231482"/>
            <a:ext cx="1643743" cy="1752690"/>
            <a:chOff x="2275114" y="4049396"/>
            <a:chExt cx="1643743" cy="1752690"/>
          </a:xfrm>
        </p:grpSpPr>
        <p:sp>
          <p:nvSpPr>
            <p:cNvPr id="7" name="Rectangle 6"/>
            <p:cNvSpPr/>
            <p:nvPr/>
          </p:nvSpPr>
          <p:spPr>
            <a:xfrm>
              <a:off x="2574482" y="4092968"/>
              <a:ext cx="598681" cy="1643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  <a:endPara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162322" y="4049396"/>
              <a:ext cx="756535" cy="17526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A B</a:t>
              </a:r>
              <a:endPara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  <a:endParaRPr lang="en-US" sz="1600" dirty="0">
                <a:solidFill>
                  <a:schemeClr val="tx1"/>
                </a:solidFill>
              </a:endParaRPr>
            </a:p>
            <a:p>
              <a:r>
                <a:rPr lang="el-GR" sz="1600" dirty="0" smtClean="0">
                  <a:solidFill>
                    <a:schemeClr val="tx1"/>
                  </a:solidFill>
                </a:rPr>
                <a:t>ε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 D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275114" y="4060313"/>
              <a:ext cx="527942" cy="17417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pPr algn="r"/>
              <a:r>
                <a:rPr lang="en-US" sz="1600" dirty="0">
                  <a:solidFill>
                    <a:schemeClr val="tx1"/>
                  </a:solidFill>
                </a:rPr>
                <a:t>A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B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D</a:t>
              </a:r>
            </a:p>
          </p:txBody>
        </p:sp>
      </p:grpSp>
      <p:sp>
        <p:nvSpPr>
          <p:cNvPr id="10" name="Right Arrow 9"/>
          <p:cNvSpPr/>
          <p:nvPr/>
        </p:nvSpPr>
        <p:spPr>
          <a:xfrm flipH="1">
            <a:off x="2569029" y="3494313"/>
            <a:ext cx="598714" cy="20682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43943" y="3413061"/>
            <a:ext cx="39079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the right-hand side of this rule is </a:t>
            </a:r>
            <a:r>
              <a:rPr lang="en-US" i="1" dirty="0" smtClean="0"/>
              <a:t>A</a:t>
            </a:r>
            <a:r>
              <a:rPr lang="en-US" dirty="0" smtClean="0"/>
              <a:t>. </a:t>
            </a:r>
            <a:r>
              <a:rPr lang="en-US" i="1" dirty="0" smtClean="0"/>
              <a:t>A</a:t>
            </a:r>
            <a:r>
              <a:rPr lang="en-US" dirty="0" smtClean="0"/>
              <a:t> generates empty so we erase A. However, </a:t>
            </a:r>
            <a:r>
              <a:rPr lang="en-US" i="1" dirty="0" smtClean="0"/>
              <a:t>A</a:t>
            </a:r>
            <a:r>
              <a:rPr lang="en-US" dirty="0" smtClean="0"/>
              <a:t> also generates </a:t>
            </a:r>
            <a:r>
              <a:rPr lang="en-US" i="1" dirty="0" smtClean="0"/>
              <a:t>a</a:t>
            </a:r>
            <a:r>
              <a:rPr lang="en-US" dirty="0"/>
              <a:t> </a:t>
            </a:r>
            <a:r>
              <a:rPr lang="en-US" dirty="0" smtClean="0"/>
              <a:t>so </a:t>
            </a:r>
            <a:r>
              <a:rPr lang="en-US" i="1" dirty="0" smtClean="0"/>
              <a:t>C</a:t>
            </a:r>
            <a:r>
              <a:rPr lang="en-US" dirty="0" smtClean="0"/>
              <a:t> could generate </a:t>
            </a:r>
            <a:r>
              <a:rPr lang="en-US" i="1" dirty="0" smtClean="0"/>
              <a:t>a D</a:t>
            </a:r>
            <a:r>
              <a:rPr lang="en-US" dirty="0" smtClean="0"/>
              <a:t>. Here is the modified rule: </a:t>
            </a:r>
            <a:br>
              <a:rPr lang="en-US" dirty="0" smtClean="0"/>
            </a:br>
            <a:r>
              <a:rPr lang="en-US" dirty="0" smtClean="0"/>
              <a:t>C </a:t>
            </a:r>
            <a:r>
              <a:rPr lang="en-US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D | A 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15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 the rule for 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58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167459" y="2231482"/>
            <a:ext cx="1643743" cy="1752690"/>
            <a:chOff x="2275114" y="4049396"/>
            <a:chExt cx="1643743" cy="1752690"/>
          </a:xfrm>
        </p:grpSpPr>
        <p:sp>
          <p:nvSpPr>
            <p:cNvPr id="7" name="Rectangle 6"/>
            <p:cNvSpPr/>
            <p:nvPr/>
          </p:nvSpPr>
          <p:spPr>
            <a:xfrm>
              <a:off x="2574482" y="4092968"/>
              <a:ext cx="598681" cy="1643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  <a:endPara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162322" y="4049396"/>
              <a:ext cx="756535" cy="17526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A B</a:t>
              </a:r>
              <a:endPara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  <a:endParaRPr lang="en-US" sz="1600" dirty="0">
                <a:solidFill>
                  <a:schemeClr val="tx1"/>
                </a:solidFill>
              </a:endParaRPr>
            </a:p>
            <a:p>
              <a:r>
                <a:rPr lang="el-GR" sz="1600" dirty="0" smtClean="0">
                  <a:solidFill>
                    <a:schemeClr val="tx1"/>
                  </a:solidFill>
                </a:rPr>
                <a:t>ε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 D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275114" y="4060313"/>
              <a:ext cx="527942" cy="17417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pPr algn="r"/>
              <a:r>
                <a:rPr lang="en-US" sz="1600" dirty="0">
                  <a:solidFill>
                    <a:schemeClr val="tx1"/>
                  </a:solidFill>
                </a:rPr>
                <a:t>A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B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D</a:t>
              </a:r>
            </a:p>
          </p:txBody>
        </p:sp>
      </p:grpSp>
      <p:sp>
        <p:nvSpPr>
          <p:cNvPr id="10" name="Right Arrow 9"/>
          <p:cNvSpPr/>
          <p:nvPr/>
        </p:nvSpPr>
        <p:spPr>
          <a:xfrm flipH="1">
            <a:off x="2569029" y="2296853"/>
            <a:ext cx="598714" cy="20682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43942" y="2215601"/>
            <a:ext cx="41801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Both symbols on the right-hand side of this rule generate empty. </a:t>
            </a:r>
            <a:r>
              <a:rPr lang="en-US" i="1" dirty="0" smtClean="0"/>
              <a:t>A</a:t>
            </a:r>
            <a:r>
              <a:rPr lang="en-US" dirty="0" smtClean="0"/>
              <a:t> generates empty and it also generates </a:t>
            </a:r>
            <a:r>
              <a:rPr lang="en-US" i="1" dirty="0" smtClean="0"/>
              <a:t>a</a:t>
            </a:r>
            <a:r>
              <a:rPr lang="en-US" dirty="0" smtClean="0"/>
              <a:t>.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/>
              <a:t>generates </a:t>
            </a:r>
            <a:r>
              <a:rPr lang="en-US" i="1" dirty="0"/>
              <a:t>A</a:t>
            </a:r>
            <a:r>
              <a:rPr lang="en-US" dirty="0" smtClean="0"/>
              <a:t>. So this rule is capable of generating </a:t>
            </a:r>
            <a:r>
              <a:rPr lang="el-GR" dirty="0" smtClean="0"/>
              <a:t>ε</a:t>
            </a:r>
            <a:r>
              <a:rPr lang="en-US" dirty="0" smtClean="0"/>
              <a:t>,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aa</a:t>
            </a:r>
            <a:r>
              <a:rPr lang="en-US" dirty="0" smtClean="0"/>
              <a:t>. Here is the modified rule:  S </a:t>
            </a:r>
            <a:r>
              <a:rPr lang="en-US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A | A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91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 is the modified grammar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59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167459" y="2231482"/>
            <a:ext cx="1643743" cy="1752690"/>
            <a:chOff x="2275114" y="4049396"/>
            <a:chExt cx="1643743" cy="1752690"/>
          </a:xfrm>
        </p:grpSpPr>
        <p:sp>
          <p:nvSpPr>
            <p:cNvPr id="7" name="Rectangle 6"/>
            <p:cNvSpPr/>
            <p:nvPr/>
          </p:nvSpPr>
          <p:spPr>
            <a:xfrm>
              <a:off x="2574482" y="4092968"/>
              <a:ext cx="598681" cy="1643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  <a:endPara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162322" y="4049396"/>
              <a:ext cx="756535" cy="17526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A B</a:t>
              </a:r>
              <a:endPara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  <a:endParaRPr lang="en-US" sz="1600" dirty="0">
                <a:solidFill>
                  <a:schemeClr val="tx1"/>
                </a:solidFill>
              </a:endParaRPr>
            </a:p>
            <a:p>
              <a:r>
                <a:rPr lang="el-GR" sz="1600" dirty="0" smtClean="0">
                  <a:solidFill>
                    <a:schemeClr val="tx1"/>
                  </a:solidFill>
                </a:rPr>
                <a:t>ε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 D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275114" y="4060313"/>
              <a:ext cx="527942" cy="17417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pPr algn="r"/>
              <a:r>
                <a:rPr lang="en-US" sz="1600" dirty="0">
                  <a:solidFill>
                    <a:schemeClr val="tx1"/>
                  </a:solidFill>
                </a:rPr>
                <a:t>A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B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D</a:t>
              </a:r>
            </a:p>
          </p:txBody>
        </p:sp>
      </p:grpSp>
      <p:sp>
        <p:nvSpPr>
          <p:cNvPr id="2" name="Right Arrow 1"/>
          <p:cNvSpPr/>
          <p:nvPr/>
        </p:nvSpPr>
        <p:spPr>
          <a:xfrm>
            <a:off x="3341914" y="2661523"/>
            <a:ext cx="1099457" cy="40277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5086415" y="2220592"/>
            <a:ext cx="1782466" cy="1752690"/>
            <a:chOff x="2275114" y="4049396"/>
            <a:chExt cx="1782466" cy="1752690"/>
          </a:xfrm>
        </p:grpSpPr>
        <p:sp>
          <p:nvSpPr>
            <p:cNvPr id="14" name="Rectangle 13"/>
            <p:cNvSpPr/>
            <p:nvPr/>
          </p:nvSpPr>
          <p:spPr>
            <a:xfrm>
              <a:off x="2574482" y="4092968"/>
              <a:ext cx="598681" cy="1643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162322" y="4049396"/>
              <a:ext cx="895258" cy="17526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A | A B</a:t>
              </a:r>
              <a:endPara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A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D | A D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75114" y="4060313"/>
              <a:ext cx="527942" cy="17417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pPr algn="r"/>
              <a:r>
                <a:rPr lang="en-US" sz="1600" dirty="0">
                  <a:solidFill>
                    <a:schemeClr val="tx1"/>
                  </a:solidFill>
                </a:rPr>
                <a:t>B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D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444952" y="1840077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Original</a:t>
            </a:r>
            <a:endParaRPr lang="en-US" u="sng" dirty="0"/>
          </a:p>
        </p:txBody>
      </p:sp>
      <p:sp>
        <p:nvSpPr>
          <p:cNvPr id="18" name="TextBox 17"/>
          <p:cNvSpPr txBox="1"/>
          <p:nvPr/>
        </p:nvSpPr>
        <p:spPr>
          <a:xfrm>
            <a:off x="5320364" y="1840073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Modified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45396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with “alternates”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07225"/>
            <a:ext cx="8229600" cy="107808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Notice in the above grammar there are two rules for </a:t>
            </a:r>
            <a:r>
              <a:rPr lang="en-US" i="1" dirty="0" smtClean="0"/>
              <a:t>A</a:t>
            </a:r>
            <a:r>
              <a:rPr lang="en-US" dirty="0" smtClean="0"/>
              <a:t>. Ditto for </a:t>
            </a:r>
            <a:r>
              <a:rPr lang="en-US" i="1" dirty="0" smtClean="0"/>
              <a:t>B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two rules may be combined: the right-hand side will consist of a series of alternatives, separated by a vertical bar ( | ):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67894" y="1731222"/>
            <a:ext cx="981423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</a:t>
            </a:r>
            <a:r>
              <a:rPr lang="en-US" dirty="0" smtClean="0"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AB</a:t>
            </a:r>
          </a:p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aA</a:t>
            </a:r>
          </a:p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a</a:t>
            </a:r>
          </a:p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 → bB</a:t>
            </a:r>
          </a:p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 → b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20605" y="1382879"/>
            <a:ext cx="1076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Grammar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58605" y="4986057"/>
            <a:ext cx="981423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</a:t>
            </a:r>
            <a:r>
              <a:rPr lang="en-US" dirty="0" smtClean="0"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AB</a:t>
            </a:r>
          </a:p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aA</a:t>
            </a:r>
          </a:p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a</a:t>
            </a:r>
          </a:p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 → bB</a:t>
            </a:r>
          </a:p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 → b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11316" y="4637714"/>
            <a:ext cx="1076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Grammar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841162" y="5377543"/>
            <a:ext cx="1012372" cy="3471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288961" y="4996939"/>
            <a:ext cx="1295547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</a:t>
            </a:r>
            <a:r>
              <a:rPr lang="en-US" dirty="0" smtClean="0"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AB</a:t>
            </a:r>
          </a:p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aA | a</a:t>
            </a:r>
          </a:p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 → bB | 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41672" y="4648596"/>
            <a:ext cx="2110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Equivalent Grammar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710530" y="5712981"/>
            <a:ext cx="10885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combine A’s combine B’s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47792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empty rules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60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428815" y="2405258"/>
            <a:ext cx="1782466" cy="1752690"/>
            <a:chOff x="2275114" y="4049396"/>
            <a:chExt cx="1782466" cy="1752690"/>
          </a:xfrm>
        </p:grpSpPr>
        <p:sp>
          <p:nvSpPr>
            <p:cNvPr id="5" name="Rectangle 4"/>
            <p:cNvSpPr/>
            <p:nvPr/>
          </p:nvSpPr>
          <p:spPr>
            <a:xfrm>
              <a:off x="2574482" y="4092968"/>
              <a:ext cx="598681" cy="1643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3162322" y="4049396"/>
              <a:ext cx="895258" cy="17526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A | A B</a:t>
              </a:r>
              <a:endPara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A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D | A D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275114" y="4060313"/>
              <a:ext cx="527942" cy="17417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pPr algn="r"/>
              <a:r>
                <a:rPr lang="en-US" sz="1600" dirty="0">
                  <a:solidFill>
                    <a:schemeClr val="tx1"/>
                  </a:solidFill>
                </a:rPr>
                <a:t>B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662764" y="2024739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Modified</a:t>
            </a:r>
            <a:endParaRPr lang="en-US" u="sng" dirty="0"/>
          </a:p>
        </p:txBody>
      </p:sp>
      <p:sp>
        <p:nvSpPr>
          <p:cNvPr id="9" name="Right Brace 8"/>
          <p:cNvSpPr/>
          <p:nvPr/>
        </p:nvSpPr>
        <p:spPr>
          <a:xfrm>
            <a:off x="3581400" y="2569029"/>
            <a:ext cx="304800" cy="143691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62401" y="2964320"/>
            <a:ext cx="3570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empty rules, as required by context-sensitive grammars – Yea!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55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Lost the ability to generate empty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61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733531" y="4114710"/>
            <a:ext cx="1643743" cy="1752690"/>
            <a:chOff x="2275114" y="4049396"/>
            <a:chExt cx="1643743" cy="1752690"/>
          </a:xfrm>
        </p:grpSpPr>
        <p:sp>
          <p:nvSpPr>
            <p:cNvPr id="7" name="Rectangle 6"/>
            <p:cNvSpPr/>
            <p:nvPr/>
          </p:nvSpPr>
          <p:spPr>
            <a:xfrm>
              <a:off x="2574482" y="4092968"/>
              <a:ext cx="598681" cy="1643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  <a:endPara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162322" y="4049396"/>
              <a:ext cx="756535" cy="17526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A B</a:t>
              </a:r>
              <a:endPara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  <a:endParaRPr lang="en-US" sz="1600" dirty="0">
                <a:solidFill>
                  <a:schemeClr val="tx1"/>
                </a:solidFill>
              </a:endParaRPr>
            </a:p>
            <a:p>
              <a:r>
                <a:rPr lang="el-GR" sz="1600" dirty="0" smtClean="0">
                  <a:solidFill>
                    <a:schemeClr val="tx1"/>
                  </a:solidFill>
                </a:rPr>
                <a:t>ε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 D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275114" y="4060313"/>
              <a:ext cx="527942" cy="17417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pPr algn="r"/>
              <a:r>
                <a:rPr lang="en-US" sz="1600" dirty="0">
                  <a:solidFill>
                    <a:schemeClr val="tx1"/>
                  </a:solidFill>
                </a:rPr>
                <a:t>A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B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D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915944" y="2024648"/>
            <a:ext cx="1782466" cy="1752690"/>
            <a:chOff x="2275114" y="4049396"/>
            <a:chExt cx="1782466" cy="1752690"/>
          </a:xfrm>
        </p:grpSpPr>
        <p:sp>
          <p:nvSpPr>
            <p:cNvPr id="14" name="Rectangle 13"/>
            <p:cNvSpPr/>
            <p:nvPr/>
          </p:nvSpPr>
          <p:spPr>
            <a:xfrm>
              <a:off x="2574482" y="4092968"/>
              <a:ext cx="598681" cy="1643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162322" y="4049396"/>
              <a:ext cx="895258" cy="17526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A | A B</a:t>
              </a:r>
              <a:endPara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A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D | A D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75114" y="4060313"/>
              <a:ext cx="527942" cy="17417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pPr algn="r"/>
              <a:r>
                <a:rPr lang="en-US" sz="1600" dirty="0">
                  <a:solidFill>
                    <a:schemeClr val="tx1"/>
                  </a:solidFill>
                </a:rPr>
                <a:t>B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D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006887" y="1774666"/>
            <a:ext cx="4752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modified grammar does not generate empty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006883" y="3734142"/>
            <a:ext cx="4580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But the original grammar does generate empty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06879" y="6009312"/>
            <a:ext cx="3161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e need to add this rule: S </a:t>
            </a:r>
            <a:r>
              <a:rPr lang="en-US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l-GR" dirty="0" smtClean="0"/>
              <a:t>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09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Here’s the final, modified grammar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62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309315" y="2024654"/>
            <a:ext cx="1782466" cy="1752690"/>
            <a:chOff x="2275114" y="4049396"/>
            <a:chExt cx="1782466" cy="1752690"/>
          </a:xfrm>
        </p:grpSpPr>
        <p:sp>
          <p:nvSpPr>
            <p:cNvPr id="14" name="Rectangle 13"/>
            <p:cNvSpPr/>
            <p:nvPr/>
          </p:nvSpPr>
          <p:spPr>
            <a:xfrm>
              <a:off x="2574482" y="4092968"/>
              <a:ext cx="598681" cy="1643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dirty="0">
                <a:solidFill>
                  <a:schemeClr val="tx1"/>
                </a:solidFill>
              </a:endParaRP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162322" y="4049396"/>
              <a:ext cx="895258" cy="17526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1600" dirty="0">
                  <a:solidFill>
                    <a:schemeClr val="tx1"/>
                  </a:solidFill>
                </a:rPr>
                <a:t>ε 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 | A B</a:t>
              </a:r>
              <a:endPara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A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D | A D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75114" y="4060313"/>
              <a:ext cx="527942" cy="17417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pPr algn="r"/>
              <a:r>
                <a:rPr lang="en-US" sz="1600" dirty="0">
                  <a:solidFill>
                    <a:schemeClr val="tx1"/>
                  </a:solidFill>
                </a:rPr>
                <a:t>B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436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Equivalent grammars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63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4920377" y="2318174"/>
            <a:ext cx="1782466" cy="1752690"/>
            <a:chOff x="2275114" y="4049396"/>
            <a:chExt cx="1782466" cy="1752690"/>
          </a:xfrm>
        </p:grpSpPr>
        <p:sp>
          <p:nvSpPr>
            <p:cNvPr id="14" name="Rectangle 13"/>
            <p:cNvSpPr/>
            <p:nvPr/>
          </p:nvSpPr>
          <p:spPr>
            <a:xfrm>
              <a:off x="2574482" y="4092968"/>
              <a:ext cx="598681" cy="1643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dirty="0">
                <a:solidFill>
                  <a:schemeClr val="tx1"/>
                </a:solidFill>
              </a:endParaRP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162322" y="4049396"/>
              <a:ext cx="895258" cy="17526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1600" dirty="0">
                  <a:solidFill>
                    <a:schemeClr val="tx1"/>
                  </a:solidFill>
                </a:rPr>
                <a:t>ε 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 | A B</a:t>
              </a:r>
              <a:endPara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D | A D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75114" y="4060313"/>
              <a:ext cx="527942" cy="17417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pPr algn="r"/>
              <a:r>
                <a:rPr lang="en-US" sz="1600" dirty="0">
                  <a:solidFill>
                    <a:schemeClr val="tx1"/>
                  </a:solidFill>
                </a:rPr>
                <a:t>B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D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114438" y="2427034"/>
            <a:ext cx="1643743" cy="1752690"/>
            <a:chOff x="2275114" y="4049396"/>
            <a:chExt cx="1643743" cy="1752690"/>
          </a:xfrm>
        </p:grpSpPr>
        <p:sp>
          <p:nvSpPr>
            <p:cNvPr id="10" name="Rectangle 9"/>
            <p:cNvSpPr/>
            <p:nvPr/>
          </p:nvSpPr>
          <p:spPr>
            <a:xfrm>
              <a:off x="2574482" y="4092968"/>
              <a:ext cx="598681" cy="1643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  <a:endPara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162322" y="4049396"/>
              <a:ext cx="756535" cy="17526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A B</a:t>
              </a:r>
              <a:endPara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  <a:endParaRPr lang="en-US" sz="1600" dirty="0">
                <a:solidFill>
                  <a:schemeClr val="tx1"/>
                </a:solidFill>
              </a:endParaRPr>
            </a:p>
            <a:p>
              <a:r>
                <a:rPr lang="el-GR" sz="1600" dirty="0" smtClean="0">
                  <a:solidFill>
                    <a:schemeClr val="tx1"/>
                  </a:solidFill>
                </a:rPr>
                <a:t>ε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 D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275114" y="4060313"/>
              <a:ext cx="527942" cy="17417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pPr algn="r"/>
              <a:r>
                <a:rPr lang="en-US" sz="1600" dirty="0">
                  <a:solidFill>
                    <a:schemeClr val="tx1"/>
                  </a:solidFill>
                </a:rPr>
                <a:t>A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B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D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348490" y="1981595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Original</a:t>
            </a:r>
            <a:endParaRPr lang="en-US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5124416" y="1981591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Modified</a:t>
            </a:r>
            <a:endParaRPr lang="en-US" u="sng" dirty="0"/>
          </a:p>
        </p:txBody>
      </p:sp>
      <p:sp>
        <p:nvSpPr>
          <p:cNvPr id="6" name="Left-Right Arrow 5"/>
          <p:cNvSpPr/>
          <p:nvPr/>
        </p:nvSpPr>
        <p:spPr>
          <a:xfrm>
            <a:off x="3758181" y="2813528"/>
            <a:ext cx="1085884" cy="391887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23011" y="3284599"/>
            <a:ext cx="9562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equivalent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01759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context-sensitive-compliant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64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2079205" y="2350923"/>
            <a:ext cx="1782466" cy="1752690"/>
            <a:chOff x="2275114" y="4049396"/>
            <a:chExt cx="1782466" cy="1752690"/>
          </a:xfrm>
        </p:grpSpPr>
        <p:sp>
          <p:nvSpPr>
            <p:cNvPr id="14" name="Rectangle 13"/>
            <p:cNvSpPr/>
            <p:nvPr/>
          </p:nvSpPr>
          <p:spPr>
            <a:xfrm>
              <a:off x="2574482" y="4092968"/>
              <a:ext cx="598681" cy="1643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dirty="0">
                <a:solidFill>
                  <a:schemeClr val="tx1"/>
                </a:solidFill>
              </a:endParaRP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 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endPara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</a:p>
            <a:p>
              <a:pPr algn="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→</a:t>
              </a:r>
              <a:r>
                <a:rPr lang="en-US" sz="16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162322" y="4049396"/>
              <a:ext cx="895258" cy="17526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1600" dirty="0">
                  <a:solidFill>
                    <a:schemeClr val="tx1"/>
                  </a:solidFill>
                </a:rPr>
                <a:t>ε 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 | A B</a:t>
              </a:r>
              <a:endPara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A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r>
                <a:rPr lang="en-US" sz="1600" dirty="0" smtClean="0">
                  <a:solidFill>
                    <a:schemeClr val="tx1"/>
                  </a:solidFill>
                </a:rPr>
                <a:t>D | A D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75114" y="4060313"/>
              <a:ext cx="527942" cy="17417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A</a:t>
              </a:r>
            </a:p>
            <a:p>
              <a:pPr algn="r"/>
              <a:r>
                <a:rPr lang="en-US" sz="1600" dirty="0">
                  <a:solidFill>
                    <a:schemeClr val="tx1"/>
                  </a:solidFill>
                </a:rPr>
                <a:t>B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C</a:t>
              </a:r>
            </a:p>
            <a:p>
              <a:pPr algn="r"/>
              <a:r>
                <a:rPr lang="en-US" sz="1600" dirty="0" smtClean="0">
                  <a:solidFill>
                    <a:schemeClr val="tx1"/>
                  </a:solidFill>
                </a:rPr>
                <a:t>D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283244" y="2014340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Modified</a:t>
            </a:r>
            <a:endParaRPr lang="en-US" u="sng" dirty="0"/>
          </a:p>
        </p:txBody>
      </p:sp>
      <p:sp>
        <p:nvSpPr>
          <p:cNvPr id="3" name="Right Brace 2"/>
          <p:cNvSpPr/>
          <p:nvPr/>
        </p:nvSpPr>
        <p:spPr>
          <a:xfrm>
            <a:off x="4060371" y="2471057"/>
            <a:ext cx="250372" cy="15672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30487" y="2796980"/>
            <a:ext cx="3385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 are no empty rules except for the start symbol (S). Therefore, it is a context-sensitive grammar.</a:t>
            </a:r>
          </a:p>
        </p:txBody>
      </p:sp>
      <p:sp>
        <p:nvSpPr>
          <p:cNvPr id="8" name="Rectangle 7"/>
          <p:cNvSpPr/>
          <p:nvPr/>
        </p:nvSpPr>
        <p:spPr>
          <a:xfrm>
            <a:off x="1360830" y="4942429"/>
            <a:ext cx="66540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It’s </a:t>
            </a:r>
            <a:r>
              <a:rPr lang="en-US" sz="4000" dirty="0"/>
              <a:t>also </a:t>
            </a:r>
            <a:r>
              <a:rPr lang="en-US" sz="4000" dirty="0" smtClean="0"/>
              <a:t>context-free-compliant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2112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</a:t>
            </a:r>
            <a:r>
              <a:rPr lang="en-US" dirty="0" smtClean="0"/>
              <a:t>ow we modified the grammar to be context-sensitive-compliant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Using a closure algorithm, we found all the non-terminals that generate empty.</a:t>
            </a:r>
          </a:p>
          <a:p>
            <a:r>
              <a:rPr lang="en-US" dirty="0" smtClean="0"/>
              <a:t>We modified the rules so that none of them generated empty:</a:t>
            </a:r>
          </a:p>
          <a:p>
            <a:pPr lvl="1"/>
            <a:r>
              <a:rPr lang="en-US" dirty="0" smtClean="0"/>
              <a:t>If a rule’s right-hand side is </a:t>
            </a:r>
            <a:r>
              <a:rPr lang="el-GR" dirty="0"/>
              <a:t>ε</a:t>
            </a:r>
            <a:r>
              <a:rPr lang="en-US" dirty="0" smtClean="0"/>
              <a:t>, delete it.</a:t>
            </a:r>
          </a:p>
          <a:p>
            <a:pPr lvl="1"/>
            <a:r>
              <a:rPr lang="en-US" dirty="0" smtClean="0"/>
              <a:t>If a rule’s right-hand side contains a non-terminal that is in the set produced by the closure algorithm, create a rule without the non-terminal. If the non-terminal also has a non-empty rule, create a rule with the non-terminal.</a:t>
            </a:r>
          </a:p>
          <a:p>
            <a:r>
              <a:rPr lang="en-US" dirty="0" smtClean="0"/>
              <a:t>If the original grammar generates empty, add this rule: S </a:t>
            </a:r>
            <a:r>
              <a:rPr lang="en-US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l-GR" dirty="0"/>
              <a:t>ε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61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Context-free is a subset </a:t>
            </a:r>
            <a:br>
              <a:rPr lang="en-US" dirty="0" smtClean="0"/>
            </a:br>
            <a:r>
              <a:rPr lang="en-US" dirty="0" smtClean="0"/>
              <a:t>of context-sensitive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6"/>
            <a:ext cx="8229600" cy="376645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now have a procedure for converting every context-free grammar into an equivalent </a:t>
            </a:r>
            <a:r>
              <a:rPr lang="en-US" dirty="0"/>
              <a:t>context-free </a:t>
            </a:r>
            <a:r>
              <a:rPr lang="en-US" dirty="0" smtClean="0"/>
              <a:t>grammar that complies with the context-sensitive rules.</a:t>
            </a:r>
          </a:p>
          <a:p>
            <a:r>
              <a:rPr lang="en-US" dirty="0" smtClean="0"/>
              <a:t>Therefore, context-free grammars are a restricted form of context-sensitive grammars.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Therefore, context-free grammars are a subset of context-sensitive grammars.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6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 2 is a subset of Type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67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792" y="1999053"/>
            <a:ext cx="5614416" cy="373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14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 2 is a “proper” subset of Type 1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518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Not only is Type 2 a subset of Type 1, it is a </a:t>
            </a:r>
            <a:r>
              <a:rPr lang="en-US" i="1" dirty="0" smtClean="0"/>
              <a:t>proper subset</a:t>
            </a:r>
            <a:r>
              <a:rPr lang="en-US" dirty="0" smtClean="0"/>
              <a:t>. This means that there are grammars in Type 1 that are not in Type 2: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68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646" y="3000565"/>
            <a:ext cx="5614416" cy="3730752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3200400" y="3712029"/>
            <a:ext cx="97971" cy="10885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>
            <a:endCxn id="3" idx="2"/>
          </p:cNvCxnSpPr>
          <p:nvPr/>
        </p:nvCxnSpPr>
        <p:spPr>
          <a:xfrm>
            <a:off x="1915886" y="3766457"/>
            <a:ext cx="1284514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66149" y="3560019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30000" dirty="0" smtClean="0"/>
              <a:t>n</a:t>
            </a:r>
            <a:r>
              <a:rPr lang="en-US" dirty="0" smtClean="0"/>
              <a:t>b</a:t>
            </a:r>
            <a:r>
              <a:rPr lang="en-US" baseline="30000" dirty="0" smtClean="0"/>
              <a:t>n</a:t>
            </a:r>
            <a:r>
              <a:rPr lang="en-US" dirty="0" smtClean="0"/>
              <a:t>c</a:t>
            </a:r>
            <a:r>
              <a:rPr lang="en-US" baseline="30000" dirty="0" smtClean="0"/>
              <a:t>n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208089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generated by a grammar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grammar generates a language; that is, a set of strings.</a:t>
            </a:r>
          </a:p>
          <a:p>
            <a:r>
              <a:rPr lang="en-US" dirty="0" smtClean="0"/>
              <a:t>For example, this simple grammar:</a:t>
            </a:r>
            <a:br>
              <a:rPr lang="en-US" dirty="0" smtClean="0"/>
            </a:br>
            <a:r>
              <a:rPr lang="en-US" dirty="0" smtClean="0"/>
              <a:t>	S </a:t>
            </a:r>
            <a:r>
              <a:rPr lang="en-US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</a:t>
            </a:r>
            <a:r>
              <a:rPr lang="el-GR" dirty="0"/>
              <a:t>ε</a:t>
            </a:r>
            <a:r>
              <a:rPr lang="en-US" dirty="0" smtClean="0"/>
              <a:t> | aS</a:t>
            </a:r>
            <a:br>
              <a:rPr lang="en-US" dirty="0" smtClean="0"/>
            </a:br>
            <a:r>
              <a:rPr lang="en-US" dirty="0" smtClean="0"/>
              <a:t>generates this set of strings:</a:t>
            </a:r>
            <a:br>
              <a:rPr lang="en-US" dirty="0" smtClean="0"/>
            </a:br>
            <a:r>
              <a:rPr lang="en-US" dirty="0" smtClean="0"/>
              <a:t>	{</a:t>
            </a:r>
            <a:r>
              <a:rPr lang="el-GR" dirty="0" smtClean="0"/>
              <a:t>ε</a:t>
            </a:r>
            <a:r>
              <a:rPr lang="en-US" dirty="0" smtClean="0"/>
              <a:t>, a, aa, aaa, …}</a:t>
            </a:r>
            <a:br>
              <a:rPr lang="en-US" dirty="0" smtClean="0"/>
            </a:br>
            <a:r>
              <a:rPr lang="en-US" dirty="0" smtClean="0"/>
              <a:t>That is the language generated by the grammar.</a:t>
            </a:r>
            <a:br>
              <a:rPr lang="en-US" dirty="0" smtClean="0"/>
            </a:br>
            <a:r>
              <a:rPr lang="en-US" dirty="0" smtClean="0"/>
              <a:t>Notice that </a:t>
            </a:r>
            <a:r>
              <a:rPr lang="el-GR" dirty="0"/>
              <a:t>ε</a:t>
            </a:r>
            <a:r>
              <a:rPr lang="en-US" dirty="0" smtClean="0"/>
              <a:t> is an element of the language (recall that </a:t>
            </a:r>
            <a:r>
              <a:rPr lang="el-GR" dirty="0" smtClean="0"/>
              <a:t>ε</a:t>
            </a:r>
            <a:r>
              <a:rPr lang="en-US" dirty="0" smtClean="0"/>
              <a:t> is a string of length zero).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94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or more a’s and b’s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91528"/>
            <a:ext cx="8229600" cy="2917385"/>
          </a:xfrm>
        </p:spPr>
        <p:txBody>
          <a:bodyPr>
            <a:normAutofit/>
          </a:bodyPr>
          <a:lstStyle/>
          <a:p>
            <a:r>
              <a:rPr lang="en-US" dirty="0" smtClean="0"/>
              <a:t>The above grammar requires every string in the language contain at least one </a:t>
            </a:r>
            <a:r>
              <a:rPr lang="en-US" i="1" dirty="0" smtClean="0"/>
              <a:t>a</a:t>
            </a:r>
            <a:r>
              <a:rPr lang="en-US" dirty="0" smtClean="0"/>
              <a:t> and at least one </a:t>
            </a:r>
            <a:r>
              <a:rPr lang="en-US" i="1" dirty="0" smtClean="0"/>
              <a:t>b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grammar would generate the language: zero or more </a:t>
            </a:r>
            <a:r>
              <a:rPr lang="en-US" i="1" dirty="0" smtClean="0"/>
              <a:t>a</a:t>
            </a:r>
            <a:r>
              <a:rPr lang="en-US" dirty="0" smtClean="0"/>
              <a:t>’s followed by zero of more </a:t>
            </a:r>
            <a:r>
              <a:rPr lang="en-US" i="1" dirty="0" smtClean="0"/>
              <a:t>b</a:t>
            </a:r>
            <a:r>
              <a:rPr lang="en-US" dirty="0" smtClean="0"/>
              <a:t>’s?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20605" y="1611485"/>
            <a:ext cx="1076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Grammar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20605" y="1979257"/>
            <a:ext cx="1295547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</a:t>
            </a:r>
            <a:r>
              <a:rPr lang="en-US" dirty="0" smtClean="0"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AB</a:t>
            </a:r>
          </a:p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aA | a</a:t>
            </a:r>
          </a:p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 → bB | b</a:t>
            </a:r>
          </a:p>
        </p:txBody>
      </p:sp>
    </p:spTree>
    <p:extLst>
      <p:ext uri="{BB962C8B-B14F-4D97-AF65-F5344CB8AC3E}">
        <p14:creationId xmlns:p14="http://schemas.microsoft.com/office/powerpoint/2010/main" val="43213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</a:t>
            </a:r>
            <a:r>
              <a:rPr lang="en-US" dirty="0" smtClean="0"/>
              <a:t>-detecting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7511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It is useful to know if </a:t>
            </a:r>
            <a:r>
              <a:rPr lang="el-GR" dirty="0"/>
              <a:t>ε </a:t>
            </a:r>
            <a:r>
              <a:rPr lang="en-US" dirty="0" smtClean="0"/>
              <a:t>is an element of the language generated by a grammar.</a:t>
            </a:r>
          </a:p>
          <a:p>
            <a:r>
              <a:rPr lang="en-US" dirty="0" smtClean="0"/>
              <a:t>We need a procedure that can take </a:t>
            </a:r>
            <a:r>
              <a:rPr lang="en-US" i="1" dirty="0" smtClean="0"/>
              <a:t>any arbitrary grammar </a:t>
            </a:r>
            <a:r>
              <a:rPr lang="en-US" dirty="0" smtClean="0"/>
              <a:t>and determine if </a:t>
            </a:r>
            <a:r>
              <a:rPr lang="el-GR" dirty="0"/>
              <a:t>ε </a:t>
            </a:r>
            <a:r>
              <a:rPr lang="en-US" dirty="0"/>
              <a:t>is an element of the language generated by </a:t>
            </a:r>
            <a:r>
              <a:rPr lang="en-US" dirty="0" smtClean="0"/>
              <a:t>the grammar: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70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72543" y="3832160"/>
            <a:ext cx="1039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grammar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320143" y="4735283"/>
            <a:ext cx="1295400" cy="5116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procedure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2"/>
            <a:endCxn id="6" idx="0"/>
          </p:cNvCxnSpPr>
          <p:nvPr/>
        </p:nvCxnSpPr>
        <p:spPr>
          <a:xfrm flipH="1">
            <a:off x="3967843" y="4201492"/>
            <a:ext cx="0" cy="5337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992105" y="5246544"/>
            <a:ext cx="0" cy="5337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92826" y="5780335"/>
            <a:ext cx="3603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</a:t>
            </a:r>
            <a:r>
              <a:rPr lang="en-US" dirty="0" smtClean="0"/>
              <a:t> is (not) an element of the language generated by the grammar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77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Implementing the </a:t>
            </a:r>
            <a:br>
              <a:rPr lang="en-US" dirty="0" smtClean="0"/>
            </a:br>
            <a:r>
              <a:rPr lang="el-GR" dirty="0" smtClean="0"/>
              <a:t>ε</a:t>
            </a:r>
            <a:r>
              <a:rPr lang="en-US" dirty="0"/>
              <a:t>-detecting procedure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71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85457" y="2253316"/>
            <a:ext cx="1039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grammar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3057" y="3156439"/>
            <a:ext cx="1295400" cy="5116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procedure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2"/>
            <a:endCxn id="6" idx="0"/>
          </p:cNvCxnSpPr>
          <p:nvPr/>
        </p:nvCxnSpPr>
        <p:spPr>
          <a:xfrm flipH="1">
            <a:off x="3880757" y="2622648"/>
            <a:ext cx="0" cy="53379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905019" y="3667700"/>
            <a:ext cx="0" cy="53379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05740" y="4201491"/>
            <a:ext cx="3603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bg1">
                    <a:lumMod val="50000"/>
                  </a:schemeClr>
                </a:solidFill>
              </a:rPr>
              <a:t>ε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is (not) an element of the language generated by the grammar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4757057" y="3156439"/>
            <a:ext cx="195943" cy="51162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061857" y="3089087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can be implemented using the closure algorithm.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96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the implementation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72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85457" y="1834394"/>
            <a:ext cx="1039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grammar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3057" y="3891433"/>
            <a:ext cx="1295400" cy="778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 the start symbol in the set?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2"/>
          </p:cNvCxnSpPr>
          <p:nvPr/>
        </p:nvCxnSpPr>
        <p:spPr>
          <a:xfrm flipH="1">
            <a:off x="3880757" y="2203726"/>
            <a:ext cx="0" cy="53379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905019" y="4663958"/>
            <a:ext cx="0" cy="53379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05740" y="5197749"/>
            <a:ext cx="3603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bg1">
                    <a:lumMod val="50000"/>
                  </a:schemeClr>
                </a:solidFill>
              </a:rPr>
              <a:t>ε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is (not) an element of the language generated by the grammar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05022" y="3345097"/>
            <a:ext cx="2103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set of non-terminals that generate empty</a:t>
            </a:r>
            <a:endParaRPr lang="en-US" sz="1400" i="1" dirty="0"/>
          </a:p>
        </p:txBody>
      </p:sp>
      <p:sp>
        <p:nvSpPr>
          <p:cNvPr id="13" name="Rectangle 12"/>
          <p:cNvSpPr/>
          <p:nvPr/>
        </p:nvSpPr>
        <p:spPr>
          <a:xfrm>
            <a:off x="3233053" y="2748399"/>
            <a:ext cx="1295400" cy="6075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closure</a:t>
            </a:r>
          </a:p>
          <a:p>
            <a:pPr algn="ctr"/>
            <a:r>
              <a:rPr lang="en-US" dirty="0" smtClean="0"/>
              <a:t>algorithm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905015" y="3346748"/>
            <a:ext cx="0" cy="5337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15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Recap of the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Recall the closure algorithm: it produces the set of non-terminals that generate empty.</a:t>
            </a:r>
          </a:p>
          <a:p>
            <a:r>
              <a:rPr lang="en-US" dirty="0" smtClean="0"/>
              <a:t>For our sample grammar it produced: </a:t>
            </a:r>
            <a:br>
              <a:rPr lang="en-US" dirty="0" smtClean="0"/>
            </a:br>
            <a:r>
              <a:rPr lang="en-US" dirty="0" smtClean="0"/>
              <a:t> 	{A, B, S}</a:t>
            </a:r>
          </a:p>
          <a:p>
            <a:r>
              <a:rPr lang="en-US" dirty="0" smtClean="0"/>
              <a:t>The start symbol (</a:t>
            </a:r>
            <a:r>
              <a:rPr lang="en-US" i="1" dirty="0" smtClean="0"/>
              <a:t>S</a:t>
            </a:r>
            <a:r>
              <a:rPr lang="en-US" dirty="0" smtClean="0"/>
              <a:t>) generates </a:t>
            </a:r>
            <a:r>
              <a:rPr lang="el-GR" dirty="0"/>
              <a:t>ε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Therefore, </a:t>
            </a:r>
            <a:r>
              <a:rPr lang="el-GR" dirty="0" smtClean="0"/>
              <a:t>ε</a:t>
            </a:r>
            <a:r>
              <a:rPr lang="en-US" dirty="0" smtClean="0"/>
              <a:t> is an element of the language generated by the grammar.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42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Decision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now have a procedure for deciding, </a:t>
            </a:r>
            <a:r>
              <a:rPr lang="en-US" i="1" dirty="0"/>
              <a:t>for any arbitrary context-free grammar</a:t>
            </a:r>
            <a:r>
              <a:rPr lang="en-US" dirty="0" smtClean="0"/>
              <a:t>, if the empty string is a member of the language generated by the grammar.</a:t>
            </a:r>
          </a:p>
          <a:p>
            <a:r>
              <a:rPr lang="en-US" dirty="0" smtClean="0"/>
              <a:t>This procedure is called a </a:t>
            </a:r>
            <a:r>
              <a:rPr lang="en-US" i="1" dirty="0" smtClean="0"/>
              <a:t>decision procedure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32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these slides we have accomplished much. </a:t>
            </a:r>
          </a:p>
          <a:p>
            <a:r>
              <a:rPr lang="en-US" dirty="0" smtClean="0"/>
              <a:t>We have:</a:t>
            </a:r>
          </a:p>
          <a:p>
            <a:pPr lvl="1"/>
            <a:r>
              <a:rPr lang="en-US" dirty="0" smtClean="0"/>
              <a:t>shown that Type 2 (context-free) grammars are a subset of Type 1 (context-sensitive) grammars</a:t>
            </a:r>
          </a:p>
          <a:p>
            <a:pPr lvl="1"/>
            <a:r>
              <a:rPr lang="en-US" dirty="0" smtClean="0"/>
              <a:t>created a decision procedure that is capable of deciding, for any </a:t>
            </a:r>
            <a:r>
              <a:rPr lang="en-US" dirty="0"/>
              <a:t>arbitrary </a:t>
            </a:r>
            <a:r>
              <a:rPr lang="en-US" dirty="0" smtClean="0"/>
              <a:t>grammar, if </a:t>
            </a:r>
            <a:r>
              <a:rPr lang="el-GR" dirty="0"/>
              <a:t>ε</a:t>
            </a:r>
            <a:r>
              <a:rPr lang="en-US" dirty="0"/>
              <a:t> is an element of the language generated </a:t>
            </a:r>
            <a:r>
              <a:rPr lang="en-US" dirty="0" smtClean="0"/>
              <a:t>by the grammar.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33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Formalize the closure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40429"/>
          </a:xfrm>
        </p:spPr>
        <p:txBody>
          <a:bodyPr/>
          <a:lstStyle/>
          <a:p>
            <a:r>
              <a:rPr lang="en-US" dirty="0" smtClean="0"/>
              <a:t>The next slide describes the closure algorithm very succinctly.</a:t>
            </a:r>
          </a:p>
          <a:p>
            <a:r>
              <a:rPr lang="en-US" dirty="0" smtClean="0"/>
              <a:t>I find great beauty and elegance in it. There’s no fluff in it; I call it “pure knowledge”.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45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 algorithm (formal)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 </a:t>
            </a:r>
            <a:r>
              <a:rPr lang="en-US" dirty="0" smtClean="0">
                <a:ea typeface="Cambria Math" panose="02040503050406030204" pitchFamily="18" charset="0"/>
              </a:rPr>
              <a:t>is the set of </a:t>
            </a:r>
            <a:r>
              <a:rPr lang="en-US" dirty="0" smtClean="0"/>
              <a:t>all </a:t>
            </a:r>
            <a:r>
              <a:rPr lang="en-US" dirty="0"/>
              <a:t>the empty </a:t>
            </a:r>
            <a:r>
              <a:rPr lang="en-US" dirty="0" smtClean="0"/>
              <a:t>non-terminals: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{X</a:t>
            </a:r>
            <a:r>
              <a:rPr lang="en-US" dirty="0"/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|</a:t>
            </a:r>
            <a:r>
              <a:rPr lang="en-US" dirty="0"/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l-GR" dirty="0" smtClean="0"/>
              <a:t>ε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}</a:t>
            </a:r>
            <a:b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</a:br>
            <a:endParaRPr lang="en-US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dirty="0" smtClean="0"/>
              <a:t> is the set of all the empty non-terminals (that is,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dirty="0" smtClean="0"/>
              <a:t>) plus all the non-terminals that have a right-hand side containing exclusively non-terminals from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 </a:t>
            </a:r>
            <a:r>
              <a:rPr lang="en-US" dirty="0" smtClean="0"/>
              <a:t>∪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{X</a:t>
            </a:r>
            <a:r>
              <a:rPr lang="en-US" dirty="0" smtClean="0"/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|</a:t>
            </a:r>
            <a:r>
              <a:rPr lang="en-US" dirty="0"/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ea typeface="Cambria Math" panose="02040503050406030204" pitchFamily="18" charset="0"/>
                <a:sym typeface="Wingdings" panose="05000000000000000000" pitchFamily="2" charset="2"/>
              </a:rPr>
              <a:t>for some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P </a:t>
            </a:r>
            <a:r>
              <a:rPr lang="en-US" dirty="0"/>
              <a:t>containing exclusively non-terminals from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}</a:t>
            </a:r>
            <a:b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</a:b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i+1</a:t>
            </a:r>
            <a:r>
              <a:rPr lang="en-US" dirty="0" smtClean="0"/>
              <a:t> is the set of </a:t>
            </a:r>
            <a:r>
              <a:rPr lang="en-US" dirty="0"/>
              <a:t>all the </a:t>
            </a:r>
            <a:r>
              <a:rPr lang="en-US" dirty="0" smtClean="0"/>
              <a:t>non-terminals from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dirty="0" smtClean="0"/>
              <a:t> </a:t>
            </a:r>
            <a:r>
              <a:rPr lang="en-US" dirty="0"/>
              <a:t>plus all the non-terminals that have a right-hand side containing exclusively non-terminals from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i+1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 </a:t>
            </a:r>
            <a:r>
              <a:rPr lang="en-US" dirty="0"/>
              <a:t>∪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{X</a:t>
            </a:r>
            <a:r>
              <a:rPr lang="en-US" dirty="0"/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|</a:t>
            </a:r>
            <a:r>
              <a:rPr lang="en-US" dirty="0"/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>
                <a:ea typeface="Cambria Math" panose="02040503050406030204" pitchFamily="18" charset="0"/>
                <a:sym typeface="Wingdings" panose="05000000000000000000" pitchFamily="2" charset="2"/>
              </a:rPr>
              <a:t>for some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P </a:t>
            </a:r>
            <a:r>
              <a:rPr lang="en-US" dirty="0"/>
              <a:t>containing exclusively non-terminals from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}</a:t>
            </a:r>
            <a:b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</a:br>
            <a:endParaRPr lang="en-US" dirty="0" smtClean="0">
              <a:latin typeface="Cambria Math" panose="02040503050406030204" pitchFamily="18" charset="0"/>
              <a:ea typeface="Cambria Math" panose="02040503050406030204" pitchFamily="18" charset="0"/>
              <a:sym typeface="Wingdings" panose="05000000000000000000" pitchFamily="2" charset="2"/>
            </a:endParaRPr>
          </a:p>
          <a:p>
            <a:r>
              <a:rPr lang="en-US" dirty="0" smtClean="0"/>
              <a:t>There </a:t>
            </a:r>
            <a:r>
              <a:rPr lang="en-US" dirty="0"/>
              <a:t>is some index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k</a:t>
            </a:r>
            <a:r>
              <a:rPr lang="en-US" dirty="0"/>
              <a:t> for which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k+1</a:t>
            </a:r>
            <a:r>
              <a:rPr lang="en-US" dirty="0"/>
              <a:t> =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k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</a:p>
          <a:p>
            <a:pPr lvl="1"/>
            <a:r>
              <a:rPr lang="en-US" dirty="0"/>
              <a:t>That is, additional rounds do not result in finding more non-terminals that produce empty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The set of non-terminals that generate empty is </a:t>
            </a:r>
            <a:r>
              <a:rPr lang="en-US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="1" baseline="-250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</a:t>
            </a:r>
            <a:r>
              <a:rPr lang="en-US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75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Comments,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hope you found this mini-tutorial helpful.</a:t>
            </a:r>
          </a:p>
          <a:p>
            <a:r>
              <a:rPr lang="en-US" dirty="0" smtClean="0"/>
              <a:t>If you found any typos or errors in the material, please notify me. </a:t>
            </a:r>
          </a:p>
          <a:p>
            <a:r>
              <a:rPr lang="en-US" dirty="0"/>
              <a:t>I</a:t>
            </a:r>
            <a:r>
              <a:rPr lang="en-US" dirty="0" smtClean="0"/>
              <a:t>f you found any parts confusing, please </a:t>
            </a:r>
            <a:r>
              <a:rPr lang="en-US" dirty="0"/>
              <a:t>notify 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Email me at: </a:t>
            </a:r>
            <a:r>
              <a:rPr lang="en-US" dirty="0" smtClean="0">
                <a:hlinkClick r:id="rId2"/>
              </a:rPr>
              <a:t>roger.costello@gmail.com</a:t>
            </a:r>
            <a:endParaRPr lang="en-US" dirty="0" smtClean="0"/>
          </a:p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12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 an empty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44686"/>
          </a:xfrm>
        </p:spPr>
        <p:txBody>
          <a:bodyPr>
            <a:normAutofit lnSpcReduction="10000"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Question</a:t>
            </a:r>
            <a:r>
              <a:rPr lang="en-US" i="1" dirty="0" smtClean="0"/>
              <a:t>:</a:t>
            </a:r>
            <a:r>
              <a:rPr lang="en-US" dirty="0" smtClean="0"/>
              <a:t> </a:t>
            </a:r>
            <a:r>
              <a:rPr lang="en-US" dirty="0"/>
              <a:t>What grammar </a:t>
            </a:r>
            <a:r>
              <a:rPr lang="en-US" dirty="0" smtClean="0"/>
              <a:t>would generate </a:t>
            </a:r>
            <a:r>
              <a:rPr lang="en-US" dirty="0"/>
              <a:t>the language: </a:t>
            </a:r>
            <a:r>
              <a:rPr lang="en-US" dirty="0" smtClean="0"/>
              <a:t>zero </a:t>
            </a:r>
            <a:r>
              <a:rPr lang="en-US" dirty="0"/>
              <a:t>or more </a:t>
            </a:r>
            <a:r>
              <a:rPr lang="en-US" i="1" dirty="0"/>
              <a:t>a</a:t>
            </a:r>
            <a:r>
              <a:rPr lang="en-US" dirty="0"/>
              <a:t>’s followed by zero of more </a:t>
            </a:r>
            <a:r>
              <a:rPr lang="en-US" i="1" dirty="0"/>
              <a:t>b</a:t>
            </a:r>
            <a:r>
              <a:rPr lang="en-US" dirty="0"/>
              <a:t>’s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i="1" dirty="0" smtClean="0">
                <a:solidFill>
                  <a:srgbClr val="FF0000"/>
                </a:solidFill>
              </a:rPr>
              <a:t>Answer</a:t>
            </a:r>
            <a:r>
              <a:rPr lang="en-US" i="1" dirty="0" smtClean="0"/>
              <a:t>:</a:t>
            </a:r>
            <a:r>
              <a:rPr lang="en-US" dirty="0" smtClean="0"/>
              <a:t> Use rules that generate an empty string (a string of length zero).</a:t>
            </a:r>
          </a:p>
          <a:p>
            <a:r>
              <a:rPr lang="en-US" dirty="0" smtClean="0"/>
              <a:t>We denote an empty string by: </a:t>
            </a:r>
            <a:r>
              <a:rPr lang="el-GR" dirty="0"/>
              <a:t>ε</a:t>
            </a:r>
            <a:endParaRPr lang="en-US" dirty="0" smtClean="0"/>
          </a:p>
          <a:p>
            <a:r>
              <a:rPr lang="en-US" dirty="0" smtClean="0"/>
              <a:t>This grammar generates the desired language: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74491" y="5160228"/>
            <a:ext cx="1076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Grammar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074491" y="5528000"/>
            <a:ext cx="1295547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</a:t>
            </a:r>
            <a:r>
              <a:rPr lang="en-US" dirty="0" smtClean="0"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AB</a:t>
            </a:r>
          </a:p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aA | </a:t>
            </a:r>
            <a:r>
              <a:rPr lang="el-GR" dirty="0"/>
              <a:t>ε</a:t>
            </a:r>
            <a:endParaRPr lang="en-US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 → bB | </a:t>
            </a:r>
            <a:r>
              <a:rPr lang="el-GR" dirty="0"/>
              <a:t>ε</a:t>
            </a:r>
            <a:endParaRPr lang="en-US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25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Generate both empty and non-empty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This rule for </a:t>
            </a:r>
            <a:r>
              <a:rPr lang="en-US" i="1" dirty="0" smtClean="0"/>
              <a:t>A</a:t>
            </a:r>
            <a:r>
              <a:rPr lang="en-US" dirty="0" smtClean="0"/>
              <a:t> generates both empty and non-empty: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48007" y="2798019"/>
            <a:ext cx="20758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aA | </a:t>
            </a:r>
            <a:r>
              <a:rPr lang="el-GR" sz="3200" dirty="0"/>
              <a:t>ε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267200" y="3298371"/>
            <a:ext cx="156632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45516" y="3907971"/>
            <a:ext cx="786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 rot="5400000">
            <a:off x="3450654" y="3229411"/>
            <a:ext cx="196407" cy="52228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135085" y="3621414"/>
            <a:ext cx="402886" cy="776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62897" y="4397829"/>
            <a:ext cx="1249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non-empty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0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67656</TotalTime>
  <Words>3010</Words>
  <Application>Microsoft Office PowerPoint</Application>
  <PresentationFormat>On-screen Show (4:3)</PresentationFormat>
  <Paragraphs>847</Paragraphs>
  <Slides>78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79" baseType="lpstr">
      <vt:lpstr>Office Theme</vt:lpstr>
      <vt:lpstr>Context-free grammars are a subset of context-sensitive grammars</vt:lpstr>
      <vt:lpstr>Objective:  Show that Type 2 is a subset of Type 1</vt:lpstr>
      <vt:lpstr>Grammars: a brief refresher</vt:lpstr>
      <vt:lpstr>Sample Grammar</vt:lpstr>
      <vt:lpstr>Generate a string from the grammar</vt:lpstr>
      <vt:lpstr>Rules with “alternates”</vt:lpstr>
      <vt:lpstr>“Zero” or more a’s and b’s</vt:lpstr>
      <vt:lpstr>Generate an empty string</vt:lpstr>
      <vt:lpstr>Generate both empty and non-empty</vt:lpstr>
      <vt:lpstr>How to read a rule</vt:lpstr>
      <vt:lpstr>Terminal versus non-terminal symbols</vt:lpstr>
      <vt:lpstr>Notation</vt:lpstr>
      <vt:lpstr>Context-sensitive grammars</vt:lpstr>
      <vt:lpstr>Context-sensitive grammars</vt:lpstr>
      <vt:lpstr>Context-sensitive grammars</vt:lpstr>
      <vt:lpstr>Context-sensitive grammars</vt:lpstr>
      <vt:lpstr>Context-sensitive grammars</vt:lpstr>
      <vt:lpstr>Sample context-sensitive rule</vt:lpstr>
      <vt:lpstr>Sample context-sensitive rule</vt:lpstr>
      <vt:lpstr>Sample context-sensitive rule</vt:lpstr>
      <vt:lpstr>Sample context-sensitive rule</vt:lpstr>
      <vt:lpstr>Sample context-sensitive rule</vt:lpstr>
      <vt:lpstr>Swap c and Q</vt:lpstr>
      <vt:lpstr>Sample context-sensitive grammar</vt:lpstr>
      <vt:lpstr>Generate a string from the grammar</vt:lpstr>
      <vt:lpstr>Next on the agenda</vt:lpstr>
      <vt:lpstr>Context-free grammars</vt:lpstr>
      <vt:lpstr>Context-free grammars</vt:lpstr>
      <vt:lpstr>Context-free grammars</vt:lpstr>
      <vt:lpstr>Context-free grammars</vt:lpstr>
      <vt:lpstr>Next on the agenda</vt:lpstr>
      <vt:lpstr>Compare the two types of grammars</vt:lpstr>
      <vt:lpstr>Key Point</vt:lpstr>
      <vt:lpstr>Context-free has an additional value</vt:lpstr>
      <vt:lpstr>What is needed?</vt:lpstr>
      <vt:lpstr>Context-free without an empty P</vt:lpstr>
      <vt:lpstr>Need to show this</vt:lpstr>
      <vt:lpstr>2-step strategy</vt:lpstr>
      <vt:lpstr>A generates empty</vt:lpstr>
      <vt:lpstr>A generates empty and non-empty</vt:lpstr>
      <vt:lpstr>B generates empty</vt:lpstr>
      <vt:lpstr>Procedure</vt:lpstr>
      <vt:lpstr>Closure algorithm</vt:lpstr>
      <vt:lpstr>2 steps to identify the non-terminals</vt:lpstr>
      <vt:lpstr>Which non-terminals generate empty?</vt:lpstr>
      <vt:lpstr>Round 1 (Initialization)</vt:lpstr>
      <vt:lpstr>Round 2 (inference)</vt:lpstr>
      <vt:lpstr>Round 3 (inference)</vt:lpstr>
      <vt:lpstr>Round 4</vt:lpstr>
      <vt:lpstr>Non-terminals that generate empty</vt:lpstr>
      <vt:lpstr>Make the grammar  context-sensitive-compliant</vt:lpstr>
      <vt:lpstr>Remove rules with ε  on the right-hand side</vt:lpstr>
      <vt:lpstr>Remove references to empty non-terminals</vt:lpstr>
      <vt:lpstr>Non-terminal could have empty and non-empty rules</vt:lpstr>
      <vt:lpstr>Recap</vt:lpstr>
      <vt:lpstr>Resume modifying our grammar</vt:lpstr>
      <vt:lpstr>Modify the rule for C</vt:lpstr>
      <vt:lpstr>Modify the rule for S</vt:lpstr>
      <vt:lpstr>Here is the modified grammar</vt:lpstr>
      <vt:lpstr>No empty rules</vt:lpstr>
      <vt:lpstr>Lost the ability to generate empty</vt:lpstr>
      <vt:lpstr>Here’s the final, modified grammar</vt:lpstr>
      <vt:lpstr>Equivalent grammars</vt:lpstr>
      <vt:lpstr>It’s context-sensitive-compliant</vt:lpstr>
      <vt:lpstr>How we modified the grammar to be context-sensitive-compliant</vt:lpstr>
      <vt:lpstr>Context-free is a subset  of context-sensitive</vt:lpstr>
      <vt:lpstr>Type 2 is a subset of Type 1</vt:lpstr>
      <vt:lpstr>Type 2 is a “proper” subset of Type 1</vt:lpstr>
      <vt:lpstr>Language generated by a grammar</vt:lpstr>
      <vt:lpstr>ε-detecting procedure</vt:lpstr>
      <vt:lpstr>Implementing the  ε-detecting procedure</vt:lpstr>
      <vt:lpstr>Here’s the implementation</vt:lpstr>
      <vt:lpstr>Recap of the implementation</vt:lpstr>
      <vt:lpstr>Decision procedure</vt:lpstr>
      <vt:lpstr>Big accomplishments</vt:lpstr>
      <vt:lpstr>Formalize the closure algorithm</vt:lpstr>
      <vt:lpstr>Closure algorithm (formal)</vt:lpstr>
      <vt:lpstr>Comments, questions</vt:lpstr>
    </vt:vector>
  </TitlesOfParts>
  <Company>The MITRE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Context-free grammars are a subset of context-sensitive grammars</dc:title>
  <dc:creator>Costello, Roger L.</dc:creator>
  <cp:keywords>context-free, grammar, grammars, context-sensitive, closure algorithm, language theory, formal languages</cp:keywords>
  <cp:lastModifiedBy>Costello, Roger L.</cp:lastModifiedBy>
  <cp:revision>687</cp:revision>
  <dcterms:created xsi:type="dcterms:W3CDTF">2013-11-09T17:46:28Z</dcterms:created>
  <dcterms:modified xsi:type="dcterms:W3CDTF">2014-02-16T20:09:37Z</dcterms:modified>
  <cp:category>language theory, formal language, context-free, context-sensitive, closure algorithm</cp:category>
</cp:coreProperties>
</file>